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1254" r:id="rId2"/>
    <p:sldId id="1321" r:id="rId3"/>
    <p:sldId id="1291" r:id="rId4"/>
    <p:sldId id="1306" r:id="rId5"/>
    <p:sldId id="1286" r:id="rId6"/>
    <p:sldId id="1285" r:id="rId7"/>
    <p:sldId id="1288" r:id="rId8"/>
    <p:sldId id="1289" r:id="rId9"/>
    <p:sldId id="1290" r:id="rId10"/>
    <p:sldId id="1307" r:id="rId11"/>
    <p:sldId id="1304" r:id="rId12"/>
    <p:sldId id="1305" r:id="rId13"/>
    <p:sldId id="1308" r:id="rId14"/>
    <p:sldId id="1309" r:id="rId15"/>
    <p:sldId id="1272" r:id="rId16"/>
    <p:sldId id="1273" r:id="rId17"/>
    <p:sldId id="1274" r:id="rId18"/>
    <p:sldId id="1275" r:id="rId19"/>
    <p:sldId id="1276" r:id="rId20"/>
    <p:sldId id="1277" r:id="rId21"/>
    <p:sldId id="1278" r:id="rId22"/>
    <p:sldId id="1319" r:id="rId23"/>
    <p:sldId id="1280" r:id="rId24"/>
    <p:sldId id="1281" r:id="rId25"/>
    <p:sldId id="1282" r:id="rId26"/>
    <p:sldId id="1283" r:id="rId27"/>
    <p:sldId id="1284" r:id="rId28"/>
    <p:sldId id="1310" r:id="rId29"/>
    <p:sldId id="1311" r:id="rId30"/>
    <p:sldId id="1287" r:id="rId31"/>
    <p:sldId id="1312" r:id="rId32"/>
    <p:sldId id="1313" r:id="rId33"/>
    <p:sldId id="1314" r:id="rId34"/>
    <p:sldId id="1315" r:id="rId35"/>
    <p:sldId id="1316" r:id="rId36"/>
    <p:sldId id="1317" r:id="rId37"/>
    <p:sldId id="1320" r:id="rId38"/>
    <p:sldId id="131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3"/>
    <a:srgbClr val="9CDFF9"/>
    <a:srgbClr val="010086"/>
    <a:srgbClr val="CCCCFF"/>
    <a:srgbClr val="3C6CDF"/>
    <a:srgbClr val="0000A8"/>
    <a:srgbClr val="C96B72"/>
    <a:srgbClr val="B8C2C9"/>
    <a:srgbClr val="D6DCE0"/>
    <a:srgbClr val="01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18"/>
    <p:restoredTop sz="79574"/>
  </p:normalViewPr>
  <p:slideViewPr>
    <p:cSldViewPr snapToGrid="0" snapToObjects="1">
      <p:cViewPr varScale="1">
        <p:scale>
          <a:sx n="96" d="100"/>
          <a:sy n="96" d="100"/>
        </p:scale>
        <p:origin x="440" y="168"/>
      </p:cViewPr>
      <p:guideLst>
        <p:guide orient="horz" pos="1104"/>
        <p:guide pos="576"/>
      </p:guideLst>
    </p:cSldViewPr>
  </p:slideViewPr>
  <p:outlineViewPr>
    <p:cViewPr>
      <p:scale>
        <a:sx n="33" d="100"/>
        <a:sy n="33" d="100"/>
      </p:scale>
      <p:origin x="0" y="-41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10/7/25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3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D1E131-FE11-D780-4788-25AD9B263F2C}"/>
              </a:ext>
            </a:extLst>
          </p:cNvPr>
          <p:cNvSpPr txBox="1">
            <a:spLocks/>
          </p:cNvSpPr>
          <p:nvPr userDrawn="1"/>
        </p:nvSpPr>
        <p:spPr>
          <a:xfrm>
            <a:off x="4032421" y="64061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Amir Mahdi </a:t>
            </a:r>
            <a:r>
              <a:rPr lang="en-US" dirty="0" err="1"/>
              <a:t>Sadeghzadeh</a:t>
            </a:r>
            <a:r>
              <a:rPr lang="en-US" dirty="0"/>
              <a:t>, Sharif UT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1A8954-9EC8-03FC-289C-17FD053152E7}"/>
              </a:ext>
            </a:extLst>
          </p:cNvPr>
          <p:cNvSpPr txBox="1">
            <a:spLocks/>
          </p:cNvSpPr>
          <p:nvPr userDrawn="1"/>
        </p:nvSpPr>
        <p:spPr>
          <a:xfrm>
            <a:off x="271694" y="6411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Trustworthiness Challenges in Generative AI</a:t>
            </a:r>
          </a:p>
        </p:txBody>
      </p:sp>
      <p:pic>
        <p:nvPicPr>
          <p:cNvPr id="4098" name="Picture 2" descr="Hossein Pakzad | Sharif University">
            <a:extLst>
              <a:ext uri="{FF2B5EF4-FFF2-40B4-BE49-F238E27FC236}">
                <a16:creationId xmlns:a16="http://schemas.microsoft.com/office/drawing/2014/main" id="{1E35565B-8B8D-B5D1-4E6B-54990A5D19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530"/>
            <a:ext cx="918840" cy="10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EFAD-4531-E339-8186-8DFF86317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279" y="1399148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Trustworthiness Challenges in Generative AI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BAC16-CFA6-F297-2B57-972B78EA1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6279" y="4485415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Amir Mahdi Sadeghzadeh, Ph.D.</a:t>
            </a:r>
          </a:p>
          <a:p>
            <a:r>
              <a:rPr lang="en-US" sz="2800" dirty="0"/>
              <a:t>Trustworthy and Secure AI Lab (TSAIL)</a:t>
            </a:r>
          </a:p>
        </p:txBody>
      </p:sp>
      <p:pic>
        <p:nvPicPr>
          <p:cNvPr id="1027" name="Picture 3" descr="کانون هنرهای تجسمی دانشگاه صنعتی شریف sharif logo - کانون ...">
            <a:extLst>
              <a:ext uri="{FF2B5EF4-FFF2-40B4-BE49-F238E27FC236}">
                <a16:creationId xmlns:a16="http://schemas.microsoft.com/office/drawing/2014/main" id="{8445B91F-5027-CEC3-6339-C26768676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54" y="123973"/>
            <a:ext cx="1748904" cy="181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C49EC-E246-D6DF-C948-124F64555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7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44532-3881-8064-146C-0BB231582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EEFD-12CB-36CF-7BD9-1A0A03A2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882" y="2534378"/>
            <a:ext cx="7908235" cy="894622"/>
          </a:xfrm>
        </p:spPr>
        <p:txBody>
          <a:bodyPr/>
          <a:lstStyle/>
          <a:p>
            <a:pPr algn="ctr"/>
            <a:r>
              <a:rPr lang="en-IR" dirty="0"/>
              <a:t>Alignment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9CD55-6786-DA5E-CE6D-CA7A86818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11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93720E-1C60-4775-F017-47B740602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Alignment is not well defined and there is no agreed upon meaning, </a:t>
            </a:r>
          </a:p>
          <a:p>
            <a:r>
              <a:rPr lang="en-US" dirty="0"/>
              <a:t>ensure that AI systems, closely adhere to predetermined objectives, preferences, or value systems.</a:t>
            </a:r>
          </a:p>
          <a:p>
            <a:pPr marL="46355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F1184-B327-0ED1-520D-6415A224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0F6BF-1D94-BA82-7F98-E77EE63BC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 descr="AI alignment">
            <a:extLst>
              <a:ext uri="{FF2B5EF4-FFF2-40B4-BE49-F238E27FC236}">
                <a16:creationId xmlns:a16="http://schemas.microsoft.com/office/drawing/2014/main" id="{A0203CCC-BC6E-6DE2-09D1-929F7D37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47" y="3153766"/>
            <a:ext cx="5525053" cy="31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1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A41568-FDAF-3775-93CF-F0D43D3F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R" dirty="0"/>
              <a:t>Aligned AI models are Helpful and Harmless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58F01-705C-20AC-35FA-B7570E87A83A}"/>
              </a:ext>
            </a:extLst>
          </p:cNvPr>
          <p:cNvSpPr txBox="1"/>
          <p:nvPr/>
        </p:nvSpPr>
        <p:spPr>
          <a:xfrm>
            <a:off x="1974573" y="1479130"/>
            <a:ext cx="1881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R" sz="3600" b="1" dirty="0">
                <a:solidFill>
                  <a:schemeClr val="accent2">
                    <a:lumMod val="75000"/>
                  </a:schemeClr>
                </a:solidFill>
              </a:rPr>
              <a:t>Helpful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19A80-5494-74E1-D888-406C04763135}"/>
              </a:ext>
            </a:extLst>
          </p:cNvPr>
          <p:cNvSpPr txBox="1"/>
          <p:nvPr/>
        </p:nvSpPr>
        <p:spPr>
          <a:xfrm>
            <a:off x="7845287" y="1479129"/>
            <a:ext cx="221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R" sz="3600" b="1" dirty="0">
                <a:solidFill>
                  <a:schemeClr val="accent2">
                    <a:lumMod val="75000"/>
                  </a:schemeClr>
                </a:solidFill>
              </a:rPr>
              <a:t>Harmless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01A282-040A-E219-7BA6-8AEFD78F2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08" y="2125460"/>
            <a:ext cx="5701748" cy="4613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90FA45-AF74-F811-4342-C51EB161F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183" y="3677603"/>
            <a:ext cx="7292633" cy="170126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503517-9D26-FCBD-0FA0-8C9464A54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10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7B331-3233-39AB-233D-0C61A68FC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E5AD4-A2C7-56B8-A8BD-FD493EEF4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91" y="2981689"/>
            <a:ext cx="9457911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Trustworthiness in Large Language Models</a:t>
            </a:r>
            <a:endParaRPr lang="en-I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CE53A-98C7-515F-9749-6F8D51F89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1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EBBAB7-FC98-FD30-A872-DA4D8BC8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74" y="265045"/>
            <a:ext cx="11719642" cy="60740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8FB83-32BE-CAB9-168D-771189DD9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7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17CA93-A1F3-823C-56E5-74F971DA2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the truthfulness of LLMs from the following perspectives: </a:t>
            </a:r>
          </a:p>
          <a:p>
            <a:pPr lvl="1"/>
            <a:r>
              <a:rPr lang="en-US" dirty="0"/>
              <a:t>Misinformation</a:t>
            </a:r>
          </a:p>
          <a:p>
            <a:pPr lvl="2"/>
            <a:r>
              <a:rPr lang="en-US" dirty="0"/>
              <a:t>Relying solely on internal knowledge and retrieving external knowledge</a:t>
            </a:r>
          </a:p>
          <a:p>
            <a:pPr lvl="2"/>
            <a:r>
              <a:rPr lang="en-US" dirty="0"/>
              <a:t>E.g. Covid19</a:t>
            </a:r>
          </a:p>
          <a:p>
            <a:pPr lvl="1"/>
            <a:r>
              <a:rPr lang="en-US" dirty="0"/>
              <a:t>Hallucination</a:t>
            </a:r>
          </a:p>
          <a:p>
            <a:pPr lvl="2"/>
            <a:r>
              <a:rPr lang="en-US" dirty="0"/>
              <a:t>Arises when AI models generate information not present in their training data or not accurately inferred from it.</a:t>
            </a:r>
          </a:p>
          <a:p>
            <a:pPr lvl="1"/>
            <a:r>
              <a:rPr lang="en-US" dirty="0"/>
              <a:t>Sycophancy</a:t>
            </a:r>
          </a:p>
          <a:p>
            <a:pPr lvl="2"/>
            <a:r>
              <a:rPr lang="en-US" dirty="0"/>
              <a:t>Characterized by models adjusting their responses to align with a human user’s perspective, even when that perspective lacks objective correctness. </a:t>
            </a:r>
          </a:p>
          <a:p>
            <a:pPr lvl="1"/>
            <a:r>
              <a:rPr lang="en-US" dirty="0"/>
              <a:t>Adversarial factuality.</a:t>
            </a:r>
            <a:endParaRPr lang="en-I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4DF6A5-3CCC-142C-FCB8-049DA8F1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Truthfulness</a:t>
            </a:r>
            <a:endParaRPr lang="en-I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C34DB-D87A-F40F-E22C-E8DF4CE7F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19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64F6EF-3EAA-C1A4-5907-643CB80A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Sycophancy</a:t>
            </a:r>
            <a:endParaRPr lang="en-I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DA6257-D6BD-6813-4D8A-FDDBE2AD4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E36B8-E0EC-896A-9003-E47751C90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59" y="1958321"/>
            <a:ext cx="11102881" cy="411704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558E1C-268C-42F8-2957-C9B9ABBDF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80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4312E6-7328-CB92-5E34-430493BB6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7072" y="1667141"/>
            <a:ext cx="7017856" cy="44552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6BDB482-3FDE-CAFF-30E2-16B009EF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Adversarial factuality.</a:t>
            </a:r>
            <a:endParaRPr lang="en-I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CB3FF-5A57-49DF-653C-FB5606202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6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1D9A0A-977E-BE7E-DA43-C769F2E2C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Assess the safety of LLMs from the following perspectives: </a:t>
            </a:r>
          </a:p>
          <a:p>
            <a:pPr lvl="1"/>
            <a:r>
              <a:rPr lang="en-US" dirty="0"/>
              <a:t>Jailbreak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Exaggerated Safety</a:t>
            </a:r>
          </a:p>
          <a:p>
            <a:pPr lvl="1"/>
            <a:r>
              <a:rPr lang="en-US" dirty="0"/>
              <a:t>Toxicity</a:t>
            </a:r>
          </a:p>
          <a:p>
            <a:pPr lvl="2"/>
            <a:r>
              <a:rPr lang="en-US" dirty="0"/>
              <a:t>Rude, disrespectful, or unreasonable commentary that is likely to drive individuals away from a discussion.</a:t>
            </a:r>
          </a:p>
          <a:p>
            <a:pPr lvl="1"/>
            <a:r>
              <a:rPr lang="en-US" dirty="0"/>
              <a:t>Misuse</a:t>
            </a:r>
          </a:p>
          <a:p>
            <a:pPr lvl="2"/>
            <a:r>
              <a:rPr lang="en-US" dirty="0"/>
              <a:t>we assess whether LLMs can refuse to answer various types of misuse (e.g., spreading false information, launching network attacks, or providing illegal information) through direct prompts (i.e., using various P directly).</a:t>
            </a:r>
            <a:endParaRPr lang="en-I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38E152-E13A-DC62-E884-A143A3A1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Safety (LLMs’ output safety)</a:t>
            </a:r>
            <a:endParaRPr lang="en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B7E07-EB7E-86D0-D06C-6D231150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96" y="2502503"/>
            <a:ext cx="10130820" cy="111487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B6FC7-1CAE-284C-7594-89A8DE2C1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3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F4324E-2C2F-BFF8-BF5B-C9D5D5F83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41629A-8911-024B-B810-F8920A9E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(Adversarial Example)</a:t>
            </a:r>
            <a:endParaRPr lang="en-I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5C608A-3398-233C-96DB-70C506C9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776" y="2681028"/>
            <a:ext cx="9346448" cy="339433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10E0F-603A-E04D-EEFB-2DA787E6A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1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C55C0-79BF-481F-8031-05FBAC0AF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4661452" cy="4351338"/>
          </a:xfrm>
        </p:spPr>
        <p:txBody>
          <a:bodyPr/>
          <a:lstStyle/>
          <a:p>
            <a:r>
              <a:rPr lang="en-US" dirty="0"/>
              <a:t>Large Language Models have revolutionized natural language processing (NLP) and generative AI.</a:t>
            </a:r>
          </a:p>
          <a:p>
            <a:endParaRPr lang="en-US" dirty="0"/>
          </a:p>
          <a:p>
            <a:r>
              <a:rPr lang="en-US" dirty="0"/>
              <a:t>Despite their remarkable capabilities, LLMs face substantial challenges in ensuring trustworthiness</a:t>
            </a:r>
            <a:endParaRPr lang="en-I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94A455-DAA8-2DAA-B6BA-7A444650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R" dirty="0"/>
              <a:t>Introduction</a:t>
            </a:r>
          </a:p>
        </p:txBody>
      </p:sp>
      <p:pic>
        <p:nvPicPr>
          <p:cNvPr id="3074" name="Picture 2" descr="10 Real-World Applications of Large Language Models (LLMs) in 2025">
            <a:extLst>
              <a:ext uri="{FF2B5EF4-FFF2-40B4-BE49-F238E27FC236}">
                <a16:creationId xmlns:a16="http://schemas.microsoft.com/office/drawing/2014/main" id="{562BB3FF-33D5-299D-91D8-8BA3F968B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22" y="1960222"/>
            <a:ext cx="6573078" cy="345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A02C6-201D-9D3E-A0CE-C21BF4708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6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049BB7-EF4F-DA1E-3394-1EE474C6E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441E5A-5673-641B-8EA9-E33851D5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(Adversarial Example)</a:t>
            </a:r>
            <a:endParaRPr lang="en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18F44-C6BA-35B1-49D7-CD52DBD4B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33" y="1470454"/>
            <a:ext cx="8871112" cy="520219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02B3E-75C5-AA40-8945-8F2B2BE35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39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FA5B07-B714-71D7-BA04-F052D241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1AA704-F7CF-2480-22CB-A4B108DF2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789" y="557175"/>
            <a:ext cx="9378427" cy="588591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E3A6E-40B3-E19B-9C23-BF3A0971E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71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B9F25-BD9D-765F-F162-78CCFDC9C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A9B1F9-F8C8-2082-D2ED-ECEAD32F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805D59-5563-5434-2368-47C52752B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192" b="46424"/>
          <a:stretch/>
        </p:blipFill>
        <p:spPr>
          <a:xfrm>
            <a:off x="1799090" y="604633"/>
            <a:ext cx="8593819" cy="58015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4DC68-4704-5EDF-03D2-57D039B12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0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D1A285-45AE-CE0C-1285-FFEEBFEB3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682357-0D9E-ACEC-7DE5-D3F1E759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R" dirty="0"/>
              <a:t>Misuse vs. Jailbreak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962238-03AF-6292-FA48-52125F925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90" y="1668465"/>
            <a:ext cx="5207000" cy="44069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8D716-27DB-F985-91C6-0427DCC8C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39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0F3205-7724-5E84-A134-34886C838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the safety of LLMs from the following perspectives: </a:t>
            </a:r>
            <a:endParaRPr lang="en-IR" dirty="0"/>
          </a:p>
          <a:p>
            <a:pPr lvl="1"/>
            <a:r>
              <a:rPr lang="en-US" dirty="0"/>
              <a:t>Stereotypes</a:t>
            </a:r>
          </a:p>
          <a:p>
            <a:pPr lvl="1"/>
            <a:r>
              <a:rPr lang="en-US" dirty="0"/>
              <a:t>Disparagement</a:t>
            </a:r>
          </a:p>
          <a:p>
            <a:pPr lvl="2"/>
            <a:r>
              <a:rPr lang="en-US" dirty="0"/>
              <a:t>Any behavior by a model that reinforces the notion that certain groups are less valuable than others and less deserving of respect</a:t>
            </a:r>
            <a:endParaRPr lang="en-IR" dirty="0"/>
          </a:p>
          <a:p>
            <a:pPr lvl="1"/>
            <a:r>
              <a:rPr lang="en-US" dirty="0"/>
              <a:t>Preference Bias in Subjective Choices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DDD270-491E-2885-EB24-787E77FC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Fairness</a:t>
            </a:r>
            <a:endParaRPr lang="en-I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1035E-9035-218B-E526-C0A9302FE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20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2FCDBF-EBCC-3764-A733-518C26EC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2E3DA4-83BA-4609-C48B-58FEA17F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Stereotypes</a:t>
            </a:r>
            <a:endParaRPr lang="en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94A36-E892-14A8-6341-8E1C15936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78" y="1724027"/>
            <a:ext cx="5254820" cy="458804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25E55-76F0-7216-3BD0-C0FF4DE49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36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EE2BAC-E2BE-3AEC-BB4E-8A7ECFD33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59471"/>
            <a:ext cx="10515600" cy="28804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DA6462-FD1A-DCC5-F3A3-43CA7F1AD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Disparagement</a:t>
            </a:r>
            <a:endParaRPr lang="en-I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0471B-CF97-45DC-FFF8-9C1EB1729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60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C4A775-C957-348D-FB7B-C8D6BA87B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1035" y="1798119"/>
            <a:ext cx="6120658" cy="449919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257243E-47C6-27B8-CE9A-814F0738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Bias in Subjective Choices</a:t>
            </a:r>
            <a:endParaRPr lang="en-I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E9726-F71E-B12D-82AF-85281E0CF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37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F53E3-1A2D-2E9B-B526-E40F5216B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6341660" cy="4351338"/>
          </a:xfrm>
        </p:spPr>
        <p:txBody>
          <a:bodyPr>
            <a:normAutofit/>
          </a:bodyPr>
          <a:lstStyle/>
          <a:p>
            <a:r>
              <a:rPr lang="en-US" dirty="0"/>
              <a:t>Assess the Robustness of LLMs from the following perspectives: </a:t>
            </a:r>
          </a:p>
          <a:p>
            <a:pPr lvl="1"/>
            <a:r>
              <a:rPr lang="en-US" dirty="0"/>
              <a:t>Robustness against Input with Natural Noise</a:t>
            </a:r>
          </a:p>
          <a:p>
            <a:pPr lvl="2"/>
            <a:r>
              <a:rPr lang="en-US" dirty="0"/>
              <a:t>Natural noise refers to linguistic variations or errors that inherently exist in the text, </a:t>
            </a:r>
          </a:p>
          <a:p>
            <a:pPr lvl="1"/>
            <a:r>
              <a:rPr lang="en-US" dirty="0"/>
              <a:t>Out of Distribution (OOD) Task Resilience</a:t>
            </a:r>
          </a:p>
          <a:p>
            <a:pPr lvl="2"/>
            <a:r>
              <a:rPr lang="en-US" dirty="0"/>
              <a:t>LLMs need to deal with inputs containing new contents, contexts, or concepts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8FCB92-2A48-678E-051B-71084EA3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Robustness</a:t>
            </a:r>
            <a:endParaRPr lang="en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6492F-BB1F-C79F-A8D1-C8A57736F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773" y="2977895"/>
            <a:ext cx="5309227" cy="328300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B2FD9-AE27-30C1-FB8C-4A36312C9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35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B7E7ED-592A-AFC0-50F0-7F2076DBD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the Privacy of LLMs from the following perspectives: </a:t>
            </a:r>
          </a:p>
          <a:p>
            <a:pPr lvl="1"/>
            <a:r>
              <a:rPr lang="en-US" dirty="0"/>
              <a:t>Privacy Awareness</a:t>
            </a:r>
          </a:p>
          <a:p>
            <a:pPr lvl="1"/>
            <a:r>
              <a:rPr lang="en-US" dirty="0"/>
              <a:t>Privacy Leakage</a:t>
            </a:r>
          </a:p>
          <a:p>
            <a:pPr lvl="1"/>
            <a:endParaRPr lang="en-US" dirty="0"/>
          </a:p>
          <a:p>
            <a:endParaRPr lang="en-I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17275-615C-3CF0-DD9A-4932DD34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Privacy Preservation</a:t>
            </a:r>
            <a:endParaRPr lang="en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46690-87C4-66D8-0005-1E76AFDD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032" y="3073553"/>
            <a:ext cx="9196856" cy="33793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36B68-EA33-663D-C141-B0A56ED99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04BC4B-2CC5-C4CB-FEBB-1F36249E6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R" dirty="0"/>
              <a:t>Autoregressive Language Models</a:t>
            </a:r>
          </a:p>
          <a:p>
            <a:r>
              <a:rPr lang="en-IR" dirty="0"/>
              <a:t>Alignments</a:t>
            </a:r>
          </a:p>
          <a:p>
            <a:r>
              <a:rPr lang="en-US" dirty="0"/>
              <a:t>Trustworthiness in large language models</a:t>
            </a:r>
          </a:p>
          <a:p>
            <a:r>
              <a:rPr lang="en-US" dirty="0"/>
              <a:t>EPT Benchmark</a:t>
            </a:r>
            <a:endParaRPr lang="en-I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E8957-EC6C-219D-55AE-7090CBE4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R" dirty="0"/>
              <a:t>ToC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7F2F9-18D2-CA54-3BB7-C5A96388D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99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CEC6A0-FF79-5086-0F6C-67D3B8763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02" y="1582024"/>
            <a:ext cx="398093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Assess the Privacy of LLMs from the following perspectives: </a:t>
            </a:r>
          </a:p>
          <a:p>
            <a:pPr lvl="1"/>
            <a:r>
              <a:rPr lang="en-US" dirty="0"/>
              <a:t>Implicit ethics</a:t>
            </a:r>
          </a:p>
          <a:p>
            <a:pPr lvl="1"/>
            <a:r>
              <a:rPr lang="en-US" dirty="0"/>
              <a:t>Explicit ethics</a:t>
            </a:r>
          </a:p>
          <a:p>
            <a:pPr lvl="1"/>
            <a:r>
              <a:rPr lang="en-US" dirty="0"/>
              <a:t>Awareness</a:t>
            </a:r>
          </a:p>
          <a:p>
            <a:pPr lvl="2"/>
            <a:r>
              <a:rPr lang="en-US" dirty="0"/>
              <a:t>Awareness of LLMs is the proficiency to recognize their abilities and missions as AI models and understand social interactions as interactive tools. </a:t>
            </a:r>
            <a:endParaRPr lang="en-I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765865-F7E5-C312-6C06-B0D5979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Machine Ethics</a:t>
            </a:r>
            <a:endParaRPr lang="en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CFC54-0D3E-39FB-1993-B7BCE53F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2" y="2272113"/>
            <a:ext cx="8233243" cy="302531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CBE5B-FE8E-C3F2-5698-08E154074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40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C4F454-B65C-FC8B-A5BC-017C952DE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several key strategies that experts recommend:</a:t>
            </a:r>
          </a:p>
          <a:p>
            <a:pPr lvl="1"/>
            <a:r>
              <a:rPr lang="en-US" dirty="0"/>
              <a:t>High-Quality Training Data</a:t>
            </a:r>
          </a:p>
          <a:p>
            <a:pPr lvl="2"/>
            <a:r>
              <a:rPr lang="en-US" dirty="0"/>
              <a:t>Use diverse, accurate, unbiased datasets. If the training data is clean and representative, the model is less likely to pick up harmful or misleading patterns.</a:t>
            </a:r>
          </a:p>
          <a:p>
            <a:pPr lvl="1"/>
            <a:r>
              <a:rPr lang="en-US" dirty="0"/>
              <a:t>Alignment with Human Values</a:t>
            </a:r>
          </a:p>
          <a:p>
            <a:pPr lvl="2"/>
            <a:r>
              <a:rPr lang="en-US" dirty="0"/>
              <a:t>Train with reinforcement learning from human feedback (RLHF) or similar techniques to align model outputs with ethical norms and safety goals.</a:t>
            </a:r>
          </a:p>
          <a:p>
            <a:pPr lvl="1"/>
            <a:r>
              <a:rPr lang="en-US" dirty="0"/>
              <a:t>Robust Evaluation</a:t>
            </a:r>
          </a:p>
          <a:p>
            <a:pPr lvl="2"/>
            <a:r>
              <a:rPr lang="en-US" dirty="0"/>
              <a:t>Regularly test LLMs with benchmarks designed to catch bias, factual errors, toxicity, hallucinations, etc. Also include adversarial tests that try to break the model.</a:t>
            </a:r>
          </a:p>
          <a:p>
            <a:pPr lvl="1"/>
            <a:r>
              <a:rPr lang="en-US" dirty="0"/>
              <a:t>Content Moderation and Filters</a:t>
            </a:r>
          </a:p>
          <a:p>
            <a:pPr lvl="2"/>
            <a:r>
              <a:rPr lang="en-US" dirty="0"/>
              <a:t>Use guardrails to prevent harmful outputs: e.g., refusing unsafe requests, recognizing when it lacks enough information to answer reliably.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E45DFF-997D-C5D7-CD4C-B283A54B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Trustworthiness</a:t>
            </a:r>
            <a:r>
              <a:rPr lang="en-US" dirty="0"/>
              <a:t> of LLMs</a:t>
            </a:r>
            <a:endParaRPr lang="en-I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A8BE-D6BF-7090-A5FE-E4C06B854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28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A0AF2C-5CA5-B5FF-9F33-9E5701961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several key strategies that experts recommend:</a:t>
            </a:r>
          </a:p>
          <a:p>
            <a:pPr lvl="1"/>
            <a:r>
              <a:rPr lang="en-US" dirty="0"/>
              <a:t>Fact-Checking Mechanisms</a:t>
            </a:r>
          </a:p>
          <a:p>
            <a:pPr lvl="2"/>
            <a:r>
              <a:rPr lang="en-US" dirty="0"/>
              <a:t>Equip LLMs with tools to check or retrieve real-world facts, like querying trusted databases or using retrieval-augmented generation (RAG) methods.</a:t>
            </a:r>
          </a:p>
          <a:p>
            <a:pPr lvl="1"/>
            <a:r>
              <a:rPr lang="en-US" dirty="0"/>
              <a:t>User Feedback Loops</a:t>
            </a:r>
          </a:p>
          <a:p>
            <a:pPr lvl="2"/>
            <a:r>
              <a:rPr lang="en-US" dirty="0"/>
              <a:t>Allow users to easily report mistakes or harms. Incorporate feedback into model updates to continuously improve trustworthiness.</a:t>
            </a:r>
          </a:p>
          <a:p>
            <a:pPr lvl="1"/>
            <a:r>
              <a:rPr lang="en-US" dirty="0"/>
              <a:t>Model Governance and Accountability</a:t>
            </a:r>
          </a:p>
          <a:p>
            <a:pPr lvl="2"/>
            <a:r>
              <a:rPr lang="en-US" dirty="0"/>
              <a:t>Establish policies for responsible deployment, regular audits, clear accountability structures, and transparency about limitations.</a:t>
            </a:r>
          </a:p>
          <a:p>
            <a:pPr lvl="1"/>
            <a:r>
              <a:rPr lang="en-US" dirty="0"/>
              <a:t>Transparent Model Behavior</a:t>
            </a:r>
          </a:p>
          <a:p>
            <a:pPr lvl="2"/>
            <a:r>
              <a:rPr lang="en-US" dirty="0"/>
              <a:t>Make it clear how the model arrives at its outputs — through explainability methods, transparency reports, and interpretability research.</a:t>
            </a:r>
          </a:p>
          <a:p>
            <a:pPr lvl="2"/>
            <a:endParaRPr lang="en-IR" dirty="0"/>
          </a:p>
          <a:p>
            <a:endParaRPr lang="en-I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ED0737-CEE2-FCFD-F6B6-A28CD467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Trustworthiness</a:t>
            </a:r>
            <a:r>
              <a:rPr lang="en-US" dirty="0"/>
              <a:t> of LLMs</a:t>
            </a:r>
            <a:endParaRPr lang="en-I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A7B9D-F643-514E-F193-DB6461990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10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05C92-973C-6EA3-5845-B8FC24B0A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5EA1-DB08-46C5-C36F-83868A2E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31" y="1285411"/>
            <a:ext cx="9921738" cy="8946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EPT Benchmark</a:t>
            </a:r>
            <a:br>
              <a:rPr lang="en-US" dirty="0"/>
            </a:br>
            <a:r>
              <a:rPr lang="en-US" dirty="0"/>
              <a:t>Evaluation of Persian Trustworthiness in LLMs</a:t>
            </a:r>
            <a:endParaRPr lang="en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D10FB-D5A5-5853-B20D-2874FC17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687" y="2754069"/>
            <a:ext cx="9435840" cy="31149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6AA6E-61FF-BD34-D109-54B94D2E4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08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PT Benchmark Diagram">
            <a:extLst>
              <a:ext uri="{FF2B5EF4-FFF2-40B4-BE49-F238E27FC236}">
                <a16:creationId xmlns:a16="http://schemas.microsoft.com/office/drawing/2014/main" id="{B21977C4-4C62-A1F9-AD8B-1F165E0C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66" y="919714"/>
            <a:ext cx="8004634" cy="569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A3E7B7-AA4A-8A0A-901B-B56BFBBF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02" y="1814336"/>
            <a:ext cx="4438720" cy="4351338"/>
          </a:xfrm>
        </p:spPr>
        <p:txBody>
          <a:bodyPr/>
          <a:lstStyle/>
          <a:p>
            <a:r>
              <a:rPr lang="en-US" dirty="0">
                <a:effectLst/>
              </a:rPr>
              <a:t>A comprehensive benchmark for assessing the trustworthiness of Large Language Models (LLMs) in Persian contexts.</a:t>
            </a:r>
          </a:p>
          <a:p>
            <a:pPr marL="130175" indent="0">
              <a:buNone/>
            </a:pPr>
            <a:br>
              <a:rPr lang="en-US" dirty="0"/>
            </a:br>
            <a:endParaRPr lang="en-I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AEEB7A-5BB0-EF15-C2D5-54D37B74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369635"/>
            <a:ext cx="10515600" cy="894622"/>
          </a:xfrm>
        </p:spPr>
        <p:txBody>
          <a:bodyPr/>
          <a:lstStyle/>
          <a:p>
            <a:r>
              <a:rPr lang="en-US" dirty="0"/>
              <a:t>EPT Benchmark</a:t>
            </a:r>
            <a:endParaRPr lang="en-I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CF88F-A291-8AA0-7261-67ED27659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02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F495C0-5CF5-43C6-DEB7-F70F571F2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8313" y="1724025"/>
            <a:ext cx="6495373" cy="435133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9570EF7-C823-857C-F0D3-9617FC0D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R" dirty="0"/>
              <a:t>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99F34-B976-1992-9948-A2845EFAE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24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FD332A-17E2-7E26-8F7F-01A967E94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9714" y="287052"/>
            <a:ext cx="6127956" cy="611912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B13C6F-EF05-6896-E373-2EA083BE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R" dirty="0"/>
              <a:t>Evaluation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AAD43-44CE-36C6-48E4-C70AE5998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8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983C40-AFED-5FC5-6C00-4139B56ED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Sun, </a:t>
            </a:r>
            <a:r>
              <a:rPr lang="en-US" sz="2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Lichao</a:t>
            </a:r>
            <a:r>
              <a:rPr lang="en-US" sz="2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Yue Huang, </a:t>
            </a:r>
            <a:r>
              <a:rPr lang="en-US" sz="2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Haoran</a:t>
            </a:r>
            <a:r>
              <a:rPr lang="en-US" sz="2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Wang, </a:t>
            </a:r>
            <a:r>
              <a:rPr lang="en-US" sz="2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Siyuan</a:t>
            </a:r>
            <a:r>
              <a:rPr lang="en-US" sz="2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Wu, </a:t>
            </a:r>
            <a:r>
              <a:rPr lang="en-US" sz="2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Qihui</a:t>
            </a:r>
            <a:r>
              <a:rPr lang="en-US" sz="2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Zhang, </a:t>
            </a:r>
            <a:r>
              <a:rPr lang="en-US" sz="2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Chujie</a:t>
            </a:r>
            <a:r>
              <a:rPr lang="en-US" sz="2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Gao, </a:t>
            </a:r>
            <a:r>
              <a:rPr lang="en-US" sz="2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Yixin</a:t>
            </a:r>
            <a:r>
              <a:rPr lang="en-US" sz="2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Huang et al. "</a:t>
            </a:r>
            <a:r>
              <a:rPr lang="en-US" sz="2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Trustllm</a:t>
            </a:r>
            <a:r>
              <a:rPr lang="en-US" sz="2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 Trustworthiness in large language models." </a:t>
            </a:r>
            <a:r>
              <a:rPr lang="en-US" sz="2200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arXiv</a:t>
            </a:r>
            <a:r>
              <a:rPr lang="en-US" sz="22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preprint arXiv:2401.05561</a:t>
            </a:r>
            <a:r>
              <a:rPr lang="en-US" sz="2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3 (2024).</a:t>
            </a:r>
          </a:p>
          <a:p>
            <a:r>
              <a:rPr lang="en-US" sz="2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Zou, Andy, </a:t>
            </a:r>
            <a:r>
              <a:rPr lang="en-US" sz="2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Zifan</a:t>
            </a:r>
            <a:r>
              <a:rPr lang="en-US" sz="2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Wang, Nicholas </a:t>
            </a:r>
            <a:r>
              <a:rPr lang="en-US" sz="2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Carlini</a:t>
            </a:r>
            <a:r>
              <a:rPr lang="en-US" sz="2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Milad Nasr, J. Zico Kolter, and Matt </a:t>
            </a:r>
            <a:r>
              <a:rPr lang="en-US" sz="2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Fredrikson</a:t>
            </a:r>
            <a:r>
              <a:rPr lang="en-US" sz="2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"Universal and transferable adversarial attacks on aligned language models." </a:t>
            </a:r>
            <a:r>
              <a:rPr lang="en-US" sz="2200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arXiv</a:t>
            </a:r>
            <a:r>
              <a:rPr lang="en-US" sz="22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preprint arXiv:2307.15043</a:t>
            </a:r>
            <a:r>
              <a:rPr lang="en-US" sz="2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(2023).</a:t>
            </a:r>
          </a:p>
          <a:p>
            <a:r>
              <a:rPr lang="en-US" sz="2200" dirty="0" err="1"/>
              <a:t>Mirbagheri</a:t>
            </a:r>
            <a:r>
              <a:rPr lang="en-US" sz="2200" dirty="0"/>
              <a:t>, Mohammad Reza, Mohammad Mahdi </a:t>
            </a:r>
            <a:r>
              <a:rPr lang="en-US" sz="2200" dirty="0" err="1"/>
              <a:t>Mirkamali</a:t>
            </a:r>
            <a:r>
              <a:rPr lang="en-US" sz="2200" dirty="0"/>
              <a:t>, Zahra </a:t>
            </a:r>
            <a:r>
              <a:rPr lang="en-US" sz="2200" dirty="0" err="1"/>
              <a:t>Motoshaker</a:t>
            </a:r>
            <a:r>
              <a:rPr lang="en-US" sz="2200" dirty="0"/>
              <a:t> Arani, Ali Javeri, Amir Mahdi </a:t>
            </a:r>
            <a:r>
              <a:rPr lang="en-US" sz="2200" dirty="0" err="1"/>
              <a:t>Sadeghzadeh</a:t>
            </a:r>
            <a:r>
              <a:rPr lang="en-US" sz="2200" dirty="0"/>
              <a:t>, and Rasool Jalili. "EPT Benchmark: Evaluation of Persian Trustworthiness in Large Language Models." </a:t>
            </a:r>
            <a:r>
              <a:rPr lang="en-US" sz="2200" dirty="0" err="1"/>
              <a:t>arXiv</a:t>
            </a:r>
            <a:r>
              <a:rPr lang="en-US" sz="2200" dirty="0"/>
              <a:t> preprint arXiv:2509.06838 (2025).</a:t>
            </a:r>
            <a:endParaRPr lang="en-IR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BE0BDE-03E7-760D-C07F-EA4431A0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I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7E275-106F-BF7F-CBB4-3C51A7EF7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17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C8FF9A-D14D-B548-D42F-6273CCC4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R" dirty="0"/>
              <a:t>Q?</a:t>
            </a:r>
          </a:p>
        </p:txBody>
      </p:sp>
      <p:pic>
        <p:nvPicPr>
          <p:cNvPr id="2050" name="Picture 2" descr="Thank you pink Images - Free Download on Freepik">
            <a:extLst>
              <a:ext uri="{FF2B5EF4-FFF2-40B4-BE49-F238E27FC236}">
                <a16:creationId xmlns:a16="http://schemas.microsoft.com/office/drawing/2014/main" id="{B03F063E-85BF-D49D-2F0B-0BEA8A05AF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127" y="558127"/>
            <a:ext cx="5741745" cy="57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529B9-9BD9-C24E-D0E4-6A1D971B1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2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A1FC-E1E1-254D-DEC6-54B57A01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882" y="2534378"/>
            <a:ext cx="7908235" cy="894622"/>
          </a:xfrm>
        </p:spPr>
        <p:txBody>
          <a:bodyPr/>
          <a:lstStyle/>
          <a:p>
            <a:r>
              <a:rPr lang="en-IR" dirty="0"/>
              <a:t>Autoregressive Language Models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4CCFA-110D-2999-9142-617EB2B3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2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DF084-2156-2BCC-7AF2-4EF930C04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150490-CEC5-9019-379A-898740195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81E30B-E060-1B1B-2718-30DCFC27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30DAB4-36F9-283D-F110-53EBD91B5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647700"/>
            <a:ext cx="11106150" cy="5562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15AF58-7F42-3A63-909B-BFA35439FDF7}"/>
              </a:ext>
            </a:extLst>
          </p:cNvPr>
          <p:cNvSpPr/>
          <p:nvPr/>
        </p:nvSpPr>
        <p:spPr>
          <a:xfrm>
            <a:off x="398834" y="3200400"/>
            <a:ext cx="11449455" cy="3242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3D6D9C-0F89-6FB5-F8A6-277303D5B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B72F8D-71ED-36FC-7FF8-E411F64FD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EBF5E7-D0FB-5890-3CAB-47D13C5F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41BFE-CB86-1BCC-B325-476380A0A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647700"/>
            <a:ext cx="11097764" cy="55584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9C0FB-0124-F1EC-CBCD-AEC975828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9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231920-642A-DEA2-1A7B-9C066ADAF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A94A54-8AD7-6FAA-5497-1EC6A203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E899E-2FB6-D7F0-A2F5-7E731994F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88" y="0"/>
            <a:ext cx="1015802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AC88D9-91B3-7464-6977-57ED626ECAC4}"/>
              </a:ext>
            </a:extLst>
          </p:cNvPr>
          <p:cNvSpPr/>
          <p:nvPr/>
        </p:nvSpPr>
        <p:spPr>
          <a:xfrm>
            <a:off x="398834" y="2091752"/>
            <a:ext cx="11449455" cy="471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9255E2-F6F7-AFE5-2B0E-4A96AE8E9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84200-5B7C-ED01-B5C8-BA5C1E883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B242AF-B4ED-C503-9BB0-60C71D418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E3D4BA-E05A-2621-BF34-360CBF300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BD092-6177-FA2F-45AE-9379BD7BF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88" y="0"/>
            <a:ext cx="1015802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E159E5-06AE-7C9B-F228-5BD9B66106DE}"/>
              </a:ext>
            </a:extLst>
          </p:cNvPr>
          <p:cNvSpPr/>
          <p:nvPr/>
        </p:nvSpPr>
        <p:spPr>
          <a:xfrm>
            <a:off x="398834" y="5749046"/>
            <a:ext cx="11449455" cy="1059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44E217-2FC5-6249-DC84-77EADA3BB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8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DBB402-5B12-02E4-FA75-3D22F3E2F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09F7D-419B-3952-9C52-B5333186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F71EF-BF6D-EBE2-9EF0-8B3A39DA7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551943"/>
            <a:ext cx="10829925" cy="433387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C403D-9DD3-7F1B-33B5-66FE02313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86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19159</TotalTime>
  <Words>896</Words>
  <Application>Microsoft Macintosh PowerPoint</Application>
  <PresentationFormat>Widescreen</PresentationFormat>
  <Paragraphs>142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Trustworthiness Challenges in Generative AI Models</vt:lpstr>
      <vt:lpstr>Introduction</vt:lpstr>
      <vt:lpstr>ToC</vt:lpstr>
      <vt:lpstr>Autoregressive Language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Alignment</vt:lpstr>
      <vt:lpstr>Alignment</vt:lpstr>
      <vt:lpstr>Aligned AI models are Helpful and Harmless</vt:lpstr>
      <vt:lpstr>Trustworthiness in Large Language Models</vt:lpstr>
      <vt:lpstr>PowerPoint Presentation</vt:lpstr>
      <vt:lpstr>Assessment of Truthfulness</vt:lpstr>
      <vt:lpstr>Sycophancy</vt:lpstr>
      <vt:lpstr>Adversarial factuality.</vt:lpstr>
      <vt:lpstr>Assessment of Safety (LLMs’ output safety)</vt:lpstr>
      <vt:lpstr>Jailbreak (Adversarial Example)</vt:lpstr>
      <vt:lpstr>Jailbreak (Adversarial Example)</vt:lpstr>
      <vt:lpstr>PowerPoint Presentation</vt:lpstr>
      <vt:lpstr>PowerPoint Presentation</vt:lpstr>
      <vt:lpstr>Misuse vs. Jailbreak</vt:lpstr>
      <vt:lpstr>Assessment of Fairness</vt:lpstr>
      <vt:lpstr>Stereotypes</vt:lpstr>
      <vt:lpstr>Disparagement</vt:lpstr>
      <vt:lpstr>Preference Bias in Subjective Choices</vt:lpstr>
      <vt:lpstr>Assessment of Robustness</vt:lpstr>
      <vt:lpstr>Assessment of Privacy Preservation</vt:lpstr>
      <vt:lpstr>Assessment of Machine Ethics</vt:lpstr>
      <vt:lpstr>Trustworthiness of LLMs</vt:lpstr>
      <vt:lpstr>Trustworthiness of LLMs</vt:lpstr>
      <vt:lpstr>EPT Benchmark Evaluation of Persian Trustworthiness in LLMs</vt:lpstr>
      <vt:lpstr>EPT Benchmark</vt:lpstr>
      <vt:lpstr>Example</vt:lpstr>
      <vt:lpstr>Evaluation</vt:lpstr>
      <vt:lpstr>References</vt:lpstr>
      <vt:lpstr>Q?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Amir mahdi Sadeghzadeh</cp:lastModifiedBy>
  <cp:revision>328</cp:revision>
  <dcterms:created xsi:type="dcterms:W3CDTF">2020-01-18T07:24:59Z</dcterms:created>
  <dcterms:modified xsi:type="dcterms:W3CDTF">2025-10-08T09:45:00Z</dcterms:modified>
</cp:coreProperties>
</file>