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60" r:id="rId5"/>
    <p:sldId id="259" r:id="rId6"/>
    <p:sldId id="275" r:id="rId7"/>
    <p:sldId id="261" r:id="rId8"/>
    <p:sldId id="276" r:id="rId9"/>
    <p:sldId id="280" r:id="rId10"/>
    <p:sldId id="263" r:id="rId11"/>
    <p:sldId id="279" r:id="rId12"/>
    <p:sldId id="264" r:id="rId13"/>
    <p:sldId id="262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x="10693400" cy="7562850"/>
  <p:notesSz cx="106934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3B3B"/>
    <a:srgbClr val="E56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440" y="5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244F4A-12DF-473C-AB53-EA26E54B469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543300" y="946150"/>
            <a:ext cx="3606800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69975" y="3640138"/>
            <a:ext cx="8553450" cy="29781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183438"/>
            <a:ext cx="4633913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057900" y="7183438"/>
            <a:ext cx="4632325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C16FEA-69F3-44F8-A368-C15C084A1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536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C16FEA-69F3-44F8-A368-C15C084A1E8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2816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b="0" i="0" dirty="0">
              <a:solidFill>
                <a:srgbClr val="000000"/>
              </a:solidFill>
              <a:effectLst/>
              <a:latin typeface="IRANSansXMedium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C16FEA-69F3-44F8-A368-C15C084A1E8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579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C16FEA-69F3-44F8-A368-C15C084A1E8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7939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C16FEA-69F3-44F8-A368-C15C084A1E8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6808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C16FEA-69F3-44F8-A368-C15C084A1E8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2060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b="0" i="0" dirty="0">
              <a:solidFill>
                <a:srgbClr val="000000"/>
              </a:solidFill>
              <a:effectLst/>
              <a:latin typeface="IRANSansXMedium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C16FEA-69F3-44F8-A368-C15C084A1E8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0929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C16FEA-69F3-44F8-A368-C15C084A1E8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6623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b="0" i="0" dirty="0">
              <a:solidFill>
                <a:srgbClr val="000000"/>
              </a:solidFill>
              <a:effectLst/>
              <a:latin typeface="IRANSansXMedium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C16FEA-69F3-44F8-A368-C15C084A1E8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65644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b="0" i="0" dirty="0">
              <a:solidFill>
                <a:srgbClr val="000000"/>
              </a:solidFill>
              <a:effectLst/>
              <a:latin typeface="IRANSansXMedium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C16FEA-69F3-44F8-A368-C15C084A1E8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2462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n-US" b="0" i="0" dirty="0">
              <a:solidFill>
                <a:srgbClr val="000000"/>
              </a:solidFill>
              <a:effectLst/>
              <a:latin typeface="IRANSansXMedium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C16FEA-69F3-44F8-A368-C15C084A1E8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6808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b="0" i="0" dirty="0">
              <a:solidFill>
                <a:srgbClr val="000000"/>
              </a:solidFill>
              <a:effectLst/>
              <a:latin typeface="IRANSansXMedium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C16FEA-69F3-44F8-A368-C15C084A1E8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826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C16FEA-69F3-44F8-A368-C15C084A1E8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7370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C16FEA-69F3-44F8-A368-C15C084A1E8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96662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b="0" i="0" dirty="0">
              <a:solidFill>
                <a:srgbClr val="000000"/>
              </a:solidFill>
              <a:effectLst/>
              <a:latin typeface="IRANSansXMedium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C16FEA-69F3-44F8-A368-C15C084A1E81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4370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C16FEA-69F3-44F8-A368-C15C084A1E8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6763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C16FEA-69F3-44F8-A368-C15C084A1E8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858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C16FEA-69F3-44F8-A368-C15C084A1E8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7955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C16FEA-69F3-44F8-A368-C15C084A1E8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4016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C16FEA-69F3-44F8-A368-C15C084A1E8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0985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C16FEA-69F3-44F8-A368-C15C084A1E8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8300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C16FEA-69F3-44F8-A368-C15C084A1E8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230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43600" y="515773"/>
            <a:ext cx="745163" cy="450242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543456" y="1078550"/>
            <a:ext cx="9605645" cy="60325"/>
          </a:xfrm>
          <a:custGeom>
            <a:avLst/>
            <a:gdLst/>
            <a:ahLst/>
            <a:cxnLst/>
            <a:rect l="l" t="t" r="r" b="b"/>
            <a:pathLst>
              <a:path w="9605645" h="60325">
                <a:moveTo>
                  <a:pt x="9605108" y="0"/>
                </a:moveTo>
                <a:lnTo>
                  <a:pt x="0" y="0"/>
                </a:lnTo>
                <a:lnTo>
                  <a:pt x="0" y="60039"/>
                </a:lnTo>
                <a:lnTo>
                  <a:pt x="9605108" y="60039"/>
                </a:lnTo>
                <a:lnTo>
                  <a:pt x="9605108" y="0"/>
                </a:lnTo>
                <a:close/>
              </a:path>
            </a:pathLst>
          </a:custGeom>
          <a:solidFill>
            <a:srgbClr val="FF8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562532" y="3312559"/>
            <a:ext cx="3569334" cy="813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rgbClr val="E564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090"/>
              </a:lnSpc>
            </a:pPr>
            <a:r>
              <a:rPr dirty="0"/>
              <a:t>S.</a:t>
            </a:r>
            <a:r>
              <a:rPr spc="100" dirty="0"/>
              <a:t> </a:t>
            </a:r>
            <a:r>
              <a:rPr dirty="0"/>
              <a:t>Yousefi</a:t>
            </a:r>
            <a:r>
              <a:rPr spc="110" dirty="0"/>
              <a:t> </a:t>
            </a:r>
            <a:r>
              <a:rPr dirty="0"/>
              <a:t>Mashhour</a:t>
            </a:r>
            <a:r>
              <a:rPr spc="105" dirty="0"/>
              <a:t> </a:t>
            </a:r>
            <a:r>
              <a:rPr dirty="0"/>
              <a:t>et</a:t>
            </a:r>
            <a:r>
              <a:rPr spc="110" dirty="0"/>
              <a:t> </a:t>
            </a:r>
            <a:r>
              <a:rPr spc="-25" dirty="0"/>
              <a:t>al.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3B3B3B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090"/>
              </a:lnSpc>
            </a:pPr>
            <a:fld id="{81D60167-4931-47E6-BA6A-407CBD079E47}" type="slidenum">
              <a:rPr dirty="0"/>
              <a:t>‹#›</a:t>
            </a:fld>
            <a:r>
              <a:rPr spc="90" dirty="0"/>
              <a:t> </a:t>
            </a:r>
            <a:r>
              <a:rPr spc="275" dirty="0"/>
              <a:t>/</a:t>
            </a:r>
            <a:r>
              <a:rPr spc="90" dirty="0"/>
              <a:t> </a:t>
            </a:r>
            <a:r>
              <a:rPr spc="-25" dirty="0"/>
              <a:t>19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rgbClr val="E564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090"/>
              </a:lnSpc>
            </a:pPr>
            <a:r>
              <a:rPr dirty="0"/>
              <a:t>S.</a:t>
            </a:r>
            <a:r>
              <a:rPr spc="100" dirty="0"/>
              <a:t> </a:t>
            </a:r>
            <a:r>
              <a:rPr dirty="0"/>
              <a:t>Yousefi</a:t>
            </a:r>
            <a:r>
              <a:rPr spc="110" dirty="0"/>
              <a:t> </a:t>
            </a:r>
            <a:r>
              <a:rPr dirty="0"/>
              <a:t>Mashhour</a:t>
            </a:r>
            <a:r>
              <a:rPr spc="105" dirty="0"/>
              <a:t> </a:t>
            </a:r>
            <a:r>
              <a:rPr dirty="0"/>
              <a:t>et</a:t>
            </a:r>
            <a:r>
              <a:rPr spc="110" dirty="0"/>
              <a:t> </a:t>
            </a:r>
            <a:r>
              <a:rPr spc="-25" dirty="0"/>
              <a:t>al.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574968" y="7210256"/>
            <a:ext cx="469265" cy="141064"/>
          </a:xfrm>
        </p:spPr>
        <p:txBody>
          <a:bodyPr lIns="0" tIns="0" rIns="0" bIns="0"/>
          <a:lstStyle>
            <a:lvl1pPr>
              <a:defRPr sz="1000" b="0" i="0">
                <a:solidFill>
                  <a:srgbClr val="3B3B3B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090"/>
              </a:lnSpc>
            </a:pPr>
            <a:fld id="{81D60167-4931-47E6-BA6A-407CBD079E47}" type="slidenum">
              <a:rPr lang="en-US" smtClean="0"/>
              <a:pPr marL="12700">
                <a:lnSpc>
                  <a:spcPts val="1090"/>
                </a:lnSpc>
              </a:pPr>
              <a:t>‹#›</a:t>
            </a:fld>
            <a:r>
              <a:rPr lang="en-US" spc="90" dirty="0"/>
              <a:t> </a:t>
            </a:r>
            <a:r>
              <a:rPr lang="en-US" spc="275" dirty="0"/>
              <a:t>/</a:t>
            </a:r>
            <a:r>
              <a:rPr lang="en-US" spc="90" dirty="0"/>
              <a:t> </a:t>
            </a:r>
            <a:r>
              <a:rPr lang="en-US" spc="-25" dirty="0"/>
              <a:t>21</a:t>
            </a:r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rgbClr val="E564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090"/>
              </a:lnSpc>
            </a:pPr>
            <a:r>
              <a:rPr dirty="0"/>
              <a:t>S.</a:t>
            </a:r>
            <a:r>
              <a:rPr spc="100" dirty="0"/>
              <a:t> </a:t>
            </a:r>
            <a:r>
              <a:rPr dirty="0"/>
              <a:t>Yousefi</a:t>
            </a:r>
            <a:r>
              <a:rPr spc="110" dirty="0"/>
              <a:t> </a:t>
            </a:r>
            <a:r>
              <a:rPr dirty="0"/>
              <a:t>Mashhour</a:t>
            </a:r>
            <a:r>
              <a:rPr spc="105" dirty="0"/>
              <a:t> </a:t>
            </a:r>
            <a:r>
              <a:rPr dirty="0"/>
              <a:t>et</a:t>
            </a:r>
            <a:r>
              <a:rPr spc="110" dirty="0"/>
              <a:t> </a:t>
            </a:r>
            <a:r>
              <a:rPr spc="-25" dirty="0"/>
              <a:t>al.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3B3B3B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090"/>
              </a:lnSpc>
            </a:pPr>
            <a:fld id="{81D60167-4931-47E6-BA6A-407CBD079E47}" type="slidenum">
              <a:rPr dirty="0"/>
              <a:t>‹#›</a:t>
            </a:fld>
            <a:r>
              <a:rPr spc="90" dirty="0"/>
              <a:t> </a:t>
            </a:r>
            <a:r>
              <a:rPr spc="275" dirty="0"/>
              <a:t>/</a:t>
            </a:r>
            <a:r>
              <a:rPr spc="90" dirty="0"/>
              <a:t> </a:t>
            </a:r>
            <a:r>
              <a:rPr spc="-25" dirty="0"/>
              <a:t>19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rgbClr val="E564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090"/>
              </a:lnSpc>
            </a:pPr>
            <a:r>
              <a:rPr dirty="0"/>
              <a:t>S.</a:t>
            </a:r>
            <a:r>
              <a:rPr spc="100" dirty="0"/>
              <a:t> </a:t>
            </a:r>
            <a:r>
              <a:rPr dirty="0"/>
              <a:t>Yousefi</a:t>
            </a:r>
            <a:r>
              <a:rPr spc="110" dirty="0"/>
              <a:t> </a:t>
            </a:r>
            <a:r>
              <a:rPr dirty="0"/>
              <a:t>Mashhour</a:t>
            </a:r>
            <a:r>
              <a:rPr spc="105" dirty="0"/>
              <a:t> </a:t>
            </a:r>
            <a:r>
              <a:rPr dirty="0"/>
              <a:t>et</a:t>
            </a:r>
            <a:r>
              <a:rPr spc="110" dirty="0"/>
              <a:t> </a:t>
            </a:r>
            <a:r>
              <a:rPr spc="-25" dirty="0"/>
              <a:t>al.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3B3B3B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090"/>
              </a:lnSpc>
            </a:pPr>
            <a:fld id="{81D60167-4931-47E6-BA6A-407CBD079E47}" type="slidenum">
              <a:rPr dirty="0"/>
              <a:t>‹#›</a:t>
            </a:fld>
            <a:r>
              <a:rPr spc="90" dirty="0"/>
              <a:t> </a:t>
            </a:r>
            <a:r>
              <a:rPr spc="275" dirty="0"/>
              <a:t>/</a:t>
            </a:r>
            <a:r>
              <a:rPr spc="90" dirty="0"/>
              <a:t> </a:t>
            </a:r>
            <a:r>
              <a:rPr spc="-25" dirty="0"/>
              <a:t>19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090"/>
              </a:lnSpc>
            </a:pPr>
            <a:r>
              <a:rPr dirty="0"/>
              <a:t>S.</a:t>
            </a:r>
            <a:r>
              <a:rPr spc="100" dirty="0"/>
              <a:t> </a:t>
            </a:r>
            <a:r>
              <a:rPr dirty="0"/>
              <a:t>Yousefi</a:t>
            </a:r>
            <a:r>
              <a:rPr spc="110" dirty="0"/>
              <a:t> </a:t>
            </a:r>
            <a:r>
              <a:rPr dirty="0"/>
              <a:t>Mashhour</a:t>
            </a:r>
            <a:r>
              <a:rPr spc="105" dirty="0"/>
              <a:t> </a:t>
            </a:r>
            <a:r>
              <a:rPr dirty="0"/>
              <a:t>et</a:t>
            </a:r>
            <a:r>
              <a:rPr spc="110" dirty="0"/>
              <a:t> </a:t>
            </a:r>
            <a:r>
              <a:rPr spc="-25" dirty="0"/>
              <a:t>al.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3B3B3B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090"/>
              </a:lnSpc>
            </a:pPr>
            <a:fld id="{81D60167-4931-47E6-BA6A-407CBD079E47}" type="slidenum">
              <a:rPr dirty="0"/>
              <a:t>‹#›</a:t>
            </a:fld>
            <a:r>
              <a:rPr spc="90" dirty="0"/>
              <a:t> </a:t>
            </a:r>
            <a:r>
              <a:rPr spc="275" dirty="0"/>
              <a:t>/</a:t>
            </a:r>
            <a:r>
              <a:rPr spc="90" dirty="0"/>
              <a:t> </a:t>
            </a:r>
            <a:r>
              <a:rPr spc="-25" dirty="0"/>
              <a:t>19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43600" y="515773"/>
            <a:ext cx="745163" cy="450242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543456" y="1078550"/>
            <a:ext cx="9605645" cy="60325"/>
          </a:xfrm>
          <a:custGeom>
            <a:avLst/>
            <a:gdLst/>
            <a:ahLst/>
            <a:cxnLst/>
            <a:rect l="l" t="t" r="r" b="b"/>
            <a:pathLst>
              <a:path w="9605645" h="60325">
                <a:moveTo>
                  <a:pt x="9605108" y="0"/>
                </a:moveTo>
                <a:lnTo>
                  <a:pt x="0" y="0"/>
                </a:lnTo>
                <a:lnTo>
                  <a:pt x="0" y="60039"/>
                </a:lnTo>
                <a:lnTo>
                  <a:pt x="9605108" y="60039"/>
                </a:lnTo>
                <a:lnTo>
                  <a:pt x="9605108" y="0"/>
                </a:lnTo>
                <a:close/>
              </a:path>
            </a:pathLst>
          </a:custGeom>
          <a:solidFill>
            <a:srgbClr val="FF8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543456" y="1138589"/>
            <a:ext cx="9605645" cy="640715"/>
          </a:xfrm>
          <a:custGeom>
            <a:avLst/>
            <a:gdLst/>
            <a:ahLst/>
            <a:cxnLst/>
            <a:rect l="l" t="t" r="r" b="b"/>
            <a:pathLst>
              <a:path w="9605645" h="640714">
                <a:moveTo>
                  <a:pt x="9605108" y="0"/>
                </a:moveTo>
                <a:lnTo>
                  <a:pt x="0" y="0"/>
                </a:lnTo>
                <a:lnTo>
                  <a:pt x="0" y="640128"/>
                </a:lnTo>
                <a:lnTo>
                  <a:pt x="9605108" y="640128"/>
                </a:lnTo>
                <a:lnTo>
                  <a:pt x="9605108" y="0"/>
                </a:lnTo>
                <a:close/>
              </a:path>
            </a:pathLst>
          </a:custGeom>
          <a:solidFill>
            <a:srgbClr val="FFF0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43456" y="1258723"/>
            <a:ext cx="9605645" cy="4057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rgbClr val="E564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21962" y="2185100"/>
            <a:ext cx="8575040" cy="45548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7561" y="7210256"/>
            <a:ext cx="1575435" cy="158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090"/>
              </a:lnSpc>
            </a:pPr>
            <a:r>
              <a:rPr dirty="0"/>
              <a:t>S.</a:t>
            </a:r>
            <a:r>
              <a:rPr spc="100" dirty="0"/>
              <a:t> </a:t>
            </a:r>
            <a:r>
              <a:rPr dirty="0"/>
              <a:t>Yousefi</a:t>
            </a:r>
            <a:r>
              <a:rPr spc="110" dirty="0"/>
              <a:t> </a:t>
            </a:r>
            <a:r>
              <a:rPr dirty="0"/>
              <a:t>Mashhour</a:t>
            </a:r>
            <a:r>
              <a:rPr spc="105" dirty="0"/>
              <a:t> </a:t>
            </a:r>
            <a:r>
              <a:rPr dirty="0"/>
              <a:t>et</a:t>
            </a:r>
            <a:r>
              <a:rPr spc="110" dirty="0"/>
              <a:t> </a:t>
            </a:r>
            <a:r>
              <a:rPr spc="-25" dirty="0"/>
              <a:t>al.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574968" y="7210256"/>
            <a:ext cx="469265" cy="158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3B3B3B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090"/>
              </a:lnSpc>
            </a:pPr>
            <a:fld id="{81D60167-4931-47E6-BA6A-407CBD079E47}" type="slidenum">
              <a:rPr dirty="0"/>
              <a:t>‹#›</a:t>
            </a:fld>
            <a:r>
              <a:rPr spc="90" dirty="0"/>
              <a:t> </a:t>
            </a:r>
            <a:r>
              <a:rPr spc="275" dirty="0"/>
              <a:t>/</a:t>
            </a:r>
            <a:r>
              <a:rPr spc="90" dirty="0"/>
              <a:t> </a:t>
            </a:r>
            <a:r>
              <a:rPr spc="-25" dirty="0"/>
              <a:t>19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10" Type="http://schemas.openxmlformats.org/officeDocument/2006/relationships/image" Target="../media/image36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10" Type="http://schemas.openxmlformats.org/officeDocument/2006/relationships/image" Target="../media/image44.png"/><Relationship Id="rId4" Type="http://schemas.openxmlformats.org/officeDocument/2006/relationships/image" Target="../media/image38.png"/><Relationship Id="rId9" Type="http://schemas.openxmlformats.org/officeDocument/2006/relationships/image" Target="../media/image43.png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5.png"/><Relationship Id="rId18" Type="http://schemas.openxmlformats.org/officeDocument/2006/relationships/image" Target="../media/image60.png"/><Relationship Id="rId26" Type="http://schemas.openxmlformats.org/officeDocument/2006/relationships/image" Target="../media/image68.png"/><Relationship Id="rId39" Type="http://schemas.openxmlformats.org/officeDocument/2006/relationships/image" Target="../media/image81.png"/><Relationship Id="rId21" Type="http://schemas.openxmlformats.org/officeDocument/2006/relationships/image" Target="../media/image63.png"/><Relationship Id="rId34" Type="http://schemas.openxmlformats.org/officeDocument/2006/relationships/image" Target="../media/image76.png"/><Relationship Id="rId42" Type="http://schemas.openxmlformats.org/officeDocument/2006/relationships/image" Target="../media/image84.png"/><Relationship Id="rId47" Type="http://schemas.openxmlformats.org/officeDocument/2006/relationships/image" Target="../media/image89.png"/><Relationship Id="rId50" Type="http://schemas.openxmlformats.org/officeDocument/2006/relationships/image" Target="../media/image92.png"/><Relationship Id="rId55" Type="http://schemas.openxmlformats.org/officeDocument/2006/relationships/image" Target="../media/image97.png"/><Relationship Id="rId7" Type="http://schemas.openxmlformats.org/officeDocument/2006/relationships/image" Target="../media/image49.png"/><Relationship Id="rId2" Type="http://schemas.openxmlformats.org/officeDocument/2006/relationships/notesSlide" Target="../notesSlides/notesSlide13.xml"/><Relationship Id="rId16" Type="http://schemas.openxmlformats.org/officeDocument/2006/relationships/image" Target="../media/image58.png"/><Relationship Id="rId29" Type="http://schemas.openxmlformats.org/officeDocument/2006/relationships/image" Target="../media/image71.png"/><Relationship Id="rId11" Type="http://schemas.openxmlformats.org/officeDocument/2006/relationships/image" Target="../media/image53.png"/><Relationship Id="rId24" Type="http://schemas.openxmlformats.org/officeDocument/2006/relationships/image" Target="../media/image66.png"/><Relationship Id="rId32" Type="http://schemas.openxmlformats.org/officeDocument/2006/relationships/image" Target="../media/image74.png"/><Relationship Id="rId37" Type="http://schemas.openxmlformats.org/officeDocument/2006/relationships/image" Target="../media/image79.png"/><Relationship Id="rId40" Type="http://schemas.openxmlformats.org/officeDocument/2006/relationships/image" Target="../media/image82.png"/><Relationship Id="rId45" Type="http://schemas.openxmlformats.org/officeDocument/2006/relationships/image" Target="../media/image87.png"/><Relationship Id="rId53" Type="http://schemas.openxmlformats.org/officeDocument/2006/relationships/image" Target="../media/image95.png"/><Relationship Id="rId5" Type="http://schemas.openxmlformats.org/officeDocument/2006/relationships/image" Target="../media/image47.png"/><Relationship Id="rId10" Type="http://schemas.openxmlformats.org/officeDocument/2006/relationships/image" Target="../media/image52.png"/><Relationship Id="rId19" Type="http://schemas.openxmlformats.org/officeDocument/2006/relationships/image" Target="../media/image61.png"/><Relationship Id="rId31" Type="http://schemas.openxmlformats.org/officeDocument/2006/relationships/image" Target="../media/image73.png"/><Relationship Id="rId44" Type="http://schemas.openxmlformats.org/officeDocument/2006/relationships/image" Target="../media/image86.png"/><Relationship Id="rId52" Type="http://schemas.openxmlformats.org/officeDocument/2006/relationships/image" Target="../media/image94.png"/><Relationship Id="rId4" Type="http://schemas.openxmlformats.org/officeDocument/2006/relationships/image" Target="../media/image46.png"/><Relationship Id="rId9" Type="http://schemas.openxmlformats.org/officeDocument/2006/relationships/image" Target="../media/image51.png"/><Relationship Id="rId14" Type="http://schemas.openxmlformats.org/officeDocument/2006/relationships/image" Target="../media/image56.png"/><Relationship Id="rId22" Type="http://schemas.openxmlformats.org/officeDocument/2006/relationships/image" Target="../media/image64.png"/><Relationship Id="rId27" Type="http://schemas.openxmlformats.org/officeDocument/2006/relationships/image" Target="../media/image69.png"/><Relationship Id="rId30" Type="http://schemas.openxmlformats.org/officeDocument/2006/relationships/image" Target="../media/image72.png"/><Relationship Id="rId35" Type="http://schemas.openxmlformats.org/officeDocument/2006/relationships/image" Target="../media/image77.png"/><Relationship Id="rId43" Type="http://schemas.openxmlformats.org/officeDocument/2006/relationships/image" Target="../media/image85.png"/><Relationship Id="rId48" Type="http://schemas.openxmlformats.org/officeDocument/2006/relationships/image" Target="../media/image90.png"/><Relationship Id="rId8" Type="http://schemas.openxmlformats.org/officeDocument/2006/relationships/image" Target="../media/image50.png"/><Relationship Id="rId51" Type="http://schemas.openxmlformats.org/officeDocument/2006/relationships/image" Target="../media/image93.png"/><Relationship Id="rId3" Type="http://schemas.openxmlformats.org/officeDocument/2006/relationships/image" Target="../media/image45.png"/><Relationship Id="rId12" Type="http://schemas.openxmlformats.org/officeDocument/2006/relationships/image" Target="../media/image54.png"/><Relationship Id="rId17" Type="http://schemas.openxmlformats.org/officeDocument/2006/relationships/image" Target="../media/image59.png"/><Relationship Id="rId25" Type="http://schemas.openxmlformats.org/officeDocument/2006/relationships/image" Target="../media/image67.png"/><Relationship Id="rId33" Type="http://schemas.openxmlformats.org/officeDocument/2006/relationships/image" Target="../media/image75.png"/><Relationship Id="rId38" Type="http://schemas.openxmlformats.org/officeDocument/2006/relationships/image" Target="../media/image80.png"/><Relationship Id="rId46" Type="http://schemas.openxmlformats.org/officeDocument/2006/relationships/image" Target="../media/image88.png"/><Relationship Id="rId20" Type="http://schemas.openxmlformats.org/officeDocument/2006/relationships/image" Target="../media/image62.png"/><Relationship Id="rId41" Type="http://schemas.openxmlformats.org/officeDocument/2006/relationships/image" Target="../media/image83.png"/><Relationship Id="rId54" Type="http://schemas.openxmlformats.org/officeDocument/2006/relationships/image" Target="../media/image9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png"/><Relationship Id="rId15" Type="http://schemas.openxmlformats.org/officeDocument/2006/relationships/image" Target="../media/image57.png"/><Relationship Id="rId23" Type="http://schemas.openxmlformats.org/officeDocument/2006/relationships/image" Target="../media/image65.png"/><Relationship Id="rId28" Type="http://schemas.openxmlformats.org/officeDocument/2006/relationships/image" Target="../media/image70.png"/><Relationship Id="rId36" Type="http://schemas.openxmlformats.org/officeDocument/2006/relationships/image" Target="../media/image78.png"/><Relationship Id="rId49" Type="http://schemas.openxmlformats.org/officeDocument/2006/relationships/image" Target="../media/image9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10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1.png"/><Relationship Id="rId5" Type="http://schemas.openxmlformats.org/officeDocument/2006/relationships/image" Target="../media/image100.png"/><Relationship Id="rId4" Type="http://schemas.openxmlformats.org/officeDocument/2006/relationships/image" Target="../media/image9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3.png"/><Relationship Id="rId7" Type="http://schemas.openxmlformats.org/officeDocument/2006/relationships/image" Target="../media/image10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6.png"/><Relationship Id="rId5" Type="http://schemas.openxmlformats.org/officeDocument/2006/relationships/image" Target="../media/image105.png"/><Relationship Id="rId4" Type="http://schemas.openxmlformats.org/officeDocument/2006/relationships/image" Target="../media/image10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3.png"/><Relationship Id="rId3" Type="http://schemas.openxmlformats.org/officeDocument/2006/relationships/image" Target="../media/image108.png"/><Relationship Id="rId7" Type="http://schemas.openxmlformats.org/officeDocument/2006/relationships/image" Target="../media/image11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1.png"/><Relationship Id="rId5" Type="http://schemas.openxmlformats.org/officeDocument/2006/relationships/image" Target="../media/image110.png"/><Relationship Id="rId10" Type="http://schemas.openxmlformats.org/officeDocument/2006/relationships/image" Target="../media/image29.png"/><Relationship Id="rId4" Type="http://schemas.openxmlformats.org/officeDocument/2006/relationships/image" Target="../media/image109.png"/><Relationship Id="rId9" Type="http://schemas.openxmlformats.org/officeDocument/2006/relationships/image" Target="../media/image114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6.png"/><Relationship Id="rId2" Type="http://schemas.openxmlformats.org/officeDocument/2006/relationships/image" Target="../media/image1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8.png"/><Relationship Id="rId4" Type="http://schemas.openxmlformats.org/officeDocument/2006/relationships/image" Target="../media/image11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43600" y="515773"/>
            <a:ext cx="745163" cy="450242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543456" y="1078550"/>
            <a:ext cx="9605645" cy="60325"/>
          </a:xfrm>
          <a:custGeom>
            <a:avLst/>
            <a:gdLst/>
            <a:ahLst/>
            <a:cxnLst/>
            <a:rect l="l" t="t" r="r" b="b"/>
            <a:pathLst>
              <a:path w="9605645" h="60325">
                <a:moveTo>
                  <a:pt x="9605108" y="0"/>
                </a:moveTo>
                <a:lnTo>
                  <a:pt x="0" y="0"/>
                </a:lnTo>
                <a:lnTo>
                  <a:pt x="0" y="60039"/>
                </a:lnTo>
                <a:lnTo>
                  <a:pt x="9605108" y="60039"/>
                </a:lnTo>
                <a:lnTo>
                  <a:pt x="9605108" y="0"/>
                </a:lnTo>
                <a:close/>
              </a:path>
            </a:pathLst>
          </a:custGeom>
          <a:solidFill>
            <a:srgbClr val="FF8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701309" y="1507931"/>
            <a:ext cx="9395460" cy="2912110"/>
            <a:chOff x="701309" y="1507931"/>
            <a:chExt cx="9395460" cy="2912110"/>
          </a:xfrm>
        </p:grpSpPr>
        <p:sp>
          <p:nvSpPr>
            <p:cNvPr id="5" name="object 5"/>
            <p:cNvSpPr/>
            <p:nvPr/>
          </p:nvSpPr>
          <p:spPr>
            <a:xfrm>
              <a:off x="701309" y="1507931"/>
              <a:ext cx="9290050" cy="172085"/>
            </a:xfrm>
            <a:custGeom>
              <a:avLst/>
              <a:gdLst/>
              <a:ahLst/>
              <a:cxnLst/>
              <a:rect l="l" t="t" r="r" b="b"/>
              <a:pathLst>
                <a:path w="9290050" h="172085">
                  <a:moveTo>
                    <a:pt x="9183638" y="0"/>
                  </a:moveTo>
                  <a:lnTo>
                    <a:pt x="105890" y="0"/>
                  </a:lnTo>
                  <a:lnTo>
                    <a:pt x="64775" y="8355"/>
                  </a:lnTo>
                  <a:lnTo>
                    <a:pt x="31105" y="31105"/>
                  </a:lnTo>
                  <a:lnTo>
                    <a:pt x="8355" y="64775"/>
                  </a:lnTo>
                  <a:lnTo>
                    <a:pt x="0" y="105890"/>
                  </a:lnTo>
                  <a:lnTo>
                    <a:pt x="0" y="171726"/>
                  </a:lnTo>
                  <a:lnTo>
                    <a:pt x="9289529" y="171726"/>
                  </a:lnTo>
                  <a:lnTo>
                    <a:pt x="9289529" y="105890"/>
                  </a:lnTo>
                  <a:lnTo>
                    <a:pt x="9281174" y="64775"/>
                  </a:lnTo>
                  <a:lnTo>
                    <a:pt x="9258424" y="31105"/>
                  </a:lnTo>
                  <a:lnTo>
                    <a:pt x="9224754" y="8355"/>
                  </a:lnTo>
                  <a:lnTo>
                    <a:pt x="9183638" y="0"/>
                  </a:lnTo>
                  <a:close/>
                </a:path>
              </a:pathLst>
            </a:custGeom>
            <a:solidFill>
              <a:srgbClr val="FF8C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07200" y="1639765"/>
              <a:ext cx="9290050" cy="2780030"/>
            </a:xfrm>
            <a:custGeom>
              <a:avLst/>
              <a:gdLst/>
              <a:ahLst/>
              <a:cxnLst/>
              <a:rect l="l" t="t" r="r" b="b"/>
              <a:pathLst>
                <a:path w="9290050" h="2780029">
                  <a:moveTo>
                    <a:pt x="9289529" y="0"/>
                  </a:moveTo>
                  <a:lnTo>
                    <a:pt x="0" y="0"/>
                  </a:lnTo>
                  <a:lnTo>
                    <a:pt x="0" y="2779735"/>
                  </a:lnTo>
                  <a:lnTo>
                    <a:pt x="9289529" y="2779735"/>
                  </a:lnTo>
                  <a:lnTo>
                    <a:pt x="928952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01309" y="1600501"/>
              <a:ext cx="9290050" cy="2713355"/>
            </a:xfrm>
            <a:custGeom>
              <a:avLst/>
              <a:gdLst/>
              <a:ahLst/>
              <a:cxnLst/>
              <a:rect l="l" t="t" r="r" b="b"/>
              <a:pathLst>
                <a:path w="9290050" h="2713354">
                  <a:moveTo>
                    <a:pt x="9289529" y="0"/>
                  </a:moveTo>
                  <a:lnTo>
                    <a:pt x="0" y="0"/>
                  </a:lnTo>
                  <a:lnTo>
                    <a:pt x="0" y="2607217"/>
                  </a:lnTo>
                  <a:lnTo>
                    <a:pt x="8355" y="2648332"/>
                  </a:lnTo>
                  <a:lnTo>
                    <a:pt x="31105" y="2682002"/>
                  </a:lnTo>
                  <a:lnTo>
                    <a:pt x="64775" y="2704752"/>
                  </a:lnTo>
                  <a:lnTo>
                    <a:pt x="105890" y="2713108"/>
                  </a:lnTo>
                  <a:lnTo>
                    <a:pt x="9183638" y="2713108"/>
                  </a:lnTo>
                  <a:lnTo>
                    <a:pt x="9224754" y="2704752"/>
                  </a:lnTo>
                  <a:lnTo>
                    <a:pt x="9258424" y="2682002"/>
                  </a:lnTo>
                  <a:lnTo>
                    <a:pt x="9281174" y="2648332"/>
                  </a:lnTo>
                  <a:lnTo>
                    <a:pt x="9289529" y="2607217"/>
                  </a:lnTo>
                  <a:lnTo>
                    <a:pt x="9289529" y="0"/>
                  </a:lnTo>
                  <a:close/>
                </a:path>
              </a:pathLst>
            </a:custGeom>
            <a:solidFill>
              <a:srgbClr val="FF8C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741285" y="1679006"/>
            <a:ext cx="7209790" cy="2346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8279" marR="198120" algn="ctr">
              <a:lnSpc>
                <a:spcPct val="107200"/>
              </a:lnSpc>
              <a:spcBef>
                <a:spcPts val="95"/>
              </a:spcBef>
            </a:pPr>
            <a:r>
              <a:rPr sz="3550" spc="-90" dirty="0">
                <a:solidFill>
                  <a:srgbClr val="000000"/>
                </a:solidFill>
              </a:rPr>
              <a:t>Mission-</a:t>
            </a:r>
            <a:r>
              <a:rPr sz="3550" spc="-30" dirty="0">
                <a:solidFill>
                  <a:srgbClr val="000000"/>
                </a:solidFill>
              </a:rPr>
              <a:t>Centric</a:t>
            </a:r>
            <a:r>
              <a:rPr sz="3550" spc="-75" dirty="0">
                <a:solidFill>
                  <a:srgbClr val="000000"/>
                </a:solidFill>
              </a:rPr>
              <a:t> </a:t>
            </a:r>
            <a:r>
              <a:rPr sz="3550" spc="-105" dirty="0">
                <a:solidFill>
                  <a:srgbClr val="000000"/>
                </a:solidFill>
              </a:rPr>
              <a:t>Countermeasure </a:t>
            </a:r>
            <a:r>
              <a:rPr sz="3550" spc="-60" dirty="0">
                <a:solidFill>
                  <a:srgbClr val="000000"/>
                </a:solidFill>
              </a:rPr>
              <a:t>Selection</a:t>
            </a:r>
            <a:r>
              <a:rPr sz="3550" spc="-80" dirty="0">
                <a:solidFill>
                  <a:srgbClr val="000000"/>
                </a:solidFill>
              </a:rPr>
              <a:t> </a:t>
            </a:r>
            <a:r>
              <a:rPr sz="3550" spc="-25" dirty="0">
                <a:solidFill>
                  <a:srgbClr val="000000"/>
                </a:solidFill>
              </a:rPr>
              <a:t>in</a:t>
            </a:r>
            <a:endParaRPr sz="3550"/>
          </a:p>
          <a:p>
            <a:pPr marL="12700" marR="5080" algn="ctr">
              <a:lnSpc>
                <a:spcPct val="107200"/>
              </a:lnSpc>
            </a:pPr>
            <a:r>
              <a:rPr sz="3550" spc="-105" dirty="0">
                <a:solidFill>
                  <a:srgbClr val="000000"/>
                </a:solidFill>
              </a:rPr>
              <a:t>Cybersecurity</a:t>
            </a:r>
            <a:r>
              <a:rPr sz="3550" spc="-80" dirty="0">
                <a:solidFill>
                  <a:srgbClr val="000000"/>
                </a:solidFill>
              </a:rPr>
              <a:t> </a:t>
            </a:r>
            <a:r>
              <a:rPr sz="3550" dirty="0">
                <a:solidFill>
                  <a:srgbClr val="000000"/>
                </a:solidFill>
              </a:rPr>
              <a:t>Situation</a:t>
            </a:r>
            <a:r>
              <a:rPr sz="3550" spc="-85" dirty="0">
                <a:solidFill>
                  <a:srgbClr val="000000"/>
                </a:solidFill>
              </a:rPr>
              <a:t> </a:t>
            </a:r>
            <a:r>
              <a:rPr sz="3550" spc="-180" dirty="0">
                <a:solidFill>
                  <a:srgbClr val="000000"/>
                </a:solidFill>
              </a:rPr>
              <a:t>Awareness </a:t>
            </a:r>
            <a:r>
              <a:rPr sz="3550" spc="-45" dirty="0">
                <a:solidFill>
                  <a:srgbClr val="000000"/>
                </a:solidFill>
              </a:rPr>
              <a:t>Systems</a:t>
            </a:r>
            <a:endParaRPr sz="3550"/>
          </a:p>
        </p:txBody>
      </p:sp>
      <p:sp>
        <p:nvSpPr>
          <p:cNvPr id="9" name="object 9"/>
          <p:cNvSpPr txBox="1"/>
          <p:nvPr/>
        </p:nvSpPr>
        <p:spPr>
          <a:xfrm>
            <a:off x="1806030" y="4781604"/>
            <a:ext cx="7146290" cy="15291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94665" marR="565785" indent="202565">
              <a:lnSpc>
                <a:spcPct val="101299"/>
              </a:lnSpc>
              <a:spcBef>
                <a:spcPts val="95"/>
              </a:spcBef>
            </a:pPr>
            <a:r>
              <a:rPr sz="2050" b="1" spc="-20" dirty="0">
                <a:solidFill>
                  <a:srgbClr val="3B3B3B"/>
                </a:solidFill>
                <a:latin typeface="Arial"/>
                <a:cs typeface="Arial"/>
              </a:rPr>
              <a:t>Sajed</a:t>
            </a:r>
            <a:r>
              <a:rPr sz="2050" b="1" spc="10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2050" b="1" spc="-60" dirty="0">
                <a:solidFill>
                  <a:srgbClr val="3B3B3B"/>
                </a:solidFill>
                <a:latin typeface="Arial"/>
                <a:cs typeface="Arial"/>
              </a:rPr>
              <a:t>Yousefi</a:t>
            </a:r>
            <a:r>
              <a:rPr sz="2050" b="1" spc="5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2050" b="1" spc="-20" dirty="0">
                <a:solidFill>
                  <a:srgbClr val="3B3B3B"/>
                </a:solidFill>
                <a:latin typeface="Arial"/>
                <a:cs typeface="Arial"/>
              </a:rPr>
              <a:t>Mashhour</a:t>
            </a:r>
            <a:r>
              <a:rPr sz="2175" spc="-30" baseline="28735" dirty="0">
                <a:solidFill>
                  <a:srgbClr val="3B3B3B"/>
                </a:solidFill>
                <a:latin typeface="Arial MT"/>
                <a:cs typeface="Arial MT"/>
              </a:rPr>
              <a:t>1</a:t>
            </a:r>
            <a:r>
              <a:rPr sz="2050" spc="-20" dirty="0">
                <a:solidFill>
                  <a:srgbClr val="3B3B3B"/>
                </a:solidFill>
                <a:latin typeface="Tahoma"/>
                <a:cs typeface="Tahoma"/>
              </a:rPr>
              <a:t>,</a:t>
            </a:r>
            <a:r>
              <a:rPr sz="2050" spc="-114" dirty="0">
                <a:solidFill>
                  <a:srgbClr val="3B3B3B"/>
                </a:solidFill>
                <a:latin typeface="Tahoma"/>
                <a:cs typeface="Tahoma"/>
              </a:rPr>
              <a:t> </a:t>
            </a:r>
            <a:r>
              <a:rPr sz="2050" b="1" dirty="0">
                <a:solidFill>
                  <a:srgbClr val="3B3B3B"/>
                </a:solidFill>
                <a:latin typeface="Arial"/>
                <a:cs typeface="Arial"/>
              </a:rPr>
              <a:t>Motahareh</a:t>
            </a:r>
            <a:r>
              <a:rPr sz="2050" b="1" spc="10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2050" b="1" spc="-10" dirty="0">
                <a:solidFill>
                  <a:srgbClr val="3B3B3B"/>
                </a:solidFill>
                <a:latin typeface="Arial"/>
                <a:cs typeface="Arial"/>
              </a:rPr>
              <a:t>Dehghan</a:t>
            </a:r>
            <a:r>
              <a:rPr sz="2175" spc="-15" baseline="28735" dirty="0">
                <a:solidFill>
                  <a:srgbClr val="3B3B3B"/>
                </a:solidFill>
                <a:latin typeface="Arial MT"/>
                <a:cs typeface="Arial MT"/>
              </a:rPr>
              <a:t>2 </a:t>
            </a:r>
            <a:r>
              <a:rPr sz="2050" b="1" dirty="0">
                <a:solidFill>
                  <a:srgbClr val="3B3B3B"/>
                </a:solidFill>
                <a:latin typeface="Arial"/>
                <a:cs typeface="Arial"/>
              </a:rPr>
              <a:t>Babak</a:t>
            </a:r>
            <a:r>
              <a:rPr sz="2050" b="1" spc="-20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2050" b="1" spc="-70" dirty="0">
                <a:solidFill>
                  <a:srgbClr val="3B3B3B"/>
                </a:solidFill>
                <a:latin typeface="Arial"/>
                <a:cs typeface="Arial"/>
              </a:rPr>
              <a:t>Sadeghiyan</a:t>
            </a:r>
            <a:r>
              <a:rPr lang="en-US" sz="2175" spc="-30" baseline="28735" dirty="0">
                <a:solidFill>
                  <a:srgbClr val="3B3B3B"/>
                </a:solidFill>
                <a:latin typeface="Arial MT"/>
                <a:cs typeface="Arial MT"/>
              </a:rPr>
              <a:t>1</a:t>
            </a:r>
            <a:r>
              <a:rPr sz="2050" spc="-70" dirty="0">
                <a:solidFill>
                  <a:srgbClr val="3B3B3B"/>
                </a:solidFill>
                <a:latin typeface="Tahoma"/>
                <a:cs typeface="Tahoma"/>
              </a:rPr>
              <a:t>,</a:t>
            </a:r>
            <a:r>
              <a:rPr sz="2050" spc="-90" dirty="0">
                <a:solidFill>
                  <a:srgbClr val="3B3B3B"/>
                </a:solidFill>
                <a:latin typeface="Tahoma"/>
                <a:cs typeface="Tahoma"/>
              </a:rPr>
              <a:t> </a:t>
            </a:r>
            <a:r>
              <a:rPr sz="2050" b="1" spc="-10" dirty="0">
                <a:solidFill>
                  <a:srgbClr val="3B3B3B"/>
                </a:solidFill>
                <a:latin typeface="Arial"/>
                <a:cs typeface="Arial"/>
              </a:rPr>
              <a:t>Alireza</a:t>
            </a:r>
            <a:r>
              <a:rPr sz="2050" b="1" spc="15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2050" b="1" spc="-30" dirty="0">
                <a:solidFill>
                  <a:srgbClr val="3B3B3B"/>
                </a:solidFill>
                <a:latin typeface="Arial"/>
                <a:cs typeface="Arial"/>
              </a:rPr>
              <a:t>Hashemi</a:t>
            </a:r>
            <a:r>
              <a:rPr sz="2050" b="1" spc="15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2050" b="1" spc="-75" dirty="0">
                <a:solidFill>
                  <a:srgbClr val="3B3B3B"/>
                </a:solidFill>
                <a:latin typeface="Arial"/>
                <a:cs typeface="Arial"/>
              </a:rPr>
              <a:t>Golpayegani</a:t>
            </a:r>
            <a:r>
              <a:rPr lang="en-US" sz="2175" spc="-30" baseline="28735" dirty="0">
                <a:solidFill>
                  <a:srgbClr val="3B3B3B"/>
                </a:solidFill>
                <a:latin typeface="Arial MT"/>
                <a:cs typeface="Arial MT"/>
              </a:rPr>
              <a:t>1</a:t>
            </a:r>
            <a:endParaRPr sz="2175" baseline="28735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019"/>
              </a:spcBef>
            </a:pPr>
            <a:endParaRPr sz="2050" dirty="0">
              <a:latin typeface="Arial MT"/>
              <a:cs typeface="Arial MT"/>
            </a:endParaRPr>
          </a:p>
          <a:p>
            <a:pPr marL="50800" algn="ctr">
              <a:lnSpc>
                <a:spcPts val="1700"/>
              </a:lnSpc>
              <a:spcBef>
                <a:spcPts val="5"/>
              </a:spcBef>
            </a:pPr>
            <a:r>
              <a:rPr baseline="36111" dirty="0">
                <a:solidFill>
                  <a:srgbClr val="3B3B3B"/>
                </a:solidFill>
                <a:latin typeface="Arial MT"/>
                <a:cs typeface="Arial MT"/>
              </a:rPr>
              <a:t>1</a:t>
            </a:r>
            <a:r>
              <a:rPr spc="442" baseline="36111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err="1">
                <a:solidFill>
                  <a:srgbClr val="3B3B3B"/>
                </a:solidFill>
                <a:latin typeface="Arial MT"/>
                <a:cs typeface="Arial MT"/>
              </a:rPr>
              <a:t>Amirkabir</a:t>
            </a:r>
            <a:r>
              <a:rPr spc="8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>
                <a:solidFill>
                  <a:srgbClr val="3B3B3B"/>
                </a:solidFill>
                <a:latin typeface="Arial MT"/>
                <a:cs typeface="Arial MT"/>
              </a:rPr>
              <a:t>University</a:t>
            </a:r>
            <a:r>
              <a:rPr spc="8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>
                <a:solidFill>
                  <a:srgbClr val="3B3B3B"/>
                </a:solidFill>
                <a:latin typeface="Arial MT"/>
                <a:cs typeface="Arial MT"/>
              </a:rPr>
              <a:t>of</a:t>
            </a:r>
            <a:r>
              <a:rPr spc="8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pc="-10" dirty="0">
                <a:solidFill>
                  <a:srgbClr val="3B3B3B"/>
                </a:solidFill>
                <a:latin typeface="Arial MT"/>
                <a:cs typeface="Arial MT"/>
              </a:rPr>
              <a:t>Technology</a:t>
            </a:r>
            <a:r>
              <a:rPr lang="en-US" spc="-10" dirty="0">
                <a:latin typeface="Arial MT"/>
                <a:cs typeface="Arial MT"/>
              </a:rPr>
              <a:t> </a:t>
            </a:r>
          </a:p>
          <a:p>
            <a:pPr marL="50800" algn="ctr">
              <a:lnSpc>
                <a:spcPts val="1700"/>
              </a:lnSpc>
              <a:spcBef>
                <a:spcPts val="5"/>
              </a:spcBef>
            </a:pPr>
            <a:r>
              <a:rPr baseline="36111" dirty="0">
                <a:solidFill>
                  <a:srgbClr val="3B3B3B"/>
                </a:solidFill>
                <a:latin typeface="Arial MT"/>
                <a:cs typeface="Arial MT"/>
              </a:rPr>
              <a:t>2</a:t>
            </a:r>
            <a:r>
              <a:rPr spc="480" baseline="36111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err="1">
                <a:solidFill>
                  <a:srgbClr val="3B3B3B"/>
                </a:solidFill>
                <a:latin typeface="Arial MT"/>
                <a:cs typeface="Arial MT"/>
              </a:rPr>
              <a:t>Tarbiat</a:t>
            </a:r>
            <a:r>
              <a:rPr spc="10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pc="-10" dirty="0" err="1">
                <a:solidFill>
                  <a:srgbClr val="3B3B3B"/>
                </a:solidFill>
                <a:latin typeface="Arial MT"/>
                <a:cs typeface="Arial MT"/>
              </a:rPr>
              <a:t>Modares</a:t>
            </a:r>
            <a:r>
              <a:rPr spc="10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pc="-10" dirty="0">
                <a:solidFill>
                  <a:srgbClr val="3B3B3B"/>
                </a:solidFill>
                <a:latin typeface="Arial MT"/>
                <a:cs typeface="Arial MT"/>
              </a:rPr>
              <a:t>University</a:t>
            </a:r>
            <a:endParaRPr dirty="0">
              <a:latin typeface="Arial MT"/>
              <a:cs typeface="Arial MT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543456" y="7191448"/>
            <a:ext cx="9605645" cy="190500"/>
            <a:chOff x="543456" y="7191448"/>
            <a:chExt cx="9605645" cy="190500"/>
          </a:xfrm>
        </p:grpSpPr>
        <p:sp>
          <p:nvSpPr>
            <p:cNvPr id="11" name="object 11"/>
            <p:cNvSpPr/>
            <p:nvPr/>
          </p:nvSpPr>
          <p:spPr>
            <a:xfrm>
              <a:off x="543456" y="7191448"/>
              <a:ext cx="5763260" cy="190500"/>
            </a:xfrm>
            <a:custGeom>
              <a:avLst/>
              <a:gdLst/>
              <a:ahLst/>
              <a:cxnLst/>
              <a:rect l="l" t="t" r="r" b="b"/>
              <a:pathLst>
                <a:path w="5763260" h="190500">
                  <a:moveTo>
                    <a:pt x="5763118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5763118" y="190468"/>
                  </a:lnTo>
                  <a:lnTo>
                    <a:pt x="5763118" y="0"/>
                  </a:lnTo>
                  <a:close/>
                </a:path>
              </a:pathLst>
            </a:custGeom>
            <a:solidFill>
              <a:srgbClr val="E564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306574" y="7191448"/>
              <a:ext cx="3842385" cy="190500"/>
            </a:xfrm>
            <a:custGeom>
              <a:avLst/>
              <a:gdLst/>
              <a:ahLst/>
              <a:cxnLst/>
              <a:rect l="l" t="t" r="r" b="b"/>
              <a:pathLst>
                <a:path w="3842384" h="190500">
                  <a:moveTo>
                    <a:pt x="3841990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3841990" y="190468"/>
                  </a:lnTo>
                  <a:lnTo>
                    <a:pt x="3841990" y="0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r>
              <a:rPr dirty="0"/>
              <a:t>S.</a:t>
            </a:r>
            <a:r>
              <a:rPr spc="100" dirty="0"/>
              <a:t> </a:t>
            </a:r>
            <a:r>
              <a:rPr dirty="0"/>
              <a:t>Yousefi</a:t>
            </a:r>
            <a:r>
              <a:rPr spc="110" dirty="0"/>
              <a:t> </a:t>
            </a:r>
            <a:r>
              <a:rPr dirty="0"/>
              <a:t>Mashhour</a:t>
            </a:r>
            <a:r>
              <a:rPr spc="105" dirty="0"/>
              <a:t> </a:t>
            </a:r>
            <a:r>
              <a:rPr dirty="0"/>
              <a:t>et</a:t>
            </a:r>
            <a:r>
              <a:rPr spc="110" dirty="0"/>
              <a:t> </a:t>
            </a:r>
            <a:r>
              <a:rPr spc="-25" dirty="0"/>
              <a:t>al.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fld id="{81D60167-4931-47E6-BA6A-407CBD079E47}" type="slidenum">
              <a:rPr dirty="0"/>
              <a:t>1</a:t>
            </a:fld>
            <a:r>
              <a:rPr spc="90" dirty="0"/>
              <a:t> </a:t>
            </a:r>
            <a:r>
              <a:rPr spc="275" dirty="0"/>
              <a:t>/</a:t>
            </a:r>
            <a:r>
              <a:rPr spc="90" dirty="0"/>
              <a:t> </a:t>
            </a:r>
            <a:r>
              <a:rPr lang="en-US" spc="-25" dirty="0"/>
              <a:t>22</a:t>
            </a:r>
            <a:endParaRPr spc="-25" dirty="0"/>
          </a:p>
        </p:txBody>
      </p:sp>
    </p:spTree>
  </p:cSld>
  <p:clrMapOvr>
    <a:masterClrMapping/>
  </p:clrMapOvr>
  <p:transition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24790">
              <a:lnSpc>
                <a:spcPct val="100000"/>
              </a:lnSpc>
              <a:spcBef>
                <a:spcPts val="90"/>
              </a:spcBef>
            </a:pPr>
            <a:r>
              <a:rPr lang="en-US" spc="-10" dirty="0"/>
              <a:t>Workflow: </a:t>
            </a:r>
            <a:r>
              <a:rPr lang="en-US" sz="2400" b="1" spc="-60" dirty="0">
                <a:latin typeface="Arial"/>
                <a:cs typeface="Arial"/>
              </a:rPr>
              <a:t>Countermeasure</a:t>
            </a:r>
            <a:r>
              <a:rPr lang="en-US" sz="2400" b="1" spc="45" dirty="0">
                <a:latin typeface="Arial"/>
                <a:cs typeface="Arial"/>
              </a:rPr>
              <a:t> </a:t>
            </a:r>
            <a:r>
              <a:rPr lang="en-US" sz="2400" b="1" spc="-55" dirty="0">
                <a:latin typeface="Arial"/>
                <a:cs typeface="Arial"/>
              </a:rPr>
              <a:t>Selectio</a:t>
            </a:r>
            <a:r>
              <a:rPr lang="en-US" sz="2400" spc="-55" dirty="0"/>
              <a:t>n</a:t>
            </a:r>
            <a:endParaRPr spc="150" dirty="0"/>
          </a:p>
        </p:txBody>
      </p:sp>
      <p:sp>
        <p:nvSpPr>
          <p:cNvPr id="3" name="object 3"/>
          <p:cNvSpPr/>
          <p:nvPr/>
        </p:nvSpPr>
        <p:spPr>
          <a:xfrm>
            <a:off x="701309" y="2815032"/>
            <a:ext cx="9290050" cy="354965"/>
          </a:xfrm>
          <a:custGeom>
            <a:avLst/>
            <a:gdLst/>
            <a:ahLst/>
            <a:cxnLst/>
            <a:rect l="l" t="t" r="r" b="b"/>
            <a:pathLst>
              <a:path w="9290050" h="354964">
                <a:moveTo>
                  <a:pt x="9183638" y="0"/>
                </a:moveTo>
                <a:lnTo>
                  <a:pt x="105890" y="0"/>
                </a:lnTo>
                <a:lnTo>
                  <a:pt x="64775" y="8355"/>
                </a:lnTo>
                <a:lnTo>
                  <a:pt x="31105" y="31105"/>
                </a:lnTo>
                <a:lnTo>
                  <a:pt x="8355" y="64775"/>
                </a:lnTo>
                <a:lnTo>
                  <a:pt x="0" y="105890"/>
                </a:lnTo>
                <a:lnTo>
                  <a:pt x="0" y="354877"/>
                </a:lnTo>
                <a:lnTo>
                  <a:pt x="9289529" y="354877"/>
                </a:lnTo>
                <a:lnTo>
                  <a:pt x="9289529" y="105890"/>
                </a:lnTo>
                <a:lnTo>
                  <a:pt x="9281174" y="64775"/>
                </a:lnTo>
                <a:lnTo>
                  <a:pt x="9258424" y="31105"/>
                </a:lnTo>
                <a:lnTo>
                  <a:pt x="9224754" y="8355"/>
                </a:lnTo>
                <a:lnTo>
                  <a:pt x="9183638" y="0"/>
                </a:lnTo>
                <a:close/>
              </a:path>
            </a:pathLst>
          </a:custGeom>
          <a:solidFill>
            <a:srgbClr val="E564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07200" y="2871873"/>
            <a:ext cx="1712595" cy="2717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30"/>
              </a:lnSpc>
            </a:pPr>
            <a:r>
              <a:rPr sz="2050" b="1" spc="120" dirty="0">
                <a:solidFill>
                  <a:srgbClr val="FFFFFF"/>
                </a:solidFill>
                <a:latin typeface="Arial"/>
                <a:cs typeface="Arial"/>
              </a:rPr>
              <a:t>CMU</a:t>
            </a:r>
            <a:r>
              <a:rPr sz="2050" b="1" spc="1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50" b="1" spc="-70" dirty="0">
                <a:solidFill>
                  <a:srgbClr val="FFFFFF"/>
                </a:solidFill>
                <a:latin typeface="Arial"/>
                <a:cs typeface="Arial"/>
              </a:rPr>
              <a:t>Formula</a:t>
            </a:r>
            <a:endParaRPr sz="2050">
              <a:latin typeface="Arial"/>
              <a:cs typeface="Arial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701309" y="3143529"/>
            <a:ext cx="9290050" cy="630142"/>
            <a:chOff x="701309" y="3143529"/>
            <a:chExt cx="9290050" cy="630142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1309" y="3143529"/>
              <a:ext cx="9289529" cy="105492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701309" y="3235826"/>
              <a:ext cx="9290050" cy="537845"/>
            </a:xfrm>
            <a:custGeom>
              <a:avLst/>
              <a:gdLst/>
              <a:ahLst/>
              <a:cxnLst/>
              <a:rect l="l" t="t" r="r" b="b"/>
              <a:pathLst>
                <a:path w="9290050" h="537845">
                  <a:moveTo>
                    <a:pt x="9289529" y="0"/>
                  </a:moveTo>
                  <a:lnTo>
                    <a:pt x="0" y="0"/>
                  </a:lnTo>
                  <a:lnTo>
                    <a:pt x="0" y="431405"/>
                  </a:lnTo>
                  <a:lnTo>
                    <a:pt x="8355" y="472520"/>
                  </a:lnTo>
                  <a:lnTo>
                    <a:pt x="31105" y="506190"/>
                  </a:lnTo>
                  <a:lnTo>
                    <a:pt x="64775" y="528940"/>
                  </a:lnTo>
                  <a:lnTo>
                    <a:pt x="105890" y="537295"/>
                  </a:lnTo>
                  <a:lnTo>
                    <a:pt x="9183638" y="537295"/>
                  </a:lnTo>
                  <a:lnTo>
                    <a:pt x="9224754" y="528940"/>
                  </a:lnTo>
                  <a:lnTo>
                    <a:pt x="9258424" y="506190"/>
                  </a:lnTo>
                  <a:lnTo>
                    <a:pt x="9281174" y="472520"/>
                  </a:lnTo>
                  <a:lnTo>
                    <a:pt x="9289529" y="431405"/>
                  </a:lnTo>
                  <a:lnTo>
                    <a:pt x="9289529" y="0"/>
                  </a:lnTo>
                  <a:close/>
                </a:path>
              </a:pathLst>
            </a:custGeom>
            <a:solidFill>
              <a:srgbClr val="FFC86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807200" y="2933696"/>
            <a:ext cx="9290050" cy="945515"/>
          </a:xfrm>
          <a:prstGeom prst="rect">
            <a:avLst/>
          </a:prstGeom>
        </p:spPr>
        <p:txBody>
          <a:bodyPr vert="horz" wrap="square" lIns="0" tIns="11112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875"/>
              </a:spcBef>
            </a:pPr>
            <a:endParaRPr sz="2050">
              <a:latin typeface="Times New Roman"/>
              <a:cs typeface="Times New Roman"/>
            </a:endParaRPr>
          </a:p>
          <a:p>
            <a:pPr marR="204470" algn="ctr">
              <a:lnSpc>
                <a:spcPct val="100000"/>
              </a:lnSpc>
            </a:pPr>
            <a:r>
              <a:rPr sz="2050" spc="215" dirty="0">
                <a:latin typeface="Calibri"/>
                <a:cs typeface="Calibri"/>
              </a:rPr>
              <a:t>CMU</a:t>
            </a:r>
            <a:r>
              <a:rPr sz="2175" i="1" spc="322" baseline="-11494" dirty="0">
                <a:latin typeface="Arial"/>
                <a:cs typeface="Arial"/>
              </a:rPr>
              <a:t>j</a:t>
            </a:r>
            <a:r>
              <a:rPr sz="2175" i="1" spc="457" baseline="-11494" dirty="0">
                <a:latin typeface="Arial"/>
                <a:cs typeface="Arial"/>
              </a:rPr>
              <a:t> </a:t>
            </a:r>
            <a:r>
              <a:rPr sz="2050" spc="114" dirty="0">
                <a:latin typeface="Tahoma"/>
                <a:cs typeface="Tahoma"/>
              </a:rPr>
              <a:t>=</a:t>
            </a:r>
            <a:r>
              <a:rPr sz="2050" spc="-85" dirty="0">
                <a:latin typeface="Tahoma"/>
                <a:cs typeface="Tahoma"/>
              </a:rPr>
              <a:t> </a:t>
            </a:r>
            <a:r>
              <a:rPr sz="2050" i="1" dirty="0">
                <a:latin typeface="Arial"/>
                <a:cs typeface="Arial"/>
              </a:rPr>
              <a:t>w</a:t>
            </a:r>
            <a:r>
              <a:rPr sz="2175" baseline="-11494" dirty="0">
                <a:latin typeface="Arial MT"/>
                <a:cs typeface="Arial MT"/>
              </a:rPr>
              <a:t>1</a:t>
            </a:r>
            <a:r>
              <a:rPr sz="2175" spc="217" baseline="-11494" dirty="0">
                <a:latin typeface="Arial MT"/>
                <a:cs typeface="Arial MT"/>
              </a:rPr>
              <a:t> </a:t>
            </a:r>
            <a:r>
              <a:rPr sz="2050" i="1" dirty="0">
                <a:latin typeface="Georgia"/>
                <a:cs typeface="Georgia"/>
              </a:rPr>
              <a:t>·</a:t>
            </a:r>
            <a:r>
              <a:rPr sz="2050" i="1" spc="-50" dirty="0">
                <a:latin typeface="Georgia"/>
                <a:cs typeface="Georgia"/>
              </a:rPr>
              <a:t> </a:t>
            </a:r>
            <a:r>
              <a:rPr sz="2050" i="1" dirty="0">
                <a:latin typeface="Arial"/>
                <a:cs typeface="Arial"/>
              </a:rPr>
              <a:t>RR</a:t>
            </a:r>
            <a:r>
              <a:rPr sz="2175" i="1" baseline="-11494" dirty="0">
                <a:latin typeface="Arial"/>
                <a:cs typeface="Arial"/>
              </a:rPr>
              <a:t>tt</a:t>
            </a:r>
            <a:r>
              <a:rPr sz="2175" i="1" spc="-292" baseline="-11494" dirty="0">
                <a:latin typeface="Arial"/>
                <a:cs typeface="Arial"/>
              </a:rPr>
              <a:t> </a:t>
            </a:r>
            <a:r>
              <a:rPr sz="2050" spc="105" dirty="0">
                <a:latin typeface="Tahoma"/>
                <a:cs typeface="Tahoma"/>
              </a:rPr>
              <a:t>(</a:t>
            </a:r>
            <a:r>
              <a:rPr sz="2050" i="1" spc="105" dirty="0">
                <a:latin typeface="Arial"/>
                <a:cs typeface="Arial"/>
              </a:rPr>
              <a:t>j</a:t>
            </a:r>
            <a:r>
              <a:rPr sz="2050" spc="105" dirty="0">
                <a:latin typeface="Tahoma"/>
                <a:cs typeface="Tahoma"/>
              </a:rPr>
              <a:t>)</a:t>
            </a:r>
            <a:r>
              <a:rPr sz="2050" spc="-180" dirty="0">
                <a:latin typeface="Tahoma"/>
                <a:cs typeface="Tahoma"/>
              </a:rPr>
              <a:t> </a:t>
            </a:r>
            <a:r>
              <a:rPr sz="2050" i="1" spc="285" dirty="0">
                <a:latin typeface="Georgia"/>
                <a:cs typeface="Georgia"/>
              </a:rPr>
              <a:t>−</a:t>
            </a:r>
            <a:r>
              <a:rPr sz="2050" i="1" spc="-50" dirty="0">
                <a:latin typeface="Georgia"/>
                <a:cs typeface="Georgia"/>
              </a:rPr>
              <a:t> </a:t>
            </a:r>
            <a:r>
              <a:rPr sz="2050" i="1" dirty="0">
                <a:latin typeface="Arial"/>
                <a:cs typeface="Arial"/>
              </a:rPr>
              <a:t>w</a:t>
            </a:r>
            <a:r>
              <a:rPr sz="2175" baseline="-11494" dirty="0">
                <a:latin typeface="Arial MT"/>
                <a:cs typeface="Arial MT"/>
              </a:rPr>
              <a:t>2</a:t>
            </a:r>
            <a:r>
              <a:rPr sz="2175" spc="209" baseline="-11494" dirty="0">
                <a:latin typeface="Arial MT"/>
                <a:cs typeface="Arial MT"/>
              </a:rPr>
              <a:t> </a:t>
            </a:r>
            <a:r>
              <a:rPr sz="2050" i="1" dirty="0">
                <a:latin typeface="Georgia"/>
                <a:cs typeface="Georgia"/>
              </a:rPr>
              <a:t>·</a:t>
            </a:r>
            <a:r>
              <a:rPr sz="2050" i="1" spc="-50" dirty="0">
                <a:latin typeface="Georgia"/>
                <a:cs typeface="Georgia"/>
              </a:rPr>
              <a:t> </a:t>
            </a:r>
            <a:r>
              <a:rPr sz="2050" i="1" spc="-170" dirty="0">
                <a:latin typeface="Arial"/>
                <a:cs typeface="Arial"/>
              </a:rPr>
              <a:t>C</a:t>
            </a:r>
            <a:r>
              <a:rPr sz="2050" i="1" spc="-325" dirty="0">
                <a:latin typeface="Arial"/>
                <a:cs typeface="Arial"/>
              </a:rPr>
              <a:t> </a:t>
            </a:r>
            <a:r>
              <a:rPr sz="2050" spc="105" dirty="0">
                <a:latin typeface="Tahoma"/>
                <a:cs typeface="Tahoma"/>
              </a:rPr>
              <a:t>(</a:t>
            </a:r>
            <a:r>
              <a:rPr sz="2050" i="1" spc="105" dirty="0">
                <a:latin typeface="Arial"/>
                <a:cs typeface="Arial"/>
              </a:rPr>
              <a:t>j</a:t>
            </a:r>
            <a:r>
              <a:rPr sz="2050" spc="105" dirty="0">
                <a:latin typeface="Tahoma"/>
                <a:cs typeface="Tahoma"/>
              </a:rPr>
              <a:t>)</a:t>
            </a:r>
            <a:r>
              <a:rPr sz="2050" spc="-180" dirty="0">
                <a:latin typeface="Tahoma"/>
                <a:cs typeface="Tahoma"/>
              </a:rPr>
              <a:t> </a:t>
            </a:r>
            <a:r>
              <a:rPr sz="2050" i="1" spc="285" dirty="0">
                <a:latin typeface="Georgia"/>
                <a:cs typeface="Georgia"/>
              </a:rPr>
              <a:t>−</a:t>
            </a:r>
            <a:r>
              <a:rPr sz="2050" i="1" spc="-50" dirty="0">
                <a:latin typeface="Georgia"/>
                <a:cs typeface="Georgia"/>
              </a:rPr>
              <a:t> </a:t>
            </a:r>
            <a:r>
              <a:rPr sz="2050" i="1" dirty="0">
                <a:latin typeface="Arial"/>
                <a:cs typeface="Arial"/>
              </a:rPr>
              <a:t>w</a:t>
            </a:r>
            <a:r>
              <a:rPr sz="2175" baseline="-11494" dirty="0">
                <a:latin typeface="Arial MT"/>
                <a:cs typeface="Arial MT"/>
              </a:rPr>
              <a:t>3</a:t>
            </a:r>
            <a:r>
              <a:rPr sz="2175" spc="217" baseline="-11494" dirty="0">
                <a:latin typeface="Arial MT"/>
                <a:cs typeface="Arial MT"/>
              </a:rPr>
              <a:t> </a:t>
            </a:r>
            <a:r>
              <a:rPr sz="2050" i="1" dirty="0">
                <a:latin typeface="Georgia"/>
                <a:cs typeface="Georgia"/>
              </a:rPr>
              <a:t>·</a:t>
            </a:r>
            <a:r>
              <a:rPr sz="2050" i="1" spc="-50" dirty="0">
                <a:latin typeface="Georgia"/>
                <a:cs typeface="Georgia"/>
              </a:rPr>
              <a:t> </a:t>
            </a:r>
            <a:r>
              <a:rPr sz="2050" i="1" spc="95" dirty="0">
                <a:latin typeface="Arial"/>
                <a:cs typeface="Arial"/>
              </a:rPr>
              <a:t>Q</a:t>
            </a:r>
            <a:r>
              <a:rPr sz="2050" spc="95" dirty="0">
                <a:latin typeface="Tahoma"/>
                <a:cs typeface="Tahoma"/>
              </a:rPr>
              <a:t>(</a:t>
            </a:r>
            <a:r>
              <a:rPr sz="2050" i="1" spc="95" dirty="0">
                <a:latin typeface="Arial"/>
                <a:cs typeface="Arial"/>
              </a:rPr>
              <a:t>j</a:t>
            </a:r>
            <a:r>
              <a:rPr sz="2050" spc="95" dirty="0">
                <a:latin typeface="Tahoma"/>
                <a:cs typeface="Tahoma"/>
              </a:rPr>
              <a:t>)</a:t>
            </a:r>
            <a:r>
              <a:rPr sz="2050" spc="-180" dirty="0">
                <a:latin typeface="Tahoma"/>
                <a:cs typeface="Tahoma"/>
              </a:rPr>
              <a:t> </a:t>
            </a:r>
            <a:r>
              <a:rPr sz="2050" spc="114" dirty="0">
                <a:latin typeface="Tahoma"/>
                <a:cs typeface="Tahoma"/>
              </a:rPr>
              <a:t>+</a:t>
            </a:r>
            <a:r>
              <a:rPr sz="2050" spc="-180" dirty="0">
                <a:latin typeface="Tahoma"/>
                <a:cs typeface="Tahoma"/>
              </a:rPr>
              <a:t> </a:t>
            </a:r>
            <a:r>
              <a:rPr sz="2050" i="1" dirty="0">
                <a:latin typeface="Arial"/>
                <a:cs typeface="Arial"/>
              </a:rPr>
              <a:t>w</a:t>
            </a:r>
            <a:r>
              <a:rPr sz="2175" baseline="-11494" dirty="0">
                <a:latin typeface="Arial MT"/>
                <a:cs typeface="Arial MT"/>
              </a:rPr>
              <a:t>4</a:t>
            </a:r>
            <a:r>
              <a:rPr sz="2175" spc="209" baseline="-11494" dirty="0">
                <a:latin typeface="Arial MT"/>
                <a:cs typeface="Arial MT"/>
              </a:rPr>
              <a:t> </a:t>
            </a:r>
            <a:r>
              <a:rPr sz="2050" i="1" dirty="0">
                <a:latin typeface="Georgia"/>
                <a:cs typeface="Georgia"/>
              </a:rPr>
              <a:t>·</a:t>
            </a:r>
            <a:r>
              <a:rPr sz="2050" i="1" spc="-50" dirty="0">
                <a:latin typeface="Georgia"/>
                <a:cs typeface="Georgia"/>
              </a:rPr>
              <a:t> </a:t>
            </a:r>
            <a:r>
              <a:rPr sz="2050" i="1" spc="-50" dirty="0">
                <a:latin typeface="Arial"/>
                <a:cs typeface="Arial"/>
              </a:rPr>
              <a:t>RR</a:t>
            </a:r>
            <a:r>
              <a:rPr sz="2175" i="1" spc="-75" baseline="-11494" dirty="0">
                <a:latin typeface="Arial"/>
                <a:cs typeface="Arial"/>
              </a:rPr>
              <a:t>nt</a:t>
            </a:r>
            <a:r>
              <a:rPr sz="2175" i="1" spc="-300" baseline="-11494" dirty="0">
                <a:latin typeface="Arial"/>
                <a:cs typeface="Arial"/>
              </a:rPr>
              <a:t> </a:t>
            </a:r>
            <a:r>
              <a:rPr sz="2050" spc="80" dirty="0">
                <a:latin typeface="Tahoma"/>
                <a:cs typeface="Tahoma"/>
              </a:rPr>
              <a:t>(</a:t>
            </a:r>
            <a:r>
              <a:rPr sz="2050" i="1" spc="80" dirty="0">
                <a:latin typeface="Arial"/>
                <a:cs typeface="Arial"/>
              </a:rPr>
              <a:t>j</a:t>
            </a:r>
            <a:r>
              <a:rPr sz="2050" spc="80" dirty="0">
                <a:latin typeface="Tahoma"/>
                <a:cs typeface="Tahoma"/>
              </a:rPr>
              <a:t>)</a:t>
            </a:r>
            <a:endParaRPr sz="2050">
              <a:latin typeface="Tahoma"/>
              <a:cs typeface="Tahoma"/>
            </a:endParaRPr>
          </a:p>
        </p:txBody>
      </p:sp>
      <p:pic>
        <p:nvPicPr>
          <p:cNvPr id="10" name="object 1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90627" y="4579444"/>
            <a:ext cx="124234" cy="124234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90627" y="4975047"/>
            <a:ext cx="124234" cy="124234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990627" y="5370651"/>
            <a:ext cx="124234" cy="124234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90627" y="5766254"/>
            <a:ext cx="124234" cy="124234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681185" y="3957787"/>
            <a:ext cx="4589780" cy="2003425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750"/>
              </a:spcBef>
            </a:pPr>
            <a:r>
              <a:rPr sz="2050" b="1" spc="-10" dirty="0">
                <a:solidFill>
                  <a:srgbClr val="FF8C00"/>
                </a:solidFill>
                <a:latin typeface="Arial"/>
                <a:cs typeface="Arial"/>
              </a:rPr>
              <a:t>Components:</a:t>
            </a:r>
            <a:endParaRPr sz="2050">
              <a:latin typeface="Arial"/>
              <a:cs typeface="Arial"/>
            </a:endParaRPr>
          </a:p>
          <a:p>
            <a:pPr marL="565150">
              <a:lnSpc>
                <a:spcPct val="100000"/>
              </a:lnSpc>
              <a:spcBef>
                <a:spcPts val="655"/>
              </a:spcBef>
            </a:pPr>
            <a:r>
              <a:rPr sz="2050" i="1" dirty="0">
                <a:latin typeface="Arial"/>
                <a:cs typeface="Arial"/>
              </a:rPr>
              <a:t>RR</a:t>
            </a:r>
            <a:r>
              <a:rPr sz="2175" i="1" baseline="-11494" dirty="0">
                <a:latin typeface="Arial"/>
                <a:cs typeface="Arial"/>
              </a:rPr>
              <a:t>tt</a:t>
            </a:r>
            <a:r>
              <a:rPr sz="2175" i="1" spc="-300" baseline="-11494" dirty="0">
                <a:latin typeface="Arial"/>
                <a:cs typeface="Arial"/>
              </a:rPr>
              <a:t> </a:t>
            </a:r>
            <a:r>
              <a:rPr sz="2050" dirty="0">
                <a:latin typeface="Tahoma"/>
                <a:cs typeface="Tahoma"/>
              </a:rPr>
              <a:t>:</a:t>
            </a:r>
            <a:r>
              <a:rPr sz="2050" spc="140" dirty="0">
                <a:latin typeface="Tahoma"/>
                <a:cs typeface="Tahoma"/>
              </a:rPr>
              <a:t> </a:t>
            </a:r>
            <a:r>
              <a:rPr sz="2050" spc="-35" dirty="0">
                <a:latin typeface="Tahoma"/>
                <a:cs typeface="Tahoma"/>
              </a:rPr>
              <a:t>Target </a:t>
            </a:r>
            <a:r>
              <a:rPr sz="2050" dirty="0">
                <a:latin typeface="Tahoma"/>
                <a:cs typeface="Tahoma"/>
              </a:rPr>
              <a:t>Threat</a:t>
            </a:r>
            <a:r>
              <a:rPr sz="2050" spc="-35" dirty="0">
                <a:latin typeface="Tahoma"/>
                <a:cs typeface="Tahoma"/>
              </a:rPr>
              <a:t> </a:t>
            </a:r>
            <a:r>
              <a:rPr sz="2050" dirty="0">
                <a:latin typeface="Tahoma"/>
                <a:cs typeface="Tahoma"/>
              </a:rPr>
              <a:t>Risk</a:t>
            </a:r>
            <a:r>
              <a:rPr sz="2050" spc="-35" dirty="0">
                <a:latin typeface="Tahoma"/>
                <a:cs typeface="Tahoma"/>
              </a:rPr>
              <a:t> </a:t>
            </a:r>
            <a:r>
              <a:rPr sz="2050" spc="-10" dirty="0">
                <a:latin typeface="Tahoma"/>
                <a:cs typeface="Tahoma"/>
              </a:rPr>
              <a:t>Reduction</a:t>
            </a:r>
            <a:endParaRPr sz="2050">
              <a:latin typeface="Tahoma"/>
              <a:cs typeface="Tahoma"/>
            </a:endParaRPr>
          </a:p>
          <a:p>
            <a:pPr marL="565150">
              <a:lnSpc>
                <a:spcPct val="100000"/>
              </a:lnSpc>
              <a:spcBef>
                <a:spcPts val="655"/>
              </a:spcBef>
            </a:pPr>
            <a:r>
              <a:rPr sz="2050" i="1" spc="-170" dirty="0">
                <a:latin typeface="Arial"/>
                <a:cs typeface="Arial"/>
              </a:rPr>
              <a:t>C</a:t>
            </a:r>
            <a:r>
              <a:rPr sz="2050" i="1" spc="-325" dirty="0">
                <a:latin typeface="Arial"/>
                <a:cs typeface="Arial"/>
              </a:rPr>
              <a:t> </a:t>
            </a:r>
            <a:r>
              <a:rPr sz="2050" dirty="0">
                <a:latin typeface="Tahoma"/>
                <a:cs typeface="Tahoma"/>
              </a:rPr>
              <a:t>:</a:t>
            </a:r>
            <a:r>
              <a:rPr sz="2050" spc="120" dirty="0">
                <a:latin typeface="Tahoma"/>
                <a:cs typeface="Tahoma"/>
              </a:rPr>
              <a:t> </a:t>
            </a:r>
            <a:r>
              <a:rPr sz="2050" spc="-55" dirty="0">
                <a:latin typeface="Tahoma"/>
                <a:cs typeface="Tahoma"/>
              </a:rPr>
              <a:t>Implementation</a:t>
            </a:r>
            <a:r>
              <a:rPr sz="2050" spc="-45" dirty="0">
                <a:latin typeface="Tahoma"/>
                <a:cs typeface="Tahoma"/>
              </a:rPr>
              <a:t> </a:t>
            </a:r>
            <a:r>
              <a:rPr sz="2050" spc="-20" dirty="0">
                <a:latin typeface="Tahoma"/>
                <a:cs typeface="Tahoma"/>
              </a:rPr>
              <a:t>Cost</a:t>
            </a:r>
            <a:endParaRPr sz="2050">
              <a:latin typeface="Tahoma"/>
              <a:cs typeface="Tahoma"/>
            </a:endParaRPr>
          </a:p>
          <a:p>
            <a:pPr marL="565150">
              <a:lnSpc>
                <a:spcPct val="100000"/>
              </a:lnSpc>
              <a:spcBef>
                <a:spcPts val="655"/>
              </a:spcBef>
            </a:pPr>
            <a:r>
              <a:rPr sz="2050" i="1" dirty="0">
                <a:latin typeface="Arial"/>
                <a:cs typeface="Arial"/>
              </a:rPr>
              <a:t>Q</a:t>
            </a:r>
            <a:r>
              <a:rPr sz="2050" dirty="0">
                <a:latin typeface="Tahoma"/>
                <a:cs typeface="Tahoma"/>
              </a:rPr>
              <a:t>:</a:t>
            </a:r>
            <a:r>
              <a:rPr sz="2050" spc="160" dirty="0">
                <a:latin typeface="Tahoma"/>
                <a:cs typeface="Tahoma"/>
              </a:rPr>
              <a:t> </a:t>
            </a:r>
            <a:r>
              <a:rPr sz="2050" spc="-35" dirty="0">
                <a:latin typeface="Tahoma"/>
                <a:cs typeface="Tahoma"/>
              </a:rPr>
              <a:t>Service</a:t>
            </a:r>
            <a:r>
              <a:rPr sz="2050" spc="-40" dirty="0">
                <a:latin typeface="Tahoma"/>
                <a:cs typeface="Tahoma"/>
              </a:rPr>
              <a:t> </a:t>
            </a:r>
            <a:r>
              <a:rPr sz="2050" dirty="0">
                <a:latin typeface="Tahoma"/>
                <a:cs typeface="Tahoma"/>
              </a:rPr>
              <a:t>Quality</a:t>
            </a:r>
            <a:r>
              <a:rPr sz="2050" spc="-40" dirty="0">
                <a:latin typeface="Tahoma"/>
                <a:cs typeface="Tahoma"/>
              </a:rPr>
              <a:t> </a:t>
            </a:r>
            <a:r>
              <a:rPr sz="2050" spc="-10" dirty="0">
                <a:latin typeface="Tahoma"/>
                <a:cs typeface="Tahoma"/>
              </a:rPr>
              <a:t>Impact</a:t>
            </a:r>
            <a:endParaRPr sz="2050">
              <a:latin typeface="Tahoma"/>
              <a:cs typeface="Tahoma"/>
            </a:endParaRPr>
          </a:p>
          <a:p>
            <a:pPr marL="565150">
              <a:lnSpc>
                <a:spcPct val="100000"/>
              </a:lnSpc>
              <a:spcBef>
                <a:spcPts val="655"/>
              </a:spcBef>
            </a:pPr>
            <a:r>
              <a:rPr sz="2050" i="1" spc="-50" dirty="0">
                <a:latin typeface="Arial"/>
                <a:cs typeface="Arial"/>
              </a:rPr>
              <a:t>RR</a:t>
            </a:r>
            <a:r>
              <a:rPr sz="2175" i="1" spc="-75" baseline="-11494" dirty="0">
                <a:latin typeface="Arial"/>
                <a:cs typeface="Arial"/>
              </a:rPr>
              <a:t>nt</a:t>
            </a:r>
            <a:r>
              <a:rPr sz="2175" i="1" spc="-300" baseline="-11494" dirty="0">
                <a:latin typeface="Arial"/>
                <a:cs typeface="Arial"/>
              </a:rPr>
              <a:t> </a:t>
            </a:r>
            <a:r>
              <a:rPr sz="2050" dirty="0">
                <a:latin typeface="Tahoma"/>
                <a:cs typeface="Tahoma"/>
              </a:rPr>
              <a:t>:</a:t>
            </a:r>
            <a:r>
              <a:rPr sz="2050" spc="155" dirty="0">
                <a:latin typeface="Tahoma"/>
                <a:cs typeface="Tahoma"/>
              </a:rPr>
              <a:t> </a:t>
            </a:r>
            <a:r>
              <a:rPr sz="2050" spc="-40" dirty="0">
                <a:latin typeface="Tahoma"/>
                <a:cs typeface="Tahoma"/>
              </a:rPr>
              <a:t>Non-</a:t>
            </a:r>
            <a:r>
              <a:rPr sz="2050" spc="-35" dirty="0">
                <a:latin typeface="Tahoma"/>
                <a:cs typeface="Tahoma"/>
              </a:rPr>
              <a:t>Target</a:t>
            </a:r>
            <a:r>
              <a:rPr sz="2050" spc="-30" dirty="0">
                <a:latin typeface="Tahoma"/>
                <a:cs typeface="Tahoma"/>
              </a:rPr>
              <a:t> </a:t>
            </a:r>
            <a:r>
              <a:rPr sz="2050" dirty="0">
                <a:latin typeface="Tahoma"/>
                <a:cs typeface="Tahoma"/>
              </a:rPr>
              <a:t>Risk</a:t>
            </a:r>
            <a:r>
              <a:rPr sz="2050" spc="-30" dirty="0">
                <a:latin typeface="Tahoma"/>
                <a:cs typeface="Tahoma"/>
              </a:rPr>
              <a:t> </a:t>
            </a:r>
            <a:r>
              <a:rPr sz="2050" spc="-10" dirty="0">
                <a:latin typeface="Tahoma"/>
                <a:cs typeface="Tahoma"/>
              </a:rPr>
              <a:t>Reduction</a:t>
            </a:r>
            <a:endParaRPr sz="2050">
              <a:latin typeface="Tahoma"/>
              <a:cs typeface="Tahoma"/>
            </a:endParaRPr>
          </a:p>
        </p:txBody>
      </p:sp>
      <p:pic>
        <p:nvPicPr>
          <p:cNvPr id="15" name="object 15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705280" y="4777246"/>
            <a:ext cx="124234" cy="124234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705280" y="5172849"/>
            <a:ext cx="124234" cy="124234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705280" y="5568452"/>
            <a:ext cx="124234" cy="124234"/>
          </a:xfrm>
          <a:prstGeom prst="rect">
            <a:avLst/>
          </a:prstGeom>
        </p:spPr>
      </p:pic>
      <p:sp>
        <p:nvSpPr>
          <p:cNvPr id="18" name="object 18"/>
          <p:cNvSpPr txBox="1"/>
          <p:nvPr/>
        </p:nvSpPr>
        <p:spPr>
          <a:xfrm>
            <a:off x="5395812" y="4155588"/>
            <a:ext cx="4279265" cy="1607820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750"/>
              </a:spcBef>
            </a:pPr>
            <a:r>
              <a:rPr sz="2050" b="1" spc="-10" dirty="0">
                <a:solidFill>
                  <a:srgbClr val="FF8C00"/>
                </a:solidFill>
                <a:latin typeface="Arial"/>
                <a:cs typeface="Arial"/>
              </a:rPr>
              <a:t>Weights:</a:t>
            </a:r>
            <a:endParaRPr sz="2050">
              <a:latin typeface="Arial"/>
              <a:cs typeface="Arial"/>
            </a:endParaRPr>
          </a:p>
          <a:p>
            <a:pPr marL="565150" marR="30480">
              <a:lnSpc>
                <a:spcPct val="126600"/>
              </a:lnSpc>
            </a:pPr>
            <a:r>
              <a:rPr sz="2050" i="1" spc="-20" dirty="0">
                <a:latin typeface="Arial"/>
                <a:cs typeface="Arial"/>
              </a:rPr>
              <a:t>w</a:t>
            </a:r>
            <a:r>
              <a:rPr sz="2175" spc="-30" baseline="-11494" dirty="0">
                <a:latin typeface="Arial MT"/>
                <a:cs typeface="Arial MT"/>
              </a:rPr>
              <a:t>1</a:t>
            </a:r>
            <a:r>
              <a:rPr sz="2175" i="1" spc="-30" baseline="-11494" dirty="0">
                <a:latin typeface="Trebuchet MS"/>
                <a:cs typeface="Trebuchet MS"/>
              </a:rPr>
              <a:t>,</a:t>
            </a:r>
            <a:r>
              <a:rPr sz="2175" spc="-30" baseline="-11494" dirty="0">
                <a:latin typeface="Arial MT"/>
                <a:cs typeface="Arial MT"/>
              </a:rPr>
              <a:t>2</a:t>
            </a:r>
            <a:r>
              <a:rPr sz="2175" i="1" spc="-30" baseline="-11494" dirty="0">
                <a:latin typeface="Trebuchet MS"/>
                <a:cs typeface="Trebuchet MS"/>
              </a:rPr>
              <a:t>,</a:t>
            </a:r>
            <a:r>
              <a:rPr sz="2175" spc="-30" baseline="-11494" dirty="0">
                <a:latin typeface="Arial MT"/>
                <a:cs typeface="Arial MT"/>
              </a:rPr>
              <a:t>3</a:t>
            </a:r>
            <a:r>
              <a:rPr sz="2175" i="1" spc="-30" baseline="-11494" dirty="0">
                <a:latin typeface="Trebuchet MS"/>
                <a:cs typeface="Trebuchet MS"/>
              </a:rPr>
              <a:t>,</a:t>
            </a:r>
            <a:r>
              <a:rPr sz="2175" spc="-30" baseline="-11494" dirty="0">
                <a:latin typeface="Arial MT"/>
                <a:cs typeface="Arial MT"/>
              </a:rPr>
              <a:t>4</a:t>
            </a:r>
            <a:r>
              <a:rPr sz="2050" spc="-20" dirty="0">
                <a:latin typeface="Tahoma"/>
                <a:cs typeface="Tahoma"/>
              </a:rPr>
              <a:t>:</a:t>
            </a:r>
            <a:r>
              <a:rPr sz="2050" spc="85" dirty="0">
                <a:latin typeface="Tahoma"/>
                <a:cs typeface="Tahoma"/>
              </a:rPr>
              <a:t> </a:t>
            </a:r>
            <a:r>
              <a:rPr sz="2050" spc="-20" dirty="0">
                <a:latin typeface="Tahoma"/>
                <a:cs typeface="Tahoma"/>
              </a:rPr>
              <a:t>Organization</a:t>
            </a:r>
            <a:r>
              <a:rPr sz="2050" spc="-100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preferences </a:t>
            </a:r>
            <a:r>
              <a:rPr sz="2050" spc="-10" dirty="0">
                <a:latin typeface="Tahoma"/>
                <a:cs typeface="Tahoma"/>
              </a:rPr>
              <a:t>Reflect</a:t>
            </a:r>
            <a:r>
              <a:rPr sz="2050" spc="-120" dirty="0">
                <a:latin typeface="Tahoma"/>
                <a:cs typeface="Tahoma"/>
              </a:rPr>
              <a:t> </a:t>
            </a:r>
            <a:r>
              <a:rPr sz="2050" spc="-40" dirty="0">
                <a:latin typeface="Tahoma"/>
                <a:cs typeface="Tahoma"/>
              </a:rPr>
              <a:t>mission</a:t>
            </a:r>
            <a:r>
              <a:rPr sz="2050" spc="-114" dirty="0">
                <a:latin typeface="Tahoma"/>
                <a:cs typeface="Tahoma"/>
              </a:rPr>
              <a:t> </a:t>
            </a:r>
            <a:r>
              <a:rPr sz="2050" spc="-10" dirty="0">
                <a:latin typeface="Tahoma"/>
                <a:cs typeface="Tahoma"/>
              </a:rPr>
              <a:t>priorities</a:t>
            </a:r>
            <a:endParaRPr sz="2050">
              <a:latin typeface="Tahoma"/>
              <a:cs typeface="Tahoma"/>
            </a:endParaRPr>
          </a:p>
          <a:p>
            <a:pPr marL="565150">
              <a:lnSpc>
                <a:spcPct val="100000"/>
              </a:lnSpc>
              <a:spcBef>
                <a:spcPts val="655"/>
              </a:spcBef>
            </a:pPr>
            <a:r>
              <a:rPr sz="2050" spc="-10" dirty="0">
                <a:latin typeface="Tahoma"/>
                <a:cs typeface="Tahoma"/>
              </a:rPr>
              <a:t>Balance</a:t>
            </a:r>
            <a:r>
              <a:rPr sz="2050" spc="-90" dirty="0">
                <a:latin typeface="Tahoma"/>
                <a:cs typeface="Tahoma"/>
              </a:rPr>
              <a:t> </a:t>
            </a:r>
            <a:r>
              <a:rPr sz="2050" spc="-10" dirty="0">
                <a:latin typeface="Tahoma"/>
                <a:cs typeface="Tahoma"/>
              </a:rPr>
              <a:t>multiple</a:t>
            </a:r>
            <a:r>
              <a:rPr sz="2050" spc="-85" dirty="0">
                <a:latin typeface="Tahoma"/>
                <a:cs typeface="Tahoma"/>
              </a:rPr>
              <a:t> </a:t>
            </a:r>
            <a:r>
              <a:rPr sz="2050" spc="-10" dirty="0">
                <a:latin typeface="Tahoma"/>
                <a:cs typeface="Tahoma"/>
              </a:rPr>
              <a:t>objectives</a:t>
            </a:r>
            <a:endParaRPr sz="2050">
              <a:latin typeface="Tahoma"/>
              <a:cs typeface="Tahoma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543456" y="7191448"/>
            <a:ext cx="9605645" cy="190500"/>
            <a:chOff x="543456" y="7191448"/>
            <a:chExt cx="9605645" cy="190500"/>
          </a:xfrm>
        </p:grpSpPr>
        <p:sp>
          <p:nvSpPr>
            <p:cNvPr id="20" name="object 20"/>
            <p:cNvSpPr/>
            <p:nvPr/>
          </p:nvSpPr>
          <p:spPr>
            <a:xfrm>
              <a:off x="543456" y="7191448"/>
              <a:ext cx="5763260" cy="190500"/>
            </a:xfrm>
            <a:custGeom>
              <a:avLst/>
              <a:gdLst/>
              <a:ahLst/>
              <a:cxnLst/>
              <a:rect l="l" t="t" r="r" b="b"/>
              <a:pathLst>
                <a:path w="5763260" h="190500">
                  <a:moveTo>
                    <a:pt x="5763118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5763118" y="190468"/>
                  </a:lnTo>
                  <a:lnTo>
                    <a:pt x="5763118" y="0"/>
                  </a:lnTo>
                  <a:close/>
                </a:path>
              </a:pathLst>
            </a:custGeom>
            <a:solidFill>
              <a:srgbClr val="E564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6306574" y="7191448"/>
              <a:ext cx="3842385" cy="190500"/>
            </a:xfrm>
            <a:custGeom>
              <a:avLst/>
              <a:gdLst/>
              <a:ahLst/>
              <a:cxnLst/>
              <a:rect l="l" t="t" r="r" b="b"/>
              <a:pathLst>
                <a:path w="3842384" h="190500">
                  <a:moveTo>
                    <a:pt x="3841990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3841990" y="190468"/>
                  </a:lnTo>
                  <a:lnTo>
                    <a:pt x="3841990" y="0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r>
              <a:rPr dirty="0"/>
              <a:t>S.</a:t>
            </a:r>
            <a:r>
              <a:rPr spc="100" dirty="0"/>
              <a:t> </a:t>
            </a:r>
            <a:r>
              <a:rPr dirty="0"/>
              <a:t>Yousefi</a:t>
            </a:r>
            <a:r>
              <a:rPr spc="110" dirty="0"/>
              <a:t> </a:t>
            </a:r>
            <a:r>
              <a:rPr dirty="0"/>
              <a:t>Mashhour</a:t>
            </a:r>
            <a:r>
              <a:rPr spc="105" dirty="0"/>
              <a:t> </a:t>
            </a:r>
            <a:r>
              <a:rPr dirty="0"/>
              <a:t>et</a:t>
            </a:r>
            <a:r>
              <a:rPr spc="110" dirty="0"/>
              <a:t> </a:t>
            </a:r>
            <a:r>
              <a:rPr spc="-25" dirty="0"/>
              <a:t>al.</a:t>
            </a: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fld id="{81D60167-4931-47E6-BA6A-407CBD079E47}" type="slidenum">
              <a:rPr dirty="0"/>
              <a:t>10</a:t>
            </a:fld>
            <a:r>
              <a:rPr spc="90" dirty="0"/>
              <a:t> </a:t>
            </a:r>
            <a:r>
              <a:rPr spc="275" dirty="0"/>
              <a:t>/</a:t>
            </a:r>
            <a:r>
              <a:rPr spc="90" dirty="0"/>
              <a:t> </a:t>
            </a:r>
            <a:r>
              <a:rPr lang="en-US" spc="-25" dirty="0"/>
              <a:t>22</a:t>
            </a:r>
            <a:endParaRPr spc="-25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996DD5C-86C4-60AF-74BA-A6DCBC53414A}"/>
              </a:ext>
            </a:extLst>
          </p:cNvPr>
          <p:cNvSpPr txBox="1"/>
          <p:nvPr/>
        </p:nvSpPr>
        <p:spPr>
          <a:xfrm>
            <a:off x="801074" y="6253164"/>
            <a:ext cx="91176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/>
              <a:t>Selection Outcome</a:t>
            </a:r>
            <a:r>
              <a:rPr lang="en-US" dirty="0"/>
              <a:t> Choose countermeasure with highest CMU for deployment in simulation model</a:t>
            </a:r>
          </a:p>
        </p:txBody>
      </p:sp>
    </p:spTree>
  </p:cSld>
  <p:clrMapOvr>
    <a:masterClrMapping/>
  </p:clrMapOvr>
  <p:transition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3456" y="1258723"/>
            <a:ext cx="9605645" cy="8271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24790">
              <a:spcBef>
                <a:spcPts val="90"/>
              </a:spcBef>
              <a:tabLst>
                <a:tab pos="2507615" algn="l"/>
              </a:tabLst>
            </a:pPr>
            <a:r>
              <a:rPr lang="en-US" spc="-10" dirty="0"/>
              <a:t>Workflow: </a:t>
            </a:r>
            <a:r>
              <a:rPr lang="en-US" sz="2800" b="1" spc="-35" dirty="0">
                <a:latin typeface="Arial"/>
                <a:cs typeface="Arial"/>
              </a:rPr>
              <a:t>Simulation</a:t>
            </a:r>
            <a:r>
              <a:rPr lang="en-US" sz="2800" b="1" spc="100" dirty="0">
                <a:latin typeface="Arial"/>
                <a:cs typeface="Arial"/>
              </a:rPr>
              <a:t> </a:t>
            </a:r>
            <a:r>
              <a:rPr lang="en-US" sz="2800" b="1" spc="235" dirty="0">
                <a:latin typeface="Arial"/>
                <a:cs typeface="Arial"/>
              </a:rPr>
              <a:t>&amp;</a:t>
            </a:r>
            <a:r>
              <a:rPr lang="en-US" sz="2800" b="1" spc="105" dirty="0">
                <a:latin typeface="Arial"/>
                <a:cs typeface="Arial"/>
              </a:rPr>
              <a:t> </a:t>
            </a:r>
            <a:r>
              <a:rPr lang="en-US" sz="2800" b="1" spc="-10" dirty="0">
                <a:latin typeface="Arial"/>
                <a:cs typeface="Arial"/>
              </a:rPr>
              <a:t>Evaluation</a:t>
            </a:r>
            <a:br>
              <a:rPr lang="en-US" sz="2800" dirty="0">
                <a:latin typeface="Arial"/>
                <a:cs typeface="Arial"/>
              </a:rPr>
            </a:br>
            <a:endParaRPr spc="-10" dirty="0"/>
          </a:p>
        </p:txBody>
      </p:sp>
      <p:grpSp>
        <p:nvGrpSpPr>
          <p:cNvPr id="23" name="object 23"/>
          <p:cNvGrpSpPr/>
          <p:nvPr/>
        </p:nvGrpSpPr>
        <p:grpSpPr>
          <a:xfrm>
            <a:off x="543456" y="7191448"/>
            <a:ext cx="9605645" cy="190500"/>
            <a:chOff x="543456" y="7191448"/>
            <a:chExt cx="9605645" cy="190500"/>
          </a:xfrm>
        </p:grpSpPr>
        <p:sp>
          <p:nvSpPr>
            <p:cNvPr id="24" name="object 24"/>
            <p:cNvSpPr/>
            <p:nvPr/>
          </p:nvSpPr>
          <p:spPr>
            <a:xfrm>
              <a:off x="543456" y="7191448"/>
              <a:ext cx="5763260" cy="190500"/>
            </a:xfrm>
            <a:custGeom>
              <a:avLst/>
              <a:gdLst/>
              <a:ahLst/>
              <a:cxnLst/>
              <a:rect l="l" t="t" r="r" b="b"/>
              <a:pathLst>
                <a:path w="5763260" h="190500">
                  <a:moveTo>
                    <a:pt x="5763118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5763118" y="190468"/>
                  </a:lnTo>
                  <a:lnTo>
                    <a:pt x="5763118" y="0"/>
                  </a:lnTo>
                  <a:close/>
                </a:path>
              </a:pathLst>
            </a:custGeom>
            <a:solidFill>
              <a:srgbClr val="E564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306574" y="7191448"/>
              <a:ext cx="3842385" cy="190500"/>
            </a:xfrm>
            <a:custGeom>
              <a:avLst/>
              <a:gdLst/>
              <a:ahLst/>
              <a:cxnLst/>
              <a:rect l="l" t="t" r="r" b="b"/>
              <a:pathLst>
                <a:path w="3842384" h="190500">
                  <a:moveTo>
                    <a:pt x="3841990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3841990" y="190468"/>
                  </a:lnTo>
                  <a:lnTo>
                    <a:pt x="3841990" y="0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r>
              <a:rPr dirty="0"/>
              <a:t>S.</a:t>
            </a:r>
            <a:r>
              <a:rPr spc="100" dirty="0"/>
              <a:t> </a:t>
            </a:r>
            <a:r>
              <a:rPr dirty="0"/>
              <a:t>Yousefi</a:t>
            </a:r>
            <a:r>
              <a:rPr spc="110" dirty="0"/>
              <a:t> </a:t>
            </a:r>
            <a:r>
              <a:rPr dirty="0"/>
              <a:t>Mashhour</a:t>
            </a:r>
            <a:r>
              <a:rPr spc="105" dirty="0"/>
              <a:t> </a:t>
            </a:r>
            <a:r>
              <a:rPr dirty="0"/>
              <a:t>et</a:t>
            </a:r>
            <a:r>
              <a:rPr spc="110" dirty="0"/>
              <a:t> </a:t>
            </a:r>
            <a:r>
              <a:rPr spc="-25" dirty="0"/>
              <a:t>al.</a:t>
            </a:r>
          </a:p>
        </p:txBody>
      </p:sp>
      <p:sp>
        <p:nvSpPr>
          <p:cNvPr id="27" name="object 2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fld id="{81D60167-4931-47E6-BA6A-407CBD079E47}" type="slidenum">
              <a:rPr dirty="0"/>
              <a:t>11</a:t>
            </a:fld>
            <a:r>
              <a:rPr spc="90" dirty="0"/>
              <a:t> </a:t>
            </a:r>
            <a:r>
              <a:rPr spc="275" dirty="0"/>
              <a:t>/</a:t>
            </a:r>
            <a:r>
              <a:rPr spc="90" dirty="0"/>
              <a:t> </a:t>
            </a:r>
            <a:r>
              <a:rPr lang="en-US" spc="-25" dirty="0"/>
              <a:t>22</a:t>
            </a:r>
            <a:endParaRPr spc="-25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2AD289F-BED8-3778-A475-732A12AA7085}"/>
              </a:ext>
            </a:extLst>
          </p:cNvPr>
          <p:cNvSpPr txBox="1"/>
          <p:nvPr/>
        </p:nvSpPr>
        <p:spPr>
          <a:xfrm>
            <a:off x="774700" y="2307027"/>
            <a:ext cx="891540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/>
              <a:t>Virtual Deployment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dirty="0"/>
              <a:t>Implement selected countermeasures within </a:t>
            </a:r>
            <a:r>
              <a:rPr lang="en-US" dirty="0" err="1"/>
              <a:t>AnyLogic</a:t>
            </a:r>
            <a:r>
              <a:rPr lang="en-US" dirty="0"/>
              <a:t> ABM/DES simulation model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/>
              <a:t>Residual Risk Calculation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dirty="0"/>
              <a:t>Recalculate threat risks with updated risk level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dirty="0"/>
              <a:t>Propagate residual risks bottom‑up (Threat → Mission)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/>
              <a:t>Mission‑Level Impact Assessment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dirty="0"/>
              <a:t>Measure reduction in risk across Confidentiality, Integrity, Availability dimensions for all mission objectives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/>
              <a:t>Performance Validation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dirty="0"/>
              <a:t>Compare residual risk metrics to baseline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dirty="0"/>
              <a:t>Confirm alignment with organizational priorities and efficiency in resource utilization</a:t>
            </a:r>
          </a:p>
        </p:txBody>
      </p:sp>
    </p:spTree>
    <p:extLst>
      <p:ext uri="{BB962C8B-B14F-4D97-AF65-F5344CB8AC3E}">
        <p14:creationId xmlns:p14="http://schemas.microsoft.com/office/powerpoint/2010/main" val="1761317234"/>
      </p:ext>
    </p:extLst>
  </p:cSld>
  <p:clrMapOvr>
    <a:masterClrMapping/>
  </p:clrMapOvr>
  <p:transition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24790">
              <a:lnSpc>
                <a:spcPct val="100000"/>
              </a:lnSpc>
              <a:spcBef>
                <a:spcPts val="90"/>
              </a:spcBef>
              <a:tabLst>
                <a:tab pos="2111375" algn="l"/>
              </a:tabLst>
            </a:pPr>
            <a:r>
              <a:rPr spc="-75" dirty="0"/>
              <a:t>Case</a:t>
            </a:r>
            <a:r>
              <a:rPr spc="-80" dirty="0"/>
              <a:t> </a:t>
            </a:r>
            <a:r>
              <a:rPr spc="-10" dirty="0"/>
              <a:t>Study:</a:t>
            </a:r>
            <a:r>
              <a:rPr dirty="0"/>
              <a:t>	</a:t>
            </a:r>
            <a:r>
              <a:rPr spc="-20" dirty="0"/>
              <a:t>Critical</a:t>
            </a:r>
            <a:r>
              <a:rPr spc="-45" dirty="0"/>
              <a:t> </a:t>
            </a:r>
            <a:r>
              <a:rPr spc="-10" dirty="0"/>
              <a:t>Infrastructure</a:t>
            </a:r>
          </a:p>
        </p:txBody>
      </p:sp>
      <p:sp>
        <p:nvSpPr>
          <p:cNvPr id="3" name="object 3"/>
          <p:cNvSpPr/>
          <p:nvPr/>
        </p:nvSpPr>
        <p:spPr>
          <a:xfrm>
            <a:off x="701309" y="2893840"/>
            <a:ext cx="9290050" cy="367030"/>
          </a:xfrm>
          <a:custGeom>
            <a:avLst/>
            <a:gdLst/>
            <a:ahLst/>
            <a:cxnLst/>
            <a:rect l="l" t="t" r="r" b="b"/>
            <a:pathLst>
              <a:path w="9290050" h="367029">
                <a:moveTo>
                  <a:pt x="9183638" y="0"/>
                </a:moveTo>
                <a:lnTo>
                  <a:pt x="105890" y="0"/>
                </a:lnTo>
                <a:lnTo>
                  <a:pt x="64775" y="8355"/>
                </a:lnTo>
                <a:lnTo>
                  <a:pt x="31105" y="31105"/>
                </a:lnTo>
                <a:lnTo>
                  <a:pt x="8355" y="64775"/>
                </a:lnTo>
                <a:lnTo>
                  <a:pt x="0" y="105890"/>
                </a:lnTo>
                <a:lnTo>
                  <a:pt x="0" y="366599"/>
                </a:lnTo>
                <a:lnTo>
                  <a:pt x="9289529" y="366599"/>
                </a:lnTo>
                <a:lnTo>
                  <a:pt x="9289529" y="105890"/>
                </a:lnTo>
                <a:lnTo>
                  <a:pt x="9281174" y="64775"/>
                </a:lnTo>
                <a:lnTo>
                  <a:pt x="9258424" y="31105"/>
                </a:lnTo>
                <a:lnTo>
                  <a:pt x="9224754" y="8355"/>
                </a:lnTo>
                <a:lnTo>
                  <a:pt x="9183638" y="0"/>
                </a:lnTo>
                <a:close/>
              </a:path>
            </a:pathLst>
          </a:custGeom>
          <a:solidFill>
            <a:srgbClr val="FF8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07200" y="2950708"/>
            <a:ext cx="2317750" cy="2717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30"/>
              </a:lnSpc>
            </a:pPr>
            <a:r>
              <a:rPr sz="2050" b="1" dirty="0">
                <a:solidFill>
                  <a:srgbClr val="FFFFFF"/>
                </a:solidFill>
                <a:latin typeface="Arial"/>
                <a:cs typeface="Arial"/>
              </a:rPr>
              <a:t>Study</a:t>
            </a:r>
            <a:r>
              <a:rPr sz="2050" b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50" b="1" spc="-50" dirty="0">
                <a:solidFill>
                  <a:srgbClr val="FFFFFF"/>
                </a:solidFill>
                <a:latin typeface="Arial"/>
                <a:cs typeface="Arial"/>
              </a:rPr>
              <a:t>Environment</a:t>
            </a:r>
            <a:endParaRPr sz="2050">
              <a:latin typeface="Arial"/>
              <a:cs typeface="Arial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701309" y="3234064"/>
            <a:ext cx="9290050" cy="472662"/>
            <a:chOff x="701309" y="3234064"/>
            <a:chExt cx="9290050" cy="472662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1309" y="3234064"/>
              <a:ext cx="9289529" cy="105492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701309" y="3326361"/>
              <a:ext cx="9290050" cy="380365"/>
            </a:xfrm>
            <a:custGeom>
              <a:avLst/>
              <a:gdLst/>
              <a:ahLst/>
              <a:cxnLst/>
              <a:rect l="l" t="t" r="r" b="b"/>
              <a:pathLst>
                <a:path w="9290050" h="380364">
                  <a:moveTo>
                    <a:pt x="9289529" y="0"/>
                  </a:moveTo>
                  <a:lnTo>
                    <a:pt x="0" y="0"/>
                  </a:lnTo>
                  <a:lnTo>
                    <a:pt x="0" y="273896"/>
                  </a:lnTo>
                  <a:lnTo>
                    <a:pt x="8355" y="315011"/>
                  </a:lnTo>
                  <a:lnTo>
                    <a:pt x="31105" y="348680"/>
                  </a:lnTo>
                  <a:lnTo>
                    <a:pt x="64775" y="371430"/>
                  </a:lnTo>
                  <a:lnTo>
                    <a:pt x="105890" y="379786"/>
                  </a:lnTo>
                  <a:lnTo>
                    <a:pt x="9183638" y="379786"/>
                  </a:lnTo>
                  <a:lnTo>
                    <a:pt x="9224754" y="371430"/>
                  </a:lnTo>
                  <a:lnTo>
                    <a:pt x="9258424" y="348680"/>
                  </a:lnTo>
                  <a:lnTo>
                    <a:pt x="9281174" y="315011"/>
                  </a:lnTo>
                  <a:lnTo>
                    <a:pt x="9289529" y="273896"/>
                  </a:lnTo>
                  <a:lnTo>
                    <a:pt x="9289529" y="0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807200" y="3012508"/>
            <a:ext cx="9290050" cy="800100"/>
          </a:xfrm>
          <a:prstGeom prst="rect">
            <a:avLst/>
          </a:prstGeom>
        </p:spPr>
        <p:txBody>
          <a:bodyPr vert="horz" wrap="square" lIns="0" tIns="28892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275"/>
              </a:spcBef>
            </a:pPr>
            <a:r>
              <a:rPr sz="2050" b="1" dirty="0">
                <a:latin typeface="Arial"/>
                <a:cs typeface="Arial"/>
              </a:rPr>
              <a:t>Target:</a:t>
            </a:r>
            <a:r>
              <a:rPr sz="2050" b="1" spc="200" dirty="0">
                <a:latin typeface="Arial"/>
                <a:cs typeface="Arial"/>
              </a:rPr>
              <a:t> </a:t>
            </a:r>
            <a:r>
              <a:rPr sz="2050" spc="-55" dirty="0">
                <a:latin typeface="Tahoma"/>
                <a:cs typeface="Tahoma"/>
              </a:rPr>
              <a:t>Real-</a:t>
            </a:r>
            <a:r>
              <a:rPr sz="2050" spc="-35" dirty="0">
                <a:latin typeface="Tahoma"/>
                <a:cs typeface="Tahoma"/>
              </a:rPr>
              <a:t>world</a:t>
            </a:r>
            <a:r>
              <a:rPr sz="2050" spc="-65" dirty="0">
                <a:latin typeface="Tahoma"/>
                <a:cs typeface="Tahoma"/>
              </a:rPr>
              <a:t> </a:t>
            </a:r>
            <a:r>
              <a:rPr sz="2050" dirty="0">
                <a:latin typeface="Tahoma"/>
                <a:cs typeface="Tahoma"/>
              </a:rPr>
              <a:t>critical</a:t>
            </a:r>
            <a:r>
              <a:rPr sz="2050" spc="-65" dirty="0">
                <a:latin typeface="Tahoma"/>
                <a:cs typeface="Tahoma"/>
              </a:rPr>
              <a:t> </a:t>
            </a:r>
            <a:r>
              <a:rPr sz="2050" spc="-35" dirty="0">
                <a:latin typeface="Tahoma"/>
                <a:cs typeface="Tahoma"/>
              </a:rPr>
              <a:t>infrastructure</a:t>
            </a:r>
            <a:r>
              <a:rPr sz="2050" spc="-60" dirty="0">
                <a:latin typeface="Tahoma"/>
                <a:cs typeface="Tahoma"/>
              </a:rPr>
              <a:t> </a:t>
            </a:r>
            <a:r>
              <a:rPr sz="2050" spc="-10" dirty="0">
                <a:latin typeface="Tahoma"/>
                <a:cs typeface="Tahoma"/>
              </a:rPr>
              <a:t>network</a:t>
            </a:r>
            <a:endParaRPr sz="2050">
              <a:latin typeface="Tahoma"/>
              <a:cs typeface="Tahom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06585" y="4142111"/>
            <a:ext cx="2359025" cy="3422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050" b="1" spc="-45" dirty="0">
                <a:solidFill>
                  <a:srgbClr val="FF8C00"/>
                </a:solidFill>
                <a:latin typeface="Arial"/>
                <a:cs typeface="Arial"/>
              </a:rPr>
              <a:t>Mission</a:t>
            </a:r>
            <a:r>
              <a:rPr sz="2050" b="1" spc="-30" dirty="0">
                <a:solidFill>
                  <a:srgbClr val="FF8C00"/>
                </a:solidFill>
                <a:latin typeface="Arial"/>
                <a:cs typeface="Arial"/>
              </a:rPr>
              <a:t> </a:t>
            </a:r>
            <a:r>
              <a:rPr sz="2050" b="1" spc="-55" dirty="0">
                <a:solidFill>
                  <a:srgbClr val="FF8C00"/>
                </a:solidFill>
                <a:latin typeface="Arial"/>
                <a:cs typeface="Arial"/>
              </a:rPr>
              <a:t>Objectives:</a:t>
            </a:r>
            <a:endParaRPr sz="2050">
              <a:latin typeface="Arial"/>
              <a:cs typeface="Arial"/>
            </a:endParaRPr>
          </a:p>
        </p:txBody>
      </p:sp>
      <p:pic>
        <p:nvPicPr>
          <p:cNvPr id="11" name="object 1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88947" y="4629272"/>
            <a:ext cx="217411" cy="217411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949946" y="4623493"/>
            <a:ext cx="95885" cy="1841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00" spc="-5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234048" y="4458591"/>
            <a:ext cx="2371090" cy="12122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26600"/>
              </a:lnSpc>
              <a:spcBef>
                <a:spcPts val="95"/>
              </a:spcBef>
            </a:pPr>
            <a:r>
              <a:rPr sz="2050" spc="-35" dirty="0">
                <a:latin typeface="Tahoma"/>
                <a:cs typeface="Tahoma"/>
              </a:rPr>
              <a:t>Service</a:t>
            </a:r>
            <a:r>
              <a:rPr sz="2050" spc="-95" dirty="0">
                <a:latin typeface="Tahoma"/>
                <a:cs typeface="Tahoma"/>
              </a:rPr>
              <a:t> </a:t>
            </a:r>
            <a:r>
              <a:rPr sz="2050" spc="-10" dirty="0">
                <a:latin typeface="Tahoma"/>
                <a:cs typeface="Tahoma"/>
              </a:rPr>
              <a:t>Deployment </a:t>
            </a:r>
            <a:r>
              <a:rPr sz="2050" spc="-35" dirty="0">
                <a:latin typeface="Tahoma"/>
                <a:cs typeface="Tahoma"/>
              </a:rPr>
              <a:t>Service</a:t>
            </a:r>
            <a:r>
              <a:rPr sz="2050" spc="-95" dirty="0">
                <a:latin typeface="Tahoma"/>
                <a:cs typeface="Tahoma"/>
              </a:rPr>
              <a:t> </a:t>
            </a:r>
            <a:r>
              <a:rPr sz="2050" spc="-65" dirty="0">
                <a:latin typeface="Tahoma"/>
                <a:cs typeface="Tahoma"/>
              </a:rPr>
              <a:t>Enhancement </a:t>
            </a:r>
            <a:r>
              <a:rPr sz="2050" spc="-20" dirty="0">
                <a:latin typeface="Tahoma"/>
                <a:cs typeface="Tahoma"/>
              </a:rPr>
              <a:t>Security</a:t>
            </a:r>
            <a:r>
              <a:rPr sz="2050" spc="-110" dirty="0">
                <a:latin typeface="Tahoma"/>
                <a:cs typeface="Tahoma"/>
              </a:rPr>
              <a:t> </a:t>
            </a:r>
            <a:r>
              <a:rPr sz="2050" spc="-10" dirty="0">
                <a:latin typeface="Tahoma"/>
                <a:cs typeface="Tahoma"/>
              </a:rPr>
              <a:t>Assurance</a:t>
            </a:r>
            <a:endParaRPr sz="2050">
              <a:latin typeface="Tahoma"/>
              <a:cs typeface="Tahoma"/>
            </a:endParaRPr>
          </a:p>
        </p:txBody>
      </p:sp>
      <p:pic>
        <p:nvPicPr>
          <p:cNvPr id="14" name="object 1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88947" y="5024875"/>
            <a:ext cx="217411" cy="217411"/>
          </a:xfrm>
          <a:prstGeom prst="rect">
            <a:avLst/>
          </a:prstGeom>
        </p:spPr>
      </p:pic>
      <p:sp>
        <p:nvSpPr>
          <p:cNvPr id="15" name="object 15"/>
          <p:cNvSpPr txBox="1"/>
          <p:nvPr/>
        </p:nvSpPr>
        <p:spPr>
          <a:xfrm>
            <a:off x="949946" y="5019096"/>
            <a:ext cx="95885" cy="1841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00" spc="-5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endParaRPr sz="1000">
              <a:latin typeface="Arial MT"/>
              <a:cs typeface="Arial MT"/>
            </a:endParaRPr>
          </a:p>
        </p:txBody>
      </p:sp>
      <p:pic>
        <p:nvPicPr>
          <p:cNvPr id="16" name="object 1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88947" y="5420478"/>
            <a:ext cx="217411" cy="217411"/>
          </a:xfrm>
          <a:prstGeom prst="rect">
            <a:avLst/>
          </a:prstGeom>
        </p:spPr>
      </p:pic>
      <p:sp>
        <p:nvSpPr>
          <p:cNvPr id="17" name="object 17"/>
          <p:cNvSpPr txBox="1"/>
          <p:nvPr/>
        </p:nvSpPr>
        <p:spPr>
          <a:xfrm>
            <a:off x="949946" y="5414700"/>
            <a:ext cx="95885" cy="1841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00" spc="-5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endParaRPr sz="1000">
              <a:latin typeface="Arial MT"/>
              <a:cs typeface="Arial MT"/>
            </a:endParaRPr>
          </a:p>
        </p:txBody>
      </p:sp>
      <p:pic>
        <p:nvPicPr>
          <p:cNvPr id="18" name="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705280" y="4512495"/>
            <a:ext cx="124234" cy="124234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705280" y="4908099"/>
            <a:ext cx="124234" cy="124234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705280" y="5303702"/>
            <a:ext cx="124234" cy="124234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705280" y="5699305"/>
            <a:ext cx="124234" cy="124234"/>
          </a:xfrm>
          <a:prstGeom prst="rect">
            <a:avLst/>
          </a:prstGeom>
        </p:spPr>
      </p:pic>
      <p:sp>
        <p:nvSpPr>
          <p:cNvPr id="22" name="object 22"/>
          <p:cNvSpPr txBox="1"/>
          <p:nvPr/>
        </p:nvSpPr>
        <p:spPr>
          <a:xfrm>
            <a:off x="5421212" y="3890838"/>
            <a:ext cx="4290695" cy="2003425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50"/>
              </a:spcBef>
            </a:pPr>
            <a:r>
              <a:rPr sz="2050" b="1" spc="-40" dirty="0">
                <a:solidFill>
                  <a:srgbClr val="FF8C00"/>
                </a:solidFill>
                <a:latin typeface="Arial"/>
                <a:cs typeface="Arial"/>
              </a:rPr>
              <a:t>Tools</a:t>
            </a:r>
            <a:r>
              <a:rPr sz="2050" b="1" spc="75" dirty="0">
                <a:solidFill>
                  <a:srgbClr val="FF8C00"/>
                </a:solidFill>
                <a:latin typeface="Arial"/>
                <a:cs typeface="Arial"/>
              </a:rPr>
              <a:t> </a:t>
            </a:r>
            <a:r>
              <a:rPr sz="2050" b="1" spc="235" dirty="0">
                <a:solidFill>
                  <a:srgbClr val="FF8C00"/>
                </a:solidFill>
                <a:latin typeface="Arial"/>
                <a:cs typeface="Arial"/>
              </a:rPr>
              <a:t>&amp;</a:t>
            </a:r>
            <a:r>
              <a:rPr sz="2050" b="1" spc="75" dirty="0">
                <a:solidFill>
                  <a:srgbClr val="FF8C00"/>
                </a:solidFill>
                <a:latin typeface="Arial"/>
                <a:cs typeface="Arial"/>
              </a:rPr>
              <a:t> </a:t>
            </a:r>
            <a:r>
              <a:rPr sz="2050" b="1" spc="-10" dirty="0">
                <a:solidFill>
                  <a:srgbClr val="FF8C00"/>
                </a:solidFill>
                <a:latin typeface="Arial"/>
                <a:cs typeface="Arial"/>
              </a:rPr>
              <a:t>Data:</a:t>
            </a:r>
            <a:endParaRPr sz="2050">
              <a:latin typeface="Arial"/>
              <a:cs typeface="Arial"/>
            </a:endParaRPr>
          </a:p>
          <a:p>
            <a:pPr marL="539750" marR="5080">
              <a:lnSpc>
                <a:spcPct val="126600"/>
              </a:lnSpc>
            </a:pPr>
            <a:r>
              <a:rPr sz="2050" dirty="0">
                <a:latin typeface="Tahoma"/>
                <a:cs typeface="Tahoma"/>
              </a:rPr>
              <a:t>AnyLogic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125" dirty="0">
                <a:latin typeface="Tahoma"/>
                <a:cs typeface="Tahoma"/>
              </a:rPr>
              <a:t>(ABM/DES</a:t>
            </a:r>
            <a:r>
              <a:rPr sz="2050" spc="20" dirty="0">
                <a:latin typeface="Tahoma"/>
                <a:cs typeface="Tahoma"/>
              </a:rPr>
              <a:t> </a:t>
            </a:r>
            <a:r>
              <a:rPr sz="2050" spc="-25" dirty="0">
                <a:latin typeface="Tahoma"/>
                <a:cs typeface="Tahoma"/>
              </a:rPr>
              <a:t>simulation) </a:t>
            </a:r>
            <a:r>
              <a:rPr sz="2050" spc="-20" dirty="0">
                <a:latin typeface="Tahoma"/>
                <a:cs typeface="Tahoma"/>
              </a:rPr>
              <a:t>Vulnerability</a:t>
            </a:r>
            <a:r>
              <a:rPr sz="2050" spc="-90" dirty="0">
                <a:latin typeface="Tahoma"/>
                <a:cs typeface="Tahoma"/>
              </a:rPr>
              <a:t> </a:t>
            </a:r>
            <a:r>
              <a:rPr sz="2050" spc="-10" dirty="0">
                <a:latin typeface="Tahoma"/>
                <a:cs typeface="Tahoma"/>
              </a:rPr>
              <a:t>scans</a:t>
            </a:r>
            <a:endParaRPr sz="2050">
              <a:latin typeface="Tahoma"/>
              <a:cs typeface="Tahoma"/>
            </a:endParaRPr>
          </a:p>
          <a:p>
            <a:pPr marL="539750" marR="1779270">
              <a:lnSpc>
                <a:spcPct val="126600"/>
              </a:lnSpc>
            </a:pPr>
            <a:r>
              <a:rPr sz="2050" spc="80" dirty="0">
                <a:latin typeface="Tahoma"/>
                <a:cs typeface="Tahoma"/>
              </a:rPr>
              <a:t>MITRE</a:t>
            </a:r>
            <a:r>
              <a:rPr sz="2050" spc="65" dirty="0">
                <a:latin typeface="Tahoma"/>
                <a:cs typeface="Tahoma"/>
              </a:rPr>
              <a:t> </a:t>
            </a:r>
            <a:r>
              <a:rPr sz="2050" spc="135" dirty="0">
                <a:latin typeface="Tahoma"/>
                <a:cs typeface="Tahoma"/>
              </a:rPr>
              <a:t>ATT&amp;CK </a:t>
            </a:r>
            <a:r>
              <a:rPr sz="2050" spc="80" dirty="0">
                <a:latin typeface="Tahoma"/>
                <a:cs typeface="Tahoma"/>
              </a:rPr>
              <a:t>MITRE</a:t>
            </a:r>
            <a:r>
              <a:rPr sz="2050" spc="65" dirty="0">
                <a:latin typeface="Tahoma"/>
                <a:cs typeface="Tahoma"/>
              </a:rPr>
              <a:t> </a:t>
            </a:r>
            <a:r>
              <a:rPr sz="2050" spc="50" dirty="0">
                <a:latin typeface="Tahoma"/>
                <a:cs typeface="Tahoma"/>
              </a:rPr>
              <a:t>D3FEND</a:t>
            </a:r>
            <a:endParaRPr sz="2050">
              <a:latin typeface="Tahoma"/>
              <a:cs typeface="Tahoma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543456" y="7191448"/>
            <a:ext cx="9605645" cy="190500"/>
            <a:chOff x="543456" y="7191448"/>
            <a:chExt cx="9605645" cy="190500"/>
          </a:xfrm>
        </p:grpSpPr>
        <p:sp>
          <p:nvSpPr>
            <p:cNvPr id="24" name="object 24"/>
            <p:cNvSpPr/>
            <p:nvPr/>
          </p:nvSpPr>
          <p:spPr>
            <a:xfrm>
              <a:off x="543456" y="7191448"/>
              <a:ext cx="5763260" cy="190500"/>
            </a:xfrm>
            <a:custGeom>
              <a:avLst/>
              <a:gdLst/>
              <a:ahLst/>
              <a:cxnLst/>
              <a:rect l="l" t="t" r="r" b="b"/>
              <a:pathLst>
                <a:path w="5763260" h="190500">
                  <a:moveTo>
                    <a:pt x="5763118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5763118" y="190468"/>
                  </a:lnTo>
                  <a:lnTo>
                    <a:pt x="5763118" y="0"/>
                  </a:lnTo>
                  <a:close/>
                </a:path>
              </a:pathLst>
            </a:custGeom>
            <a:solidFill>
              <a:srgbClr val="E564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306574" y="7191448"/>
              <a:ext cx="3842385" cy="190500"/>
            </a:xfrm>
            <a:custGeom>
              <a:avLst/>
              <a:gdLst/>
              <a:ahLst/>
              <a:cxnLst/>
              <a:rect l="l" t="t" r="r" b="b"/>
              <a:pathLst>
                <a:path w="3842384" h="190500">
                  <a:moveTo>
                    <a:pt x="3841990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3841990" y="190468"/>
                  </a:lnTo>
                  <a:lnTo>
                    <a:pt x="3841990" y="0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r>
              <a:rPr dirty="0"/>
              <a:t>S.</a:t>
            </a:r>
            <a:r>
              <a:rPr spc="100" dirty="0"/>
              <a:t> </a:t>
            </a:r>
            <a:r>
              <a:rPr dirty="0"/>
              <a:t>Yousefi</a:t>
            </a:r>
            <a:r>
              <a:rPr spc="110" dirty="0"/>
              <a:t> </a:t>
            </a:r>
            <a:r>
              <a:rPr dirty="0"/>
              <a:t>Mashhour</a:t>
            </a:r>
            <a:r>
              <a:rPr spc="105" dirty="0"/>
              <a:t> </a:t>
            </a:r>
            <a:r>
              <a:rPr dirty="0"/>
              <a:t>et</a:t>
            </a:r>
            <a:r>
              <a:rPr spc="110" dirty="0"/>
              <a:t> </a:t>
            </a:r>
            <a:r>
              <a:rPr spc="-25" dirty="0"/>
              <a:t>al.</a:t>
            </a:r>
          </a:p>
        </p:txBody>
      </p:sp>
      <p:sp>
        <p:nvSpPr>
          <p:cNvPr id="27" name="object 2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fld id="{81D60167-4931-47E6-BA6A-407CBD079E47}" type="slidenum">
              <a:rPr dirty="0"/>
              <a:t>12</a:t>
            </a:fld>
            <a:r>
              <a:rPr spc="90" dirty="0"/>
              <a:t> </a:t>
            </a:r>
            <a:r>
              <a:rPr spc="275" dirty="0"/>
              <a:t>/</a:t>
            </a:r>
            <a:r>
              <a:rPr spc="90" dirty="0"/>
              <a:t> </a:t>
            </a:r>
            <a:r>
              <a:rPr lang="en-US" spc="-25" dirty="0"/>
              <a:t>22</a:t>
            </a:r>
            <a:endParaRPr spc="-25" dirty="0"/>
          </a:p>
        </p:txBody>
      </p:sp>
    </p:spTree>
  </p:cSld>
  <p:clrMapOvr>
    <a:masterClrMapping/>
  </p:clrMapOvr>
  <p:transition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24790">
              <a:lnSpc>
                <a:spcPct val="100000"/>
              </a:lnSpc>
              <a:spcBef>
                <a:spcPts val="90"/>
              </a:spcBef>
            </a:pPr>
            <a:r>
              <a:rPr spc="-75" dirty="0"/>
              <a:t>Case</a:t>
            </a:r>
            <a:r>
              <a:rPr spc="-70" dirty="0"/>
              <a:t> </a:t>
            </a:r>
            <a:r>
              <a:rPr spc="-25" dirty="0"/>
              <a:t>Study</a:t>
            </a:r>
            <a:r>
              <a:rPr spc="-70" dirty="0"/>
              <a:t> </a:t>
            </a:r>
            <a:r>
              <a:rPr spc="-20" dirty="0"/>
              <a:t>Network</a:t>
            </a:r>
            <a:r>
              <a:rPr spc="-70" dirty="0"/>
              <a:t> </a:t>
            </a:r>
            <a:r>
              <a:rPr spc="-10" dirty="0"/>
              <a:t>Topology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4035133" y="2584982"/>
            <a:ext cx="417830" cy="377825"/>
            <a:chOff x="4035133" y="2584982"/>
            <a:chExt cx="417830" cy="377825"/>
          </a:xfrm>
        </p:grpSpPr>
        <p:sp>
          <p:nvSpPr>
            <p:cNvPr id="4" name="object 4"/>
            <p:cNvSpPr/>
            <p:nvPr/>
          </p:nvSpPr>
          <p:spPr>
            <a:xfrm>
              <a:off x="4323187" y="2892935"/>
              <a:ext cx="31115" cy="33020"/>
            </a:xfrm>
            <a:custGeom>
              <a:avLst/>
              <a:gdLst/>
              <a:ahLst/>
              <a:cxnLst/>
              <a:rect l="l" t="t" r="r" b="b"/>
              <a:pathLst>
                <a:path w="31114" h="33019">
                  <a:moveTo>
                    <a:pt x="0" y="32904"/>
                  </a:moveTo>
                  <a:lnTo>
                    <a:pt x="31067" y="32904"/>
                  </a:lnTo>
                  <a:lnTo>
                    <a:pt x="31067" y="0"/>
                  </a:lnTo>
                  <a:lnTo>
                    <a:pt x="0" y="0"/>
                  </a:lnTo>
                  <a:lnTo>
                    <a:pt x="0" y="32904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323187" y="2892182"/>
              <a:ext cx="31115" cy="33655"/>
            </a:xfrm>
            <a:custGeom>
              <a:avLst/>
              <a:gdLst/>
              <a:ahLst/>
              <a:cxnLst/>
              <a:rect l="l" t="t" r="r" b="b"/>
              <a:pathLst>
                <a:path w="31114" h="33655">
                  <a:moveTo>
                    <a:pt x="0" y="0"/>
                  </a:moveTo>
                  <a:lnTo>
                    <a:pt x="31067" y="0"/>
                  </a:lnTo>
                  <a:lnTo>
                    <a:pt x="31067" y="33656"/>
                  </a:lnTo>
                  <a:lnTo>
                    <a:pt x="0" y="33656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EDEDE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132865" y="2892776"/>
              <a:ext cx="31115" cy="33655"/>
            </a:xfrm>
            <a:custGeom>
              <a:avLst/>
              <a:gdLst/>
              <a:ahLst/>
              <a:cxnLst/>
              <a:rect l="l" t="t" r="r" b="b"/>
              <a:pathLst>
                <a:path w="31114" h="33655">
                  <a:moveTo>
                    <a:pt x="0" y="33063"/>
                  </a:moveTo>
                  <a:lnTo>
                    <a:pt x="31067" y="33063"/>
                  </a:lnTo>
                  <a:lnTo>
                    <a:pt x="31067" y="0"/>
                  </a:lnTo>
                  <a:lnTo>
                    <a:pt x="0" y="0"/>
                  </a:lnTo>
                  <a:lnTo>
                    <a:pt x="0" y="33063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132865" y="2892182"/>
              <a:ext cx="31115" cy="33655"/>
            </a:xfrm>
            <a:custGeom>
              <a:avLst/>
              <a:gdLst/>
              <a:ahLst/>
              <a:cxnLst/>
              <a:rect l="l" t="t" r="r" b="b"/>
              <a:pathLst>
                <a:path w="31114" h="33655">
                  <a:moveTo>
                    <a:pt x="0" y="0"/>
                  </a:moveTo>
                  <a:lnTo>
                    <a:pt x="31067" y="0"/>
                  </a:lnTo>
                  <a:lnTo>
                    <a:pt x="31067" y="33656"/>
                  </a:lnTo>
                  <a:lnTo>
                    <a:pt x="0" y="33656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EDEDE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037990" y="2930855"/>
              <a:ext cx="412115" cy="23495"/>
            </a:xfrm>
            <a:custGeom>
              <a:avLst/>
              <a:gdLst/>
              <a:ahLst/>
              <a:cxnLst/>
              <a:rect l="l" t="t" r="r" b="b"/>
              <a:pathLst>
                <a:path w="412114" h="23494">
                  <a:moveTo>
                    <a:pt x="13449" y="0"/>
                  </a:moveTo>
                  <a:lnTo>
                    <a:pt x="0" y="0"/>
                  </a:lnTo>
                  <a:lnTo>
                    <a:pt x="0" y="23304"/>
                  </a:lnTo>
                  <a:lnTo>
                    <a:pt x="13449" y="23304"/>
                  </a:lnTo>
                  <a:lnTo>
                    <a:pt x="13449" y="0"/>
                  </a:lnTo>
                  <a:close/>
                </a:path>
                <a:path w="412114" h="23494">
                  <a:moveTo>
                    <a:pt x="385241" y="0"/>
                  </a:moveTo>
                  <a:lnTo>
                    <a:pt x="27965" y="0"/>
                  </a:lnTo>
                  <a:lnTo>
                    <a:pt x="27965" y="23304"/>
                  </a:lnTo>
                  <a:lnTo>
                    <a:pt x="385241" y="23304"/>
                  </a:lnTo>
                  <a:lnTo>
                    <a:pt x="385241" y="0"/>
                  </a:lnTo>
                  <a:close/>
                </a:path>
                <a:path w="412114" h="23494">
                  <a:moveTo>
                    <a:pt x="411645" y="0"/>
                  </a:moveTo>
                  <a:lnTo>
                    <a:pt x="398183" y="0"/>
                  </a:lnTo>
                  <a:lnTo>
                    <a:pt x="398183" y="23304"/>
                  </a:lnTo>
                  <a:lnTo>
                    <a:pt x="411645" y="23304"/>
                  </a:lnTo>
                  <a:lnTo>
                    <a:pt x="411645" y="0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037990" y="2930851"/>
              <a:ext cx="412115" cy="23495"/>
            </a:xfrm>
            <a:custGeom>
              <a:avLst/>
              <a:gdLst/>
              <a:ahLst/>
              <a:cxnLst/>
              <a:rect l="l" t="t" r="r" b="b"/>
              <a:pathLst>
                <a:path w="412114" h="23494">
                  <a:moveTo>
                    <a:pt x="27968" y="0"/>
                  </a:moveTo>
                  <a:lnTo>
                    <a:pt x="385250" y="0"/>
                  </a:lnTo>
                  <a:lnTo>
                    <a:pt x="385250" y="23300"/>
                  </a:lnTo>
                  <a:lnTo>
                    <a:pt x="27968" y="23300"/>
                  </a:lnTo>
                  <a:lnTo>
                    <a:pt x="27968" y="0"/>
                  </a:lnTo>
                  <a:close/>
                </a:path>
                <a:path w="412114" h="23494">
                  <a:moveTo>
                    <a:pt x="398195" y="0"/>
                  </a:moveTo>
                  <a:lnTo>
                    <a:pt x="411650" y="0"/>
                  </a:lnTo>
                  <a:lnTo>
                    <a:pt x="411650" y="23300"/>
                  </a:lnTo>
                  <a:lnTo>
                    <a:pt x="398195" y="23300"/>
                  </a:lnTo>
                  <a:lnTo>
                    <a:pt x="398195" y="0"/>
                  </a:lnTo>
                  <a:close/>
                </a:path>
                <a:path w="412114" h="23494">
                  <a:moveTo>
                    <a:pt x="0" y="0"/>
                  </a:moveTo>
                  <a:lnTo>
                    <a:pt x="13455" y="0"/>
                  </a:lnTo>
                  <a:lnTo>
                    <a:pt x="13455" y="23300"/>
                  </a:lnTo>
                  <a:lnTo>
                    <a:pt x="0" y="23300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EDEDE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124428" y="2924755"/>
              <a:ext cx="50800" cy="34925"/>
            </a:xfrm>
            <a:custGeom>
              <a:avLst/>
              <a:gdLst/>
              <a:ahLst/>
              <a:cxnLst/>
              <a:rect l="l" t="t" r="r" b="b"/>
              <a:pathLst>
                <a:path w="50800" h="34925">
                  <a:moveTo>
                    <a:pt x="50212" y="34678"/>
                  </a:moveTo>
                  <a:lnTo>
                    <a:pt x="0" y="34678"/>
                  </a:lnTo>
                  <a:lnTo>
                    <a:pt x="0" y="0"/>
                  </a:lnTo>
                  <a:lnTo>
                    <a:pt x="50212" y="0"/>
                  </a:lnTo>
                  <a:lnTo>
                    <a:pt x="50212" y="34678"/>
                  </a:lnTo>
                  <a:close/>
                </a:path>
              </a:pathLst>
            </a:custGeom>
            <a:solidFill>
              <a:srgbClr val="CDCD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124428" y="2924755"/>
              <a:ext cx="50800" cy="34925"/>
            </a:xfrm>
            <a:custGeom>
              <a:avLst/>
              <a:gdLst/>
              <a:ahLst/>
              <a:cxnLst/>
              <a:rect l="l" t="t" r="r" b="b"/>
              <a:pathLst>
                <a:path w="50800" h="34925">
                  <a:moveTo>
                    <a:pt x="0" y="0"/>
                  </a:moveTo>
                  <a:lnTo>
                    <a:pt x="50212" y="0"/>
                  </a:lnTo>
                  <a:lnTo>
                    <a:pt x="50212" y="34678"/>
                  </a:lnTo>
                  <a:lnTo>
                    <a:pt x="0" y="34678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CDCDC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314799" y="2924755"/>
              <a:ext cx="50800" cy="34925"/>
            </a:xfrm>
            <a:custGeom>
              <a:avLst/>
              <a:gdLst/>
              <a:ahLst/>
              <a:cxnLst/>
              <a:rect l="l" t="t" r="r" b="b"/>
              <a:pathLst>
                <a:path w="50800" h="34925">
                  <a:moveTo>
                    <a:pt x="50212" y="34678"/>
                  </a:moveTo>
                  <a:lnTo>
                    <a:pt x="0" y="34678"/>
                  </a:lnTo>
                  <a:lnTo>
                    <a:pt x="0" y="0"/>
                  </a:lnTo>
                  <a:lnTo>
                    <a:pt x="50212" y="0"/>
                  </a:lnTo>
                  <a:lnTo>
                    <a:pt x="50212" y="34678"/>
                  </a:lnTo>
                  <a:close/>
                </a:path>
              </a:pathLst>
            </a:custGeom>
            <a:solidFill>
              <a:srgbClr val="CDCD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314799" y="2924755"/>
              <a:ext cx="50800" cy="34925"/>
            </a:xfrm>
            <a:custGeom>
              <a:avLst/>
              <a:gdLst/>
              <a:ahLst/>
              <a:cxnLst/>
              <a:rect l="l" t="t" r="r" b="b"/>
              <a:pathLst>
                <a:path w="50800" h="34925">
                  <a:moveTo>
                    <a:pt x="0" y="0"/>
                  </a:moveTo>
                  <a:lnTo>
                    <a:pt x="50212" y="0"/>
                  </a:lnTo>
                  <a:lnTo>
                    <a:pt x="50212" y="34678"/>
                  </a:lnTo>
                  <a:lnTo>
                    <a:pt x="0" y="34678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CDCDC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134404" y="2933875"/>
              <a:ext cx="29845" cy="17145"/>
            </a:xfrm>
            <a:custGeom>
              <a:avLst/>
              <a:gdLst/>
              <a:ahLst/>
              <a:cxnLst/>
              <a:rect l="l" t="t" r="r" b="b"/>
              <a:pathLst>
                <a:path w="29845" h="17144">
                  <a:moveTo>
                    <a:pt x="29500" y="16583"/>
                  </a:moveTo>
                  <a:lnTo>
                    <a:pt x="0" y="16583"/>
                  </a:lnTo>
                  <a:lnTo>
                    <a:pt x="0" y="0"/>
                  </a:lnTo>
                  <a:lnTo>
                    <a:pt x="29500" y="0"/>
                  </a:lnTo>
                  <a:lnTo>
                    <a:pt x="29500" y="16583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4134404" y="2933875"/>
              <a:ext cx="29845" cy="17145"/>
            </a:xfrm>
            <a:custGeom>
              <a:avLst/>
              <a:gdLst/>
              <a:ahLst/>
              <a:cxnLst/>
              <a:rect l="l" t="t" r="r" b="b"/>
              <a:pathLst>
                <a:path w="29845" h="17144">
                  <a:moveTo>
                    <a:pt x="0" y="0"/>
                  </a:moveTo>
                  <a:lnTo>
                    <a:pt x="29500" y="0"/>
                  </a:lnTo>
                  <a:lnTo>
                    <a:pt x="29500" y="16583"/>
                  </a:lnTo>
                  <a:lnTo>
                    <a:pt x="0" y="16583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EDEDE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324775" y="2934359"/>
              <a:ext cx="29845" cy="17145"/>
            </a:xfrm>
            <a:custGeom>
              <a:avLst/>
              <a:gdLst/>
              <a:ahLst/>
              <a:cxnLst/>
              <a:rect l="l" t="t" r="r" b="b"/>
              <a:pathLst>
                <a:path w="29845" h="17144">
                  <a:moveTo>
                    <a:pt x="29500" y="16555"/>
                  </a:moveTo>
                  <a:lnTo>
                    <a:pt x="0" y="16555"/>
                  </a:lnTo>
                  <a:lnTo>
                    <a:pt x="0" y="0"/>
                  </a:lnTo>
                  <a:lnTo>
                    <a:pt x="29500" y="0"/>
                  </a:lnTo>
                  <a:lnTo>
                    <a:pt x="29500" y="16555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324775" y="2934359"/>
              <a:ext cx="29845" cy="17145"/>
            </a:xfrm>
            <a:custGeom>
              <a:avLst/>
              <a:gdLst/>
              <a:ahLst/>
              <a:cxnLst/>
              <a:rect l="l" t="t" r="r" b="b"/>
              <a:pathLst>
                <a:path w="29845" h="17144">
                  <a:moveTo>
                    <a:pt x="0" y="0"/>
                  </a:moveTo>
                  <a:lnTo>
                    <a:pt x="29500" y="0"/>
                  </a:lnTo>
                  <a:lnTo>
                    <a:pt x="29500" y="16555"/>
                  </a:lnTo>
                  <a:lnTo>
                    <a:pt x="0" y="16555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EDEDE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4208326" y="2587840"/>
              <a:ext cx="30480" cy="305435"/>
            </a:xfrm>
            <a:custGeom>
              <a:avLst/>
              <a:gdLst/>
              <a:ahLst/>
              <a:cxnLst/>
              <a:rect l="l" t="t" r="r" b="b"/>
              <a:pathLst>
                <a:path w="30479" h="305435">
                  <a:moveTo>
                    <a:pt x="0" y="304984"/>
                  </a:moveTo>
                  <a:lnTo>
                    <a:pt x="0" y="20194"/>
                  </a:lnTo>
                  <a:lnTo>
                    <a:pt x="30018" y="0"/>
                  </a:lnTo>
                  <a:lnTo>
                    <a:pt x="30018" y="284789"/>
                  </a:lnTo>
                  <a:lnTo>
                    <a:pt x="0" y="304984"/>
                  </a:lnTo>
                  <a:close/>
                </a:path>
              </a:pathLst>
            </a:custGeom>
            <a:solidFill>
              <a:srgbClr val="FFC1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208326" y="2587840"/>
              <a:ext cx="30480" cy="305435"/>
            </a:xfrm>
            <a:custGeom>
              <a:avLst/>
              <a:gdLst/>
              <a:ahLst/>
              <a:cxnLst/>
              <a:rect l="l" t="t" r="r" b="b"/>
              <a:pathLst>
                <a:path w="30479" h="305435">
                  <a:moveTo>
                    <a:pt x="0" y="20194"/>
                  </a:moveTo>
                  <a:lnTo>
                    <a:pt x="30018" y="0"/>
                  </a:lnTo>
                  <a:lnTo>
                    <a:pt x="30018" y="284789"/>
                  </a:lnTo>
                  <a:lnTo>
                    <a:pt x="0" y="304984"/>
                  </a:lnTo>
                  <a:lnTo>
                    <a:pt x="0" y="20194"/>
                  </a:lnTo>
                  <a:close/>
                </a:path>
              </a:pathLst>
            </a:custGeom>
            <a:ln w="5177">
              <a:solidFill>
                <a:srgbClr val="FFC14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039882" y="2607986"/>
              <a:ext cx="168910" cy="285115"/>
            </a:xfrm>
            <a:custGeom>
              <a:avLst/>
              <a:gdLst/>
              <a:ahLst/>
              <a:cxnLst/>
              <a:rect l="l" t="t" r="r" b="b"/>
              <a:pathLst>
                <a:path w="168910" h="285114">
                  <a:moveTo>
                    <a:pt x="168284" y="284789"/>
                  </a:moveTo>
                  <a:lnTo>
                    <a:pt x="0" y="284789"/>
                  </a:lnTo>
                  <a:lnTo>
                    <a:pt x="0" y="0"/>
                  </a:lnTo>
                  <a:lnTo>
                    <a:pt x="168284" y="0"/>
                  </a:lnTo>
                  <a:lnTo>
                    <a:pt x="168284" y="284789"/>
                  </a:lnTo>
                  <a:close/>
                </a:path>
              </a:pathLst>
            </a:custGeom>
            <a:solidFill>
              <a:srgbClr val="FFD87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39882" y="2607986"/>
              <a:ext cx="168910" cy="285115"/>
            </a:xfrm>
            <a:custGeom>
              <a:avLst/>
              <a:gdLst/>
              <a:ahLst/>
              <a:cxnLst/>
              <a:rect l="l" t="t" r="r" b="b"/>
              <a:pathLst>
                <a:path w="168910" h="285114">
                  <a:moveTo>
                    <a:pt x="0" y="0"/>
                  </a:moveTo>
                  <a:lnTo>
                    <a:pt x="168284" y="0"/>
                  </a:lnTo>
                  <a:lnTo>
                    <a:pt x="168284" y="284789"/>
                  </a:lnTo>
                  <a:lnTo>
                    <a:pt x="0" y="284789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FFD87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37293" y="2585251"/>
              <a:ext cx="203502" cy="228453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4208326" y="2858739"/>
              <a:ext cx="30480" cy="34290"/>
            </a:xfrm>
            <a:custGeom>
              <a:avLst/>
              <a:gdLst/>
              <a:ahLst/>
              <a:cxnLst/>
              <a:rect l="l" t="t" r="r" b="b"/>
              <a:pathLst>
                <a:path w="30479" h="34289">
                  <a:moveTo>
                    <a:pt x="0" y="34167"/>
                  </a:moveTo>
                  <a:lnTo>
                    <a:pt x="0" y="20201"/>
                  </a:lnTo>
                  <a:lnTo>
                    <a:pt x="30018" y="0"/>
                  </a:lnTo>
                  <a:lnTo>
                    <a:pt x="30018" y="13994"/>
                  </a:lnTo>
                  <a:lnTo>
                    <a:pt x="0" y="34167"/>
                  </a:lnTo>
                  <a:close/>
                </a:path>
              </a:pathLst>
            </a:custGeom>
            <a:solidFill>
              <a:srgbClr val="FBB61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208326" y="2858739"/>
              <a:ext cx="30480" cy="34290"/>
            </a:xfrm>
            <a:custGeom>
              <a:avLst/>
              <a:gdLst/>
              <a:ahLst/>
              <a:cxnLst/>
              <a:rect l="l" t="t" r="r" b="b"/>
              <a:pathLst>
                <a:path w="30479" h="34289">
                  <a:moveTo>
                    <a:pt x="0" y="20201"/>
                  </a:moveTo>
                  <a:lnTo>
                    <a:pt x="30018" y="0"/>
                  </a:lnTo>
                  <a:lnTo>
                    <a:pt x="30018" y="13994"/>
                  </a:lnTo>
                  <a:lnTo>
                    <a:pt x="0" y="34167"/>
                  </a:lnTo>
                  <a:lnTo>
                    <a:pt x="0" y="20201"/>
                  </a:lnTo>
                  <a:close/>
                </a:path>
              </a:pathLst>
            </a:custGeom>
            <a:ln w="5177">
              <a:solidFill>
                <a:srgbClr val="FBB61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39882" y="2878885"/>
              <a:ext cx="168910" cy="13970"/>
            </a:xfrm>
            <a:custGeom>
              <a:avLst/>
              <a:gdLst/>
              <a:ahLst/>
              <a:cxnLst/>
              <a:rect l="l" t="t" r="r" b="b"/>
              <a:pathLst>
                <a:path w="168910" h="13969">
                  <a:moveTo>
                    <a:pt x="168284" y="13966"/>
                  </a:moveTo>
                  <a:lnTo>
                    <a:pt x="0" y="13966"/>
                  </a:lnTo>
                  <a:lnTo>
                    <a:pt x="0" y="0"/>
                  </a:lnTo>
                  <a:lnTo>
                    <a:pt x="168284" y="0"/>
                  </a:lnTo>
                  <a:lnTo>
                    <a:pt x="168284" y="13966"/>
                  </a:lnTo>
                  <a:close/>
                </a:path>
              </a:pathLst>
            </a:custGeom>
            <a:solidFill>
              <a:srgbClr val="FFCD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39882" y="2878885"/>
              <a:ext cx="168910" cy="13970"/>
            </a:xfrm>
            <a:custGeom>
              <a:avLst/>
              <a:gdLst/>
              <a:ahLst/>
              <a:cxnLst/>
              <a:rect l="l" t="t" r="r" b="b"/>
              <a:pathLst>
                <a:path w="168910" h="13969">
                  <a:moveTo>
                    <a:pt x="0" y="0"/>
                  </a:moveTo>
                  <a:lnTo>
                    <a:pt x="168284" y="0"/>
                  </a:lnTo>
                  <a:lnTo>
                    <a:pt x="168284" y="13966"/>
                  </a:lnTo>
                  <a:lnTo>
                    <a:pt x="0" y="13966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FFCD5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4415984" y="2587840"/>
              <a:ext cx="30480" cy="305435"/>
            </a:xfrm>
            <a:custGeom>
              <a:avLst/>
              <a:gdLst/>
              <a:ahLst/>
              <a:cxnLst/>
              <a:rect l="l" t="t" r="r" b="b"/>
              <a:pathLst>
                <a:path w="30479" h="305435">
                  <a:moveTo>
                    <a:pt x="0" y="304984"/>
                  </a:moveTo>
                  <a:lnTo>
                    <a:pt x="0" y="20194"/>
                  </a:lnTo>
                  <a:lnTo>
                    <a:pt x="30046" y="0"/>
                  </a:lnTo>
                  <a:lnTo>
                    <a:pt x="30046" y="284789"/>
                  </a:lnTo>
                  <a:lnTo>
                    <a:pt x="0" y="304984"/>
                  </a:lnTo>
                  <a:close/>
                </a:path>
              </a:pathLst>
            </a:custGeom>
            <a:solidFill>
              <a:srgbClr val="FFC1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4415984" y="2587840"/>
              <a:ext cx="30480" cy="305435"/>
            </a:xfrm>
            <a:custGeom>
              <a:avLst/>
              <a:gdLst/>
              <a:ahLst/>
              <a:cxnLst/>
              <a:rect l="l" t="t" r="r" b="b"/>
              <a:pathLst>
                <a:path w="30479" h="305435">
                  <a:moveTo>
                    <a:pt x="0" y="20194"/>
                  </a:moveTo>
                  <a:lnTo>
                    <a:pt x="30046" y="0"/>
                  </a:lnTo>
                  <a:lnTo>
                    <a:pt x="30046" y="284789"/>
                  </a:lnTo>
                  <a:lnTo>
                    <a:pt x="0" y="304984"/>
                  </a:lnTo>
                  <a:lnTo>
                    <a:pt x="0" y="20194"/>
                  </a:lnTo>
                  <a:close/>
                </a:path>
              </a:pathLst>
            </a:custGeom>
            <a:ln w="5177">
              <a:solidFill>
                <a:srgbClr val="FFC14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247568" y="2608145"/>
              <a:ext cx="168910" cy="285115"/>
            </a:xfrm>
            <a:custGeom>
              <a:avLst/>
              <a:gdLst/>
              <a:ahLst/>
              <a:cxnLst/>
              <a:rect l="l" t="t" r="r" b="b"/>
              <a:pathLst>
                <a:path w="168910" h="285114">
                  <a:moveTo>
                    <a:pt x="168284" y="284789"/>
                  </a:moveTo>
                  <a:lnTo>
                    <a:pt x="0" y="284789"/>
                  </a:lnTo>
                  <a:lnTo>
                    <a:pt x="0" y="0"/>
                  </a:lnTo>
                  <a:lnTo>
                    <a:pt x="168284" y="0"/>
                  </a:lnTo>
                  <a:lnTo>
                    <a:pt x="168284" y="284789"/>
                  </a:lnTo>
                  <a:close/>
                </a:path>
              </a:pathLst>
            </a:custGeom>
            <a:solidFill>
              <a:srgbClr val="FFD87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4247568" y="2608145"/>
              <a:ext cx="168910" cy="285115"/>
            </a:xfrm>
            <a:custGeom>
              <a:avLst/>
              <a:gdLst/>
              <a:ahLst/>
              <a:cxnLst/>
              <a:rect l="l" t="t" r="r" b="b"/>
              <a:pathLst>
                <a:path w="168910" h="285114">
                  <a:moveTo>
                    <a:pt x="0" y="0"/>
                  </a:moveTo>
                  <a:lnTo>
                    <a:pt x="168284" y="0"/>
                  </a:lnTo>
                  <a:lnTo>
                    <a:pt x="168284" y="284789"/>
                  </a:lnTo>
                  <a:lnTo>
                    <a:pt x="0" y="284789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FFD87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44979" y="2585410"/>
              <a:ext cx="203474" cy="228425"/>
            </a:xfrm>
            <a:prstGeom prst="rect">
              <a:avLst/>
            </a:prstGeom>
          </p:spPr>
        </p:pic>
        <p:sp>
          <p:nvSpPr>
            <p:cNvPr id="32" name="object 32"/>
            <p:cNvSpPr/>
            <p:nvPr/>
          </p:nvSpPr>
          <p:spPr>
            <a:xfrm>
              <a:off x="4415984" y="2858898"/>
              <a:ext cx="30480" cy="34290"/>
            </a:xfrm>
            <a:custGeom>
              <a:avLst/>
              <a:gdLst/>
              <a:ahLst/>
              <a:cxnLst/>
              <a:rect l="l" t="t" r="r" b="b"/>
              <a:pathLst>
                <a:path w="30479" h="34289">
                  <a:moveTo>
                    <a:pt x="0" y="34174"/>
                  </a:moveTo>
                  <a:lnTo>
                    <a:pt x="0" y="20201"/>
                  </a:lnTo>
                  <a:lnTo>
                    <a:pt x="30046" y="0"/>
                  </a:lnTo>
                  <a:lnTo>
                    <a:pt x="30046" y="13973"/>
                  </a:lnTo>
                  <a:lnTo>
                    <a:pt x="0" y="34174"/>
                  </a:lnTo>
                  <a:close/>
                </a:path>
              </a:pathLst>
            </a:custGeom>
            <a:solidFill>
              <a:srgbClr val="FBB61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4415984" y="2858898"/>
              <a:ext cx="30480" cy="34290"/>
            </a:xfrm>
            <a:custGeom>
              <a:avLst/>
              <a:gdLst/>
              <a:ahLst/>
              <a:cxnLst/>
              <a:rect l="l" t="t" r="r" b="b"/>
              <a:pathLst>
                <a:path w="30479" h="34289">
                  <a:moveTo>
                    <a:pt x="0" y="20201"/>
                  </a:moveTo>
                  <a:lnTo>
                    <a:pt x="30046" y="0"/>
                  </a:lnTo>
                  <a:lnTo>
                    <a:pt x="30046" y="13973"/>
                  </a:lnTo>
                  <a:lnTo>
                    <a:pt x="0" y="34174"/>
                  </a:lnTo>
                  <a:lnTo>
                    <a:pt x="0" y="20201"/>
                  </a:lnTo>
                  <a:close/>
                </a:path>
              </a:pathLst>
            </a:custGeom>
            <a:ln w="5177">
              <a:solidFill>
                <a:srgbClr val="FBB61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4247568" y="2879044"/>
              <a:ext cx="168910" cy="13970"/>
            </a:xfrm>
            <a:custGeom>
              <a:avLst/>
              <a:gdLst/>
              <a:ahLst/>
              <a:cxnLst/>
              <a:rect l="l" t="t" r="r" b="b"/>
              <a:pathLst>
                <a:path w="168910" h="13969">
                  <a:moveTo>
                    <a:pt x="168284" y="13966"/>
                  </a:moveTo>
                  <a:lnTo>
                    <a:pt x="0" y="13966"/>
                  </a:lnTo>
                  <a:lnTo>
                    <a:pt x="0" y="0"/>
                  </a:lnTo>
                  <a:lnTo>
                    <a:pt x="168284" y="0"/>
                  </a:lnTo>
                  <a:lnTo>
                    <a:pt x="168284" y="13966"/>
                  </a:lnTo>
                  <a:close/>
                </a:path>
              </a:pathLst>
            </a:custGeom>
            <a:solidFill>
              <a:srgbClr val="FFCD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4247568" y="2879044"/>
              <a:ext cx="168910" cy="13970"/>
            </a:xfrm>
            <a:custGeom>
              <a:avLst/>
              <a:gdLst/>
              <a:ahLst/>
              <a:cxnLst/>
              <a:rect l="l" t="t" r="r" b="b"/>
              <a:pathLst>
                <a:path w="168910" h="13969">
                  <a:moveTo>
                    <a:pt x="0" y="0"/>
                  </a:moveTo>
                  <a:lnTo>
                    <a:pt x="168284" y="0"/>
                  </a:lnTo>
                  <a:lnTo>
                    <a:pt x="168284" y="13966"/>
                  </a:lnTo>
                  <a:lnTo>
                    <a:pt x="0" y="13966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FFCD5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4076176" y="2837758"/>
              <a:ext cx="95885" cy="41275"/>
            </a:xfrm>
            <a:custGeom>
              <a:avLst/>
              <a:gdLst/>
              <a:ahLst/>
              <a:cxnLst/>
              <a:rect l="l" t="t" r="r" b="b"/>
              <a:pathLst>
                <a:path w="95885" h="41275">
                  <a:moveTo>
                    <a:pt x="95792" y="40913"/>
                  </a:moveTo>
                  <a:lnTo>
                    <a:pt x="0" y="40913"/>
                  </a:lnTo>
                  <a:lnTo>
                    <a:pt x="0" y="0"/>
                  </a:lnTo>
                  <a:lnTo>
                    <a:pt x="95792" y="0"/>
                  </a:lnTo>
                  <a:lnTo>
                    <a:pt x="95792" y="40913"/>
                  </a:lnTo>
                  <a:close/>
                </a:path>
              </a:pathLst>
            </a:custGeom>
            <a:solidFill>
              <a:srgbClr val="FBB61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4076176" y="2837758"/>
              <a:ext cx="95885" cy="41275"/>
            </a:xfrm>
            <a:custGeom>
              <a:avLst/>
              <a:gdLst/>
              <a:ahLst/>
              <a:cxnLst/>
              <a:rect l="l" t="t" r="r" b="b"/>
              <a:pathLst>
                <a:path w="95885" h="41275">
                  <a:moveTo>
                    <a:pt x="0" y="0"/>
                  </a:moveTo>
                  <a:lnTo>
                    <a:pt x="95792" y="0"/>
                  </a:lnTo>
                  <a:lnTo>
                    <a:pt x="95792" y="40913"/>
                  </a:lnTo>
                  <a:lnTo>
                    <a:pt x="0" y="40913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FBB61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4095514" y="2843046"/>
              <a:ext cx="76835" cy="36195"/>
            </a:xfrm>
            <a:custGeom>
              <a:avLst/>
              <a:gdLst/>
              <a:ahLst/>
              <a:cxnLst/>
              <a:rect l="l" t="t" r="r" b="b"/>
              <a:pathLst>
                <a:path w="76835" h="36194">
                  <a:moveTo>
                    <a:pt x="76620" y="35735"/>
                  </a:moveTo>
                  <a:lnTo>
                    <a:pt x="0" y="35735"/>
                  </a:lnTo>
                  <a:lnTo>
                    <a:pt x="0" y="0"/>
                  </a:lnTo>
                  <a:lnTo>
                    <a:pt x="76620" y="0"/>
                  </a:lnTo>
                  <a:lnTo>
                    <a:pt x="76620" y="35735"/>
                  </a:lnTo>
                  <a:close/>
                </a:path>
              </a:pathLst>
            </a:custGeom>
            <a:solidFill>
              <a:srgbClr val="FFE29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4095514" y="2843046"/>
              <a:ext cx="76835" cy="36195"/>
            </a:xfrm>
            <a:custGeom>
              <a:avLst/>
              <a:gdLst/>
              <a:ahLst/>
              <a:cxnLst/>
              <a:rect l="l" t="t" r="r" b="b"/>
              <a:pathLst>
                <a:path w="76835" h="36194">
                  <a:moveTo>
                    <a:pt x="0" y="0"/>
                  </a:moveTo>
                  <a:lnTo>
                    <a:pt x="76620" y="0"/>
                  </a:lnTo>
                  <a:lnTo>
                    <a:pt x="76620" y="35735"/>
                  </a:lnTo>
                  <a:lnTo>
                    <a:pt x="0" y="35735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FFE29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4283862" y="2837758"/>
              <a:ext cx="95885" cy="41275"/>
            </a:xfrm>
            <a:custGeom>
              <a:avLst/>
              <a:gdLst/>
              <a:ahLst/>
              <a:cxnLst/>
              <a:rect l="l" t="t" r="r" b="b"/>
              <a:pathLst>
                <a:path w="95885" h="41275">
                  <a:moveTo>
                    <a:pt x="95792" y="40913"/>
                  </a:moveTo>
                  <a:lnTo>
                    <a:pt x="0" y="40913"/>
                  </a:lnTo>
                  <a:lnTo>
                    <a:pt x="0" y="0"/>
                  </a:lnTo>
                  <a:lnTo>
                    <a:pt x="95792" y="0"/>
                  </a:lnTo>
                  <a:lnTo>
                    <a:pt x="95792" y="40913"/>
                  </a:lnTo>
                  <a:close/>
                </a:path>
              </a:pathLst>
            </a:custGeom>
            <a:solidFill>
              <a:srgbClr val="FBB61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4283862" y="2837758"/>
              <a:ext cx="95885" cy="41275"/>
            </a:xfrm>
            <a:custGeom>
              <a:avLst/>
              <a:gdLst/>
              <a:ahLst/>
              <a:cxnLst/>
              <a:rect l="l" t="t" r="r" b="b"/>
              <a:pathLst>
                <a:path w="95885" h="41275">
                  <a:moveTo>
                    <a:pt x="0" y="0"/>
                  </a:moveTo>
                  <a:lnTo>
                    <a:pt x="95792" y="0"/>
                  </a:lnTo>
                  <a:lnTo>
                    <a:pt x="95792" y="40913"/>
                  </a:lnTo>
                  <a:lnTo>
                    <a:pt x="0" y="40913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FBB61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4303173" y="2843046"/>
              <a:ext cx="76835" cy="36195"/>
            </a:xfrm>
            <a:custGeom>
              <a:avLst/>
              <a:gdLst/>
              <a:ahLst/>
              <a:cxnLst/>
              <a:rect l="l" t="t" r="r" b="b"/>
              <a:pathLst>
                <a:path w="76835" h="36194">
                  <a:moveTo>
                    <a:pt x="76648" y="35735"/>
                  </a:moveTo>
                  <a:lnTo>
                    <a:pt x="0" y="35735"/>
                  </a:lnTo>
                  <a:lnTo>
                    <a:pt x="0" y="0"/>
                  </a:lnTo>
                  <a:lnTo>
                    <a:pt x="76648" y="0"/>
                  </a:lnTo>
                  <a:lnTo>
                    <a:pt x="76648" y="35735"/>
                  </a:lnTo>
                  <a:close/>
                </a:path>
              </a:pathLst>
            </a:custGeom>
            <a:solidFill>
              <a:srgbClr val="FFE29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4303173" y="2843046"/>
              <a:ext cx="76835" cy="36195"/>
            </a:xfrm>
            <a:custGeom>
              <a:avLst/>
              <a:gdLst/>
              <a:ahLst/>
              <a:cxnLst/>
              <a:rect l="l" t="t" r="r" b="b"/>
              <a:pathLst>
                <a:path w="76835" h="36194">
                  <a:moveTo>
                    <a:pt x="0" y="0"/>
                  </a:moveTo>
                  <a:lnTo>
                    <a:pt x="76648" y="0"/>
                  </a:lnTo>
                  <a:lnTo>
                    <a:pt x="76648" y="35735"/>
                  </a:lnTo>
                  <a:lnTo>
                    <a:pt x="0" y="35735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FFE29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4" name="object 44"/>
          <p:cNvSpPr txBox="1"/>
          <p:nvPr/>
        </p:nvSpPr>
        <p:spPr>
          <a:xfrm>
            <a:off x="4059977" y="2957281"/>
            <a:ext cx="386715" cy="1250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50" spc="-10" dirty="0">
                <a:solidFill>
                  <a:srgbClr val="2F2F2F"/>
                </a:solidFill>
                <a:latin typeface="Times New Roman"/>
                <a:cs typeface="Times New Roman"/>
              </a:rPr>
              <a:t>Web</a:t>
            </a:r>
            <a:r>
              <a:rPr sz="650" spc="-15" dirty="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sz="650" dirty="0">
                <a:solidFill>
                  <a:srgbClr val="2F2F2F"/>
                </a:solidFill>
                <a:latin typeface="Times New Roman"/>
                <a:cs typeface="Times New Roman"/>
              </a:rPr>
              <a:t>Site</a:t>
            </a:r>
            <a:r>
              <a:rPr sz="650" spc="-15" dirty="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sz="650" spc="-50" dirty="0">
                <a:solidFill>
                  <a:srgbClr val="2F2F2F"/>
                </a:solidFill>
                <a:latin typeface="Times New Roman"/>
                <a:cs typeface="Times New Roman"/>
              </a:rPr>
              <a:t>1</a:t>
            </a:r>
            <a:endParaRPr sz="650">
              <a:latin typeface="Times New Roman"/>
              <a:cs typeface="Times New Roman"/>
            </a:endParaRPr>
          </a:p>
        </p:txBody>
      </p:sp>
      <p:grpSp>
        <p:nvGrpSpPr>
          <p:cNvPr id="45" name="object 45"/>
          <p:cNvGrpSpPr/>
          <p:nvPr/>
        </p:nvGrpSpPr>
        <p:grpSpPr>
          <a:xfrm>
            <a:off x="5037586" y="2584982"/>
            <a:ext cx="417830" cy="377825"/>
            <a:chOff x="5037586" y="2584982"/>
            <a:chExt cx="417830" cy="377825"/>
          </a:xfrm>
        </p:grpSpPr>
        <p:sp>
          <p:nvSpPr>
            <p:cNvPr id="46" name="object 46"/>
            <p:cNvSpPr/>
            <p:nvPr/>
          </p:nvSpPr>
          <p:spPr>
            <a:xfrm>
              <a:off x="5325641" y="2892935"/>
              <a:ext cx="31115" cy="33020"/>
            </a:xfrm>
            <a:custGeom>
              <a:avLst/>
              <a:gdLst/>
              <a:ahLst/>
              <a:cxnLst/>
              <a:rect l="l" t="t" r="r" b="b"/>
              <a:pathLst>
                <a:path w="31114" h="33019">
                  <a:moveTo>
                    <a:pt x="0" y="32904"/>
                  </a:moveTo>
                  <a:lnTo>
                    <a:pt x="31067" y="32904"/>
                  </a:lnTo>
                  <a:lnTo>
                    <a:pt x="31067" y="0"/>
                  </a:lnTo>
                  <a:lnTo>
                    <a:pt x="0" y="0"/>
                  </a:lnTo>
                  <a:lnTo>
                    <a:pt x="0" y="32904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5325641" y="2892182"/>
              <a:ext cx="31115" cy="33655"/>
            </a:xfrm>
            <a:custGeom>
              <a:avLst/>
              <a:gdLst/>
              <a:ahLst/>
              <a:cxnLst/>
              <a:rect l="l" t="t" r="r" b="b"/>
              <a:pathLst>
                <a:path w="31114" h="33655">
                  <a:moveTo>
                    <a:pt x="0" y="0"/>
                  </a:moveTo>
                  <a:lnTo>
                    <a:pt x="31067" y="0"/>
                  </a:lnTo>
                  <a:lnTo>
                    <a:pt x="31067" y="33656"/>
                  </a:lnTo>
                  <a:lnTo>
                    <a:pt x="0" y="33656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EDEDE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5135346" y="2892776"/>
              <a:ext cx="31115" cy="33655"/>
            </a:xfrm>
            <a:custGeom>
              <a:avLst/>
              <a:gdLst/>
              <a:ahLst/>
              <a:cxnLst/>
              <a:rect l="l" t="t" r="r" b="b"/>
              <a:pathLst>
                <a:path w="31114" h="33655">
                  <a:moveTo>
                    <a:pt x="0" y="33063"/>
                  </a:moveTo>
                  <a:lnTo>
                    <a:pt x="31067" y="33063"/>
                  </a:lnTo>
                  <a:lnTo>
                    <a:pt x="31067" y="0"/>
                  </a:lnTo>
                  <a:lnTo>
                    <a:pt x="0" y="0"/>
                  </a:lnTo>
                  <a:lnTo>
                    <a:pt x="0" y="33063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5135346" y="2892182"/>
              <a:ext cx="31115" cy="33655"/>
            </a:xfrm>
            <a:custGeom>
              <a:avLst/>
              <a:gdLst/>
              <a:ahLst/>
              <a:cxnLst/>
              <a:rect l="l" t="t" r="r" b="b"/>
              <a:pathLst>
                <a:path w="31114" h="33655">
                  <a:moveTo>
                    <a:pt x="0" y="0"/>
                  </a:moveTo>
                  <a:lnTo>
                    <a:pt x="31067" y="0"/>
                  </a:lnTo>
                  <a:lnTo>
                    <a:pt x="31067" y="33656"/>
                  </a:lnTo>
                  <a:lnTo>
                    <a:pt x="0" y="33656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EDEDE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5040439" y="2930855"/>
              <a:ext cx="412115" cy="23495"/>
            </a:xfrm>
            <a:custGeom>
              <a:avLst/>
              <a:gdLst/>
              <a:ahLst/>
              <a:cxnLst/>
              <a:rect l="l" t="t" r="r" b="b"/>
              <a:pathLst>
                <a:path w="412114" h="23494">
                  <a:moveTo>
                    <a:pt x="13449" y="0"/>
                  </a:moveTo>
                  <a:lnTo>
                    <a:pt x="0" y="0"/>
                  </a:lnTo>
                  <a:lnTo>
                    <a:pt x="0" y="23304"/>
                  </a:lnTo>
                  <a:lnTo>
                    <a:pt x="13449" y="23304"/>
                  </a:lnTo>
                  <a:lnTo>
                    <a:pt x="13449" y="0"/>
                  </a:lnTo>
                  <a:close/>
                </a:path>
                <a:path w="412114" h="23494">
                  <a:moveTo>
                    <a:pt x="385254" y="0"/>
                  </a:moveTo>
                  <a:lnTo>
                    <a:pt x="27965" y="0"/>
                  </a:lnTo>
                  <a:lnTo>
                    <a:pt x="27965" y="23304"/>
                  </a:lnTo>
                  <a:lnTo>
                    <a:pt x="385254" y="23304"/>
                  </a:lnTo>
                  <a:lnTo>
                    <a:pt x="385254" y="0"/>
                  </a:lnTo>
                  <a:close/>
                </a:path>
                <a:path w="412114" h="23494">
                  <a:moveTo>
                    <a:pt x="411645" y="0"/>
                  </a:moveTo>
                  <a:lnTo>
                    <a:pt x="398195" y="0"/>
                  </a:lnTo>
                  <a:lnTo>
                    <a:pt x="398195" y="23304"/>
                  </a:lnTo>
                  <a:lnTo>
                    <a:pt x="411645" y="23304"/>
                  </a:lnTo>
                  <a:lnTo>
                    <a:pt x="411645" y="0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5040444" y="2930851"/>
              <a:ext cx="412115" cy="23495"/>
            </a:xfrm>
            <a:custGeom>
              <a:avLst/>
              <a:gdLst/>
              <a:ahLst/>
              <a:cxnLst/>
              <a:rect l="l" t="t" r="r" b="b"/>
              <a:pathLst>
                <a:path w="412114" h="23494">
                  <a:moveTo>
                    <a:pt x="27968" y="0"/>
                  </a:moveTo>
                  <a:lnTo>
                    <a:pt x="385250" y="0"/>
                  </a:lnTo>
                  <a:lnTo>
                    <a:pt x="385250" y="23300"/>
                  </a:lnTo>
                  <a:lnTo>
                    <a:pt x="27968" y="23300"/>
                  </a:lnTo>
                  <a:lnTo>
                    <a:pt x="27968" y="0"/>
                  </a:lnTo>
                  <a:close/>
                </a:path>
                <a:path w="412114" h="23494">
                  <a:moveTo>
                    <a:pt x="398195" y="0"/>
                  </a:moveTo>
                  <a:lnTo>
                    <a:pt x="411650" y="0"/>
                  </a:lnTo>
                  <a:lnTo>
                    <a:pt x="411650" y="23300"/>
                  </a:lnTo>
                  <a:lnTo>
                    <a:pt x="398195" y="23300"/>
                  </a:lnTo>
                  <a:lnTo>
                    <a:pt x="398195" y="0"/>
                  </a:lnTo>
                  <a:close/>
                </a:path>
                <a:path w="412114" h="23494">
                  <a:moveTo>
                    <a:pt x="0" y="0"/>
                  </a:moveTo>
                  <a:lnTo>
                    <a:pt x="13455" y="0"/>
                  </a:lnTo>
                  <a:lnTo>
                    <a:pt x="13455" y="23300"/>
                  </a:lnTo>
                  <a:lnTo>
                    <a:pt x="0" y="23300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EDEDE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5126882" y="2924755"/>
              <a:ext cx="50800" cy="34925"/>
            </a:xfrm>
            <a:custGeom>
              <a:avLst/>
              <a:gdLst/>
              <a:ahLst/>
              <a:cxnLst/>
              <a:rect l="l" t="t" r="r" b="b"/>
              <a:pathLst>
                <a:path w="50800" h="34925">
                  <a:moveTo>
                    <a:pt x="50240" y="34678"/>
                  </a:moveTo>
                  <a:lnTo>
                    <a:pt x="0" y="34678"/>
                  </a:lnTo>
                  <a:lnTo>
                    <a:pt x="0" y="0"/>
                  </a:lnTo>
                  <a:lnTo>
                    <a:pt x="50240" y="0"/>
                  </a:lnTo>
                  <a:lnTo>
                    <a:pt x="50240" y="34678"/>
                  </a:lnTo>
                  <a:close/>
                </a:path>
              </a:pathLst>
            </a:custGeom>
            <a:solidFill>
              <a:srgbClr val="CDCD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5126882" y="2924755"/>
              <a:ext cx="50800" cy="34925"/>
            </a:xfrm>
            <a:custGeom>
              <a:avLst/>
              <a:gdLst/>
              <a:ahLst/>
              <a:cxnLst/>
              <a:rect l="l" t="t" r="r" b="b"/>
              <a:pathLst>
                <a:path w="50800" h="34925">
                  <a:moveTo>
                    <a:pt x="0" y="0"/>
                  </a:moveTo>
                  <a:lnTo>
                    <a:pt x="50240" y="0"/>
                  </a:lnTo>
                  <a:lnTo>
                    <a:pt x="50240" y="34678"/>
                  </a:lnTo>
                  <a:lnTo>
                    <a:pt x="0" y="34678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CDCDC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5317253" y="2924755"/>
              <a:ext cx="50800" cy="34925"/>
            </a:xfrm>
            <a:custGeom>
              <a:avLst/>
              <a:gdLst/>
              <a:ahLst/>
              <a:cxnLst/>
              <a:rect l="l" t="t" r="r" b="b"/>
              <a:pathLst>
                <a:path w="50800" h="34925">
                  <a:moveTo>
                    <a:pt x="50240" y="34678"/>
                  </a:moveTo>
                  <a:lnTo>
                    <a:pt x="0" y="34678"/>
                  </a:lnTo>
                  <a:lnTo>
                    <a:pt x="0" y="0"/>
                  </a:lnTo>
                  <a:lnTo>
                    <a:pt x="50240" y="0"/>
                  </a:lnTo>
                  <a:lnTo>
                    <a:pt x="50240" y="34678"/>
                  </a:lnTo>
                  <a:close/>
                </a:path>
              </a:pathLst>
            </a:custGeom>
            <a:solidFill>
              <a:srgbClr val="CDCD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5317253" y="2924755"/>
              <a:ext cx="50800" cy="34925"/>
            </a:xfrm>
            <a:custGeom>
              <a:avLst/>
              <a:gdLst/>
              <a:ahLst/>
              <a:cxnLst/>
              <a:rect l="l" t="t" r="r" b="b"/>
              <a:pathLst>
                <a:path w="50800" h="34925">
                  <a:moveTo>
                    <a:pt x="0" y="0"/>
                  </a:moveTo>
                  <a:lnTo>
                    <a:pt x="50240" y="0"/>
                  </a:lnTo>
                  <a:lnTo>
                    <a:pt x="50240" y="34678"/>
                  </a:lnTo>
                  <a:lnTo>
                    <a:pt x="0" y="34678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CDCDC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5136858" y="2933875"/>
              <a:ext cx="29845" cy="17145"/>
            </a:xfrm>
            <a:custGeom>
              <a:avLst/>
              <a:gdLst/>
              <a:ahLst/>
              <a:cxnLst/>
              <a:rect l="l" t="t" r="r" b="b"/>
              <a:pathLst>
                <a:path w="29845" h="17144">
                  <a:moveTo>
                    <a:pt x="29528" y="16583"/>
                  </a:moveTo>
                  <a:lnTo>
                    <a:pt x="0" y="16583"/>
                  </a:lnTo>
                  <a:lnTo>
                    <a:pt x="0" y="0"/>
                  </a:lnTo>
                  <a:lnTo>
                    <a:pt x="29528" y="0"/>
                  </a:lnTo>
                  <a:lnTo>
                    <a:pt x="29528" y="16583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5136858" y="2933875"/>
              <a:ext cx="29845" cy="17145"/>
            </a:xfrm>
            <a:custGeom>
              <a:avLst/>
              <a:gdLst/>
              <a:ahLst/>
              <a:cxnLst/>
              <a:rect l="l" t="t" r="r" b="b"/>
              <a:pathLst>
                <a:path w="29845" h="17144">
                  <a:moveTo>
                    <a:pt x="0" y="0"/>
                  </a:moveTo>
                  <a:lnTo>
                    <a:pt x="29528" y="0"/>
                  </a:lnTo>
                  <a:lnTo>
                    <a:pt x="29528" y="16583"/>
                  </a:lnTo>
                  <a:lnTo>
                    <a:pt x="0" y="16583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EDEDE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5327229" y="2934359"/>
              <a:ext cx="29845" cy="17145"/>
            </a:xfrm>
            <a:custGeom>
              <a:avLst/>
              <a:gdLst/>
              <a:ahLst/>
              <a:cxnLst/>
              <a:rect l="l" t="t" r="r" b="b"/>
              <a:pathLst>
                <a:path w="29845" h="17144">
                  <a:moveTo>
                    <a:pt x="29500" y="16555"/>
                  </a:moveTo>
                  <a:lnTo>
                    <a:pt x="0" y="16555"/>
                  </a:lnTo>
                  <a:lnTo>
                    <a:pt x="0" y="0"/>
                  </a:lnTo>
                  <a:lnTo>
                    <a:pt x="29500" y="0"/>
                  </a:lnTo>
                  <a:lnTo>
                    <a:pt x="29500" y="16555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5327229" y="2934359"/>
              <a:ext cx="29845" cy="17145"/>
            </a:xfrm>
            <a:custGeom>
              <a:avLst/>
              <a:gdLst/>
              <a:ahLst/>
              <a:cxnLst/>
              <a:rect l="l" t="t" r="r" b="b"/>
              <a:pathLst>
                <a:path w="29845" h="17144">
                  <a:moveTo>
                    <a:pt x="0" y="0"/>
                  </a:moveTo>
                  <a:lnTo>
                    <a:pt x="29500" y="0"/>
                  </a:lnTo>
                  <a:lnTo>
                    <a:pt x="29500" y="16555"/>
                  </a:lnTo>
                  <a:lnTo>
                    <a:pt x="0" y="16555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EDEDE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5210779" y="2587840"/>
              <a:ext cx="30480" cy="305435"/>
            </a:xfrm>
            <a:custGeom>
              <a:avLst/>
              <a:gdLst/>
              <a:ahLst/>
              <a:cxnLst/>
              <a:rect l="l" t="t" r="r" b="b"/>
              <a:pathLst>
                <a:path w="30479" h="305435">
                  <a:moveTo>
                    <a:pt x="0" y="304984"/>
                  </a:moveTo>
                  <a:lnTo>
                    <a:pt x="0" y="20194"/>
                  </a:lnTo>
                  <a:lnTo>
                    <a:pt x="30046" y="0"/>
                  </a:lnTo>
                  <a:lnTo>
                    <a:pt x="30046" y="284789"/>
                  </a:lnTo>
                  <a:lnTo>
                    <a:pt x="0" y="304984"/>
                  </a:lnTo>
                  <a:close/>
                </a:path>
              </a:pathLst>
            </a:custGeom>
            <a:solidFill>
              <a:srgbClr val="FFC1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5210779" y="2587840"/>
              <a:ext cx="30480" cy="305435"/>
            </a:xfrm>
            <a:custGeom>
              <a:avLst/>
              <a:gdLst/>
              <a:ahLst/>
              <a:cxnLst/>
              <a:rect l="l" t="t" r="r" b="b"/>
              <a:pathLst>
                <a:path w="30479" h="305435">
                  <a:moveTo>
                    <a:pt x="0" y="20194"/>
                  </a:moveTo>
                  <a:lnTo>
                    <a:pt x="30046" y="0"/>
                  </a:lnTo>
                  <a:lnTo>
                    <a:pt x="30046" y="284789"/>
                  </a:lnTo>
                  <a:lnTo>
                    <a:pt x="0" y="304984"/>
                  </a:lnTo>
                  <a:lnTo>
                    <a:pt x="0" y="20194"/>
                  </a:lnTo>
                  <a:close/>
                </a:path>
              </a:pathLst>
            </a:custGeom>
            <a:ln w="5177">
              <a:solidFill>
                <a:srgbClr val="FFC14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5042335" y="2607986"/>
              <a:ext cx="168910" cy="285115"/>
            </a:xfrm>
            <a:custGeom>
              <a:avLst/>
              <a:gdLst/>
              <a:ahLst/>
              <a:cxnLst/>
              <a:rect l="l" t="t" r="r" b="b"/>
              <a:pathLst>
                <a:path w="168910" h="285114">
                  <a:moveTo>
                    <a:pt x="168284" y="284789"/>
                  </a:moveTo>
                  <a:lnTo>
                    <a:pt x="0" y="284789"/>
                  </a:lnTo>
                  <a:lnTo>
                    <a:pt x="0" y="0"/>
                  </a:lnTo>
                  <a:lnTo>
                    <a:pt x="168284" y="0"/>
                  </a:lnTo>
                  <a:lnTo>
                    <a:pt x="168284" y="284789"/>
                  </a:lnTo>
                  <a:close/>
                </a:path>
              </a:pathLst>
            </a:custGeom>
            <a:solidFill>
              <a:srgbClr val="FFD87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5042335" y="2607986"/>
              <a:ext cx="168910" cy="285115"/>
            </a:xfrm>
            <a:custGeom>
              <a:avLst/>
              <a:gdLst/>
              <a:ahLst/>
              <a:cxnLst/>
              <a:rect l="l" t="t" r="r" b="b"/>
              <a:pathLst>
                <a:path w="168910" h="285114">
                  <a:moveTo>
                    <a:pt x="0" y="0"/>
                  </a:moveTo>
                  <a:lnTo>
                    <a:pt x="168284" y="0"/>
                  </a:lnTo>
                  <a:lnTo>
                    <a:pt x="168284" y="284789"/>
                  </a:lnTo>
                  <a:lnTo>
                    <a:pt x="0" y="284789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FFD87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4" name="object 6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039746" y="2585251"/>
              <a:ext cx="203502" cy="228453"/>
            </a:xfrm>
            <a:prstGeom prst="rect">
              <a:avLst/>
            </a:prstGeom>
          </p:spPr>
        </p:pic>
        <p:sp>
          <p:nvSpPr>
            <p:cNvPr id="65" name="object 65"/>
            <p:cNvSpPr/>
            <p:nvPr/>
          </p:nvSpPr>
          <p:spPr>
            <a:xfrm>
              <a:off x="5210779" y="2858739"/>
              <a:ext cx="30480" cy="34290"/>
            </a:xfrm>
            <a:custGeom>
              <a:avLst/>
              <a:gdLst/>
              <a:ahLst/>
              <a:cxnLst/>
              <a:rect l="l" t="t" r="r" b="b"/>
              <a:pathLst>
                <a:path w="30479" h="34289">
                  <a:moveTo>
                    <a:pt x="0" y="34167"/>
                  </a:moveTo>
                  <a:lnTo>
                    <a:pt x="0" y="20201"/>
                  </a:lnTo>
                  <a:lnTo>
                    <a:pt x="30046" y="0"/>
                  </a:lnTo>
                  <a:lnTo>
                    <a:pt x="30046" y="13994"/>
                  </a:lnTo>
                  <a:lnTo>
                    <a:pt x="0" y="34167"/>
                  </a:lnTo>
                  <a:close/>
                </a:path>
              </a:pathLst>
            </a:custGeom>
            <a:solidFill>
              <a:srgbClr val="FBB61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5210779" y="2858739"/>
              <a:ext cx="30480" cy="34290"/>
            </a:xfrm>
            <a:custGeom>
              <a:avLst/>
              <a:gdLst/>
              <a:ahLst/>
              <a:cxnLst/>
              <a:rect l="l" t="t" r="r" b="b"/>
              <a:pathLst>
                <a:path w="30479" h="34289">
                  <a:moveTo>
                    <a:pt x="0" y="20201"/>
                  </a:moveTo>
                  <a:lnTo>
                    <a:pt x="30046" y="0"/>
                  </a:lnTo>
                  <a:lnTo>
                    <a:pt x="30046" y="13994"/>
                  </a:lnTo>
                  <a:lnTo>
                    <a:pt x="0" y="34167"/>
                  </a:lnTo>
                  <a:lnTo>
                    <a:pt x="0" y="20201"/>
                  </a:lnTo>
                  <a:close/>
                </a:path>
              </a:pathLst>
            </a:custGeom>
            <a:ln w="5177">
              <a:solidFill>
                <a:srgbClr val="FBB61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5042335" y="2878885"/>
              <a:ext cx="168910" cy="13970"/>
            </a:xfrm>
            <a:custGeom>
              <a:avLst/>
              <a:gdLst/>
              <a:ahLst/>
              <a:cxnLst/>
              <a:rect l="l" t="t" r="r" b="b"/>
              <a:pathLst>
                <a:path w="168910" h="13969">
                  <a:moveTo>
                    <a:pt x="168284" y="13966"/>
                  </a:moveTo>
                  <a:lnTo>
                    <a:pt x="0" y="13966"/>
                  </a:lnTo>
                  <a:lnTo>
                    <a:pt x="0" y="0"/>
                  </a:lnTo>
                  <a:lnTo>
                    <a:pt x="168284" y="0"/>
                  </a:lnTo>
                  <a:lnTo>
                    <a:pt x="168284" y="13966"/>
                  </a:lnTo>
                  <a:close/>
                </a:path>
              </a:pathLst>
            </a:custGeom>
            <a:solidFill>
              <a:srgbClr val="FFCD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5042335" y="2878885"/>
              <a:ext cx="168910" cy="13970"/>
            </a:xfrm>
            <a:custGeom>
              <a:avLst/>
              <a:gdLst/>
              <a:ahLst/>
              <a:cxnLst/>
              <a:rect l="l" t="t" r="r" b="b"/>
              <a:pathLst>
                <a:path w="168910" h="13969">
                  <a:moveTo>
                    <a:pt x="0" y="0"/>
                  </a:moveTo>
                  <a:lnTo>
                    <a:pt x="168284" y="0"/>
                  </a:lnTo>
                  <a:lnTo>
                    <a:pt x="168284" y="13966"/>
                  </a:lnTo>
                  <a:lnTo>
                    <a:pt x="0" y="13966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FFCD5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5418465" y="2587840"/>
              <a:ext cx="30480" cy="305435"/>
            </a:xfrm>
            <a:custGeom>
              <a:avLst/>
              <a:gdLst/>
              <a:ahLst/>
              <a:cxnLst/>
              <a:rect l="l" t="t" r="r" b="b"/>
              <a:pathLst>
                <a:path w="30479" h="305435">
                  <a:moveTo>
                    <a:pt x="0" y="304984"/>
                  </a:moveTo>
                  <a:lnTo>
                    <a:pt x="0" y="20194"/>
                  </a:lnTo>
                  <a:lnTo>
                    <a:pt x="30018" y="0"/>
                  </a:lnTo>
                  <a:lnTo>
                    <a:pt x="30018" y="284789"/>
                  </a:lnTo>
                  <a:lnTo>
                    <a:pt x="0" y="304984"/>
                  </a:lnTo>
                  <a:close/>
                </a:path>
              </a:pathLst>
            </a:custGeom>
            <a:solidFill>
              <a:srgbClr val="FFC1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5418465" y="2587840"/>
              <a:ext cx="30480" cy="305435"/>
            </a:xfrm>
            <a:custGeom>
              <a:avLst/>
              <a:gdLst/>
              <a:ahLst/>
              <a:cxnLst/>
              <a:rect l="l" t="t" r="r" b="b"/>
              <a:pathLst>
                <a:path w="30479" h="305435">
                  <a:moveTo>
                    <a:pt x="0" y="20194"/>
                  </a:moveTo>
                  <a:lnTo>
                    <a:pt x="30018" y="0"/>
                  </a:lnTo>
                  <a:lnTo>
                    <a:pt x="30018" y="284789"/>
                  </a:lnTo>
                  <a:lnTo>
                    <a:pt x="0" y="304984"/>
                  </a:lnTo>
                  <a:lnTo>
                    <a:pt x="0" y="20194"/>
                  </a:lnTo>
                  <a:close/>
                </a:path>
              </a:pathLst>
            </a:custGeom>
            <a:ln w="5177">
              <a:solidFill>
                <a:srgbClr val="FFC14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5250021" y="2608145"/>
              <a:ext cx="168910" cy="285115"/>
            </a:xfrm>
            <a:custGeom>
              <a:avLst/>
              <a:gdLst/>
              <a:ahLst/>
              <a:cxnLst/>
              <a:rect l="l" t="t" r="r" b="b"/>
              <a:pathLst>
                <a:path w="168910" h="285114">
                  <a:moveTo>
                    <a:pt x="168284" y="284789"/>
                  </a:moveTo>
                  <a:lnTo>
                    <a:pt x="0" y="284789"/>
                  </a:lnTo>
                  <a:lnTo>
                    <a:pt x="0" y="0"/>
                  </a:lnTo>
                  <a:lnTo>
                    <a:pt x="168284" y="0"/>
                  </a:lnTo>
                  <a:lnTo>
                    <a:pt x="168284" y="284789"/>
                  </a:lnTo>
                  <a:close/>
                </a:path>
              </a:pathLst>
            </a:custGeom>
            <a:solidFill>
              <a:srgbClr val="FFD87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5250021" y="2608145"/>
              <a:ext cx="168910" cy="285115"/>
            </a:xfrm>
            <a:custGeom>
              <a:avLst/>
              <a:gdLst/>
              <a:ahLst/>
              <a:cxnLst/>
              <a:rect l="l" t="t" r="r" b="b"/>
              <a:pathLst>
                <a:path w="168910" h="285114">
                  <a:moveTo>
                    <a:pt x="0" y="0"/>
                  </a:moveTo>
                  <a:lnTo>
                    <a:pt x="168284" y="0"/>
                  </a:lnTo>
                  <a:lnTo>
                    <a:pt x="168284" y="284789"/>
                  </a:lnTo>
                  <a:lnTo>
                    <a:pt x="0" y="284789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FFD87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3" name="object 7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247432" y="2585410"/>
              <a:ext cx="203502" cy="228453"/>
            </a:xfrm>
            <a:prstGeom prst="rect">
              <a:avLst/>
            </a:prstGeom>
          </p:spPr>
        </p:pic>
        <p:sp>
          <p:nvSpPr>
            <p:cNvPr id="74" name="object 74"/>
            <p:cNvSpPr/>
            <p:nvPr/>
          </p:nvSpPr>
          <p:spPr>
            <a:xfrm>
              <a:off x="5418465" y="2858898"/>
              <a:ext cx="30480" cy="34290"/>
            </a:xfrm>
            <a:custGeom>
              <a:avLst/>
              <a:gdLst/>
              <a:ahLst/>
              <a:cxnLst/>
              <a:rect l="l" t="t" r="r" b="b"/>
              <a:pathLst>
                <a:path w="30479" h="34289">
                  <a:moveTo>
                    <a:pt x="0" y="34174"/>
                  </a:moveTo>
                  <a:lnTo>
                    <a:pt x="0" y="20201"/>
                  </a:lnTo>
                  <a:lnTo>
                    <a:pt x="30018" y="0"/>
                  </a:lnTo>
                  <a:lnTo>
                    <a:pt x="30018" y="13973"/>
                  </a:lnTo>
                  <a:lnTo>
                    <a:pt x="0" y="34174"/>
                  </a:lnTo>
                  <a:close/>
                </a:path>
              </a:pathLst>
            </a:custGeom>
            <a:solidFill>
              <a:srgbClr val="FBB61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5418465" y="2858898"/>
              <a:ext cx="30480" cy="34290"/>
            </a:xfrm>
            <a:custGeom>
              <a:avLst/>
              <a:gdLst/>
              <a:ahLst/>
              <a:cxnLst/>
              <a:rect l="l" t="t" r="r" b="b"/>
              <a:pathLst>
                <a:path w="30479" h="34289">
                  <a:moveTo>
                    <a:pt x="0" y="20201"/>
                  </a:moveTo>
                  <a:lnTo>
                    <a:pt x="30018" y="0"/>
                  </a:lnTo>
                  <a:lnTo>
                    <a:pt x="30018" y="13973"/>
                  </a:lnTo>
                  <a:lnTo>
                    <a:pt x="0" y="34174"/>
                  </a:lnTo>
                  <a:lnTo>
                    <a:pt x="0" y="20201"/>
                  </a:lnTo>
                  <a:close/>
                </a:path>
              </a:pathLst>
            </a:custGeom>
            <a:ln w="5177">
              <a:solidFill>
                <a:srgbClr val="FBB61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5250021" y="2879044"/>
              <a:ext cx="168910" cy="13970"/>
            </a:xfrm>
            <a:custGeom>
              <a:avLst/>
              <a:gdLst/>
              <a:ahLst/>
              <a:cxnLst/>
              <a:rect l="l" t="t" r="r" b="b"/>
              <a:pathLst>
                <a:path w="168910" h="13969">
                  <a:moveTo>
                    <a:pt x="168284" y="13966"/>
                  </a:moveTo>
                  <a:lnTo>
                    <a:pt x="0" y="13966"/>
                  </a:lnTo>
                  <a:lnTo>
                    <a:pt x="0" y="0"/>
                  </a:lnTo>
                  <a:lnTo>
                    <a:pt x="168284" y="0"/>
                  </a:lnTo>
                  <a:lnTo>
                    <a:pt x="168284" y="13966"/>
                  </a:lnTo>
                  <a:close/>
                </a:path>
              </a:pathLst>
            </a:custGeom>
            <a:solidFill>
              <a:srgbClr val="FFCD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5250021" y="2879044"/>
              <a:ext cx="168910" cy="13970"/>
            </a:xfrm>
            <a:custGeom>
              <a:avLst/>
              <a:gdLst/>
              <a:ahLst/>
              <a:cxnLst/>
              <a:rect l="l" t="t" r="r" b="b"/>
              <a:pathLst>
                <a:path w="168910" h="13969">
                  <a:moveTo>
                    <a:pt x="0" y="0"/>
                  </a:moveTo>
                  <a:lnTo>
                    <a:pt x="168284" y="0"/>
                  </a:lnTo>
                  <a:lnTo>
                    <a:pt x="168284" y="13966"/>
                  </a:lnTo>
                  <a:lnTo>
                    <a:pt x="0" y="13966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FFCD5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5078657" y="2837758"/>
              <a:ext cx="95885" cy="41275"/>
            </a:xfrm>
            <a:custGeom>
              <a:avLst/>
              <a:gdLst/>
              <a:ahLst/>
              <a:cxnLst/>
              <a:rect l="l" t="t" r="r" b="b"/>
              <a:pathLst>
                <a:path w="95885" h="41275">
                  <a:moveTo>
                    <a:pt x="95792" y="40913"/>
                  </a:moveTo>
                  <a:lnTo>
                    <a:pt x="0" y="40913"/>
                  </a:lnTo>
                  <a:lnTo>
                    <a:pt x="0" y="0"/>
                  </a:lnTo>
                  <a:lnTo>
                    <a:pt x="95792" y="0"/>
                  </a:lnTo>
                  <a:lnTo>
                    <a:pt x="95792" y="40913"/>
                  </a:lnTo>
                  <a:close/>
                </a:path>
              </a:pathLst>
            </a:custGeom>
            <a:solidFill>
              <a:srgbClr val="FBB61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5078657" y="2837758"/>
              <a:ext cx="95885" cy="41275"/>
            </a:xfrm>
            <a:custGeom>
              <a:avLst/>
              <a:gdLst/>
              <a:ahLst/>
              <a:cxnLst/>
              <a:rect l="l" t="t" r="r" b="b"/>
              <a:pathLst>
                <a:path w="95885" h="41275">
                  <a:moveTo>
                    <a:pt x="0" y="0"/>
                  </a:moveTo>
                  <a:lnTo>
                    <a:pt x="95792" y="0"/>
                  </a:lnTo>
                  <a:lnTo>
                    <a:pt x="95792" y="40913"/>
                  </a:lnTo>
                  <a:lnTo>
                    <a:pt x="0" y="40913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FBB61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5097968" y="2843046"/>
              <a:ext cx="76835" cy="36195"/>
            </a:xfrm>
            <a:custGeom>
              <a:avLst/>
              <a:gdLst/>
              <a:ahLst/>
              <a:cxnLst/>
              <a:rect l="l" t="t" r="r" b="b"/>
              <a:pathLst>
                <a:path w="76835" h="36194">
                  <a:moveTo>
                    <a:pt x="76620" y="35735"/>
                  </a:moveTo>
                  <a:lnTo>
                    <a:pt x="0" y="35735"/>
                  </a:lnTo>
                  <a:lnTo>
                    <a:pt x="0" y="0"/>
                  </a:lnTo>
                  <a:lnTo>
                    <a:pt x="76620" y="0"/>
                  </a:lnTo>
                  <a:lnTo>
                    <a:pt x="76620" y="35735"/>
                  </a:lnTo>
                  <a:close/>
                </a:path>
              </a:pathLst>
            </a:custGeom>
            <a:solidFill>
              <a:srgbClr val="FFE29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5097968" y="2843046"/>
              <a:ext cx="76835" cy="36195"/>
            </a:xfrm>
            <a:custGeom>
              <a:avLst/>
              <a:gdLst/>
              <a:ahLst/>
              <a:cxnLst/>
              <a:rect l="l" t="t" r="r" b="b"/>
              <a:pathLst>
                <a:path w="76835" h="36194">
                  <a:moveTo>
                    <a:pt x="0" y="0"/>
                  </a:moveTo>
                  <a:lnTo>
                    <a:pt x="76620" y="0"/>
                  </a:lnTo>
                  <a:lnTo>
                    <a:pt x="76620" y="35735"/>
                  </a:lnTo>
                  <a:lnTo>
                    <a:pt x="0" y="35735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FFE29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5286323" y="2837758"/>
              <a:ext cx="95885" cy="41275"/>
            </a:xfrm>
            <a:custGeom>
              <a:avLst/>
              <a:gdLst/>
              <a:ahLst/>
              <a:cxnLst/>
              <a:rect l="l" t="t" r="r" b="b"/>
              <a:pathLst>
                <a:path w="95885" h="41275">
                  <a:moveTo>
                    <a:pt x="95792" y="40913"/>
                  </a:moveTo>
                  <a:lnTo>
                    <a:pt x="0" y="40913"/>
                  </a:lnTo>
                  <a:lnTo>
                    <a:pt x="0" y="0"/>
                  </a:lnTo>
                  <a:lnTo>
                    <a:pt x="95792" y="0"/>
                  </a:lnTo>
                  <a:lnTo>
                    <a:pt x="95792" y="40913"/>
                  </a:lnTo>
                  <a:close/>
                </a:path>
              </a:pathLst>
            </a:custGeom>
            <a:solidFill>
              <a:srgbClr val="FBB61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83"/>
            <p:cNvSpPr/>
            <p:nvPr/>
          </p:nvSpPr>
          <p:spPr>
            <a:xfrm>
              <a:off x="5286323" y="2837758"/>
              <a:ext cx="95885" cy="41275"/>
            </a:xfrm>
            <a:custGeom>
              <a:avLst/>
              <a:gdLst/>
              <a:ahLst/>
              <a:cxnLst/>
              <a:rect l="l" t="t" r="r" b="b"/>
              <a:pathLst>
                <a:path w="95885" h="41275">
                  <a:moveTo>
                    <a:pt x="0" y="0"/>
                  </a:moveTo>
                  <a:lnTo>
                    <a:pt x="95792" y="0"/>
                  </a:lnTo>
                  <a:lnTo>
                    <a:pt x="95792" y="40913"/>
                  </a:lnTo>
                  <a:lnTo>
                    <a:pt x="0" y="40913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FBB61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84"/>
            <p:cNvSpPr/>
            <p:nvPr/>
          </p:nvSpPr>
          <p:spPr>
            <a:xfrm>
              <a:off x="5305654" y="2843046"/>
              <a:ext cx="76835" cy="36195"/>
            </a:xfrm>
            <a:custGeom>
              <a:avLst/>
              <a:gdLst/>
              <a:ahLst/>
              <a:cxnLst/>
              <a:rect l="l" t="t" r="r" b="b"/>
              <a:pathLst>
                <a:path w="76835" h="36194">
                  <a:moveTo>
                    <a:pt x="76620" y="35735"/>
                  </a:moveTo>
                  <a:lnTo>
                    <a:pt x="0" y="35735"/>
                  </a:lnTo>
                  <a:lnTo>
                    <a:pt x="0" y="0"/>
                  </a:lnTo>
                  <a:lnTo>
                    <a:pt x="76620" y="0"/>
                  </a:lnTo>
                  <a:lnTo>
                    <a:pt x="76620" y="35735"/>
                  </a:lnTo>
                  <a:close/>
                </a:path>
              </a:pathLst>
            </a:custGeom>
            <a:solidFill>
              <a:srgbClr val="FFE29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5305654" y="2843046"/>
              <a:ext cx="76835" cy="36195"/>
            </a:xfrm>
            <a:custGeom>
              <a:avLst/>
              <a:gdLst/>
              <a:ahLst/>
              <a:cxnLst/>
              <a:rect l="l" t="t" r="r" b="b"/>
              <a:pathLst>
                <a:path w="76835" h="36194">
                  <a:moveTo>
                    <a:pt x="0" y="0"/>
                  </a:moveTo>
                  <a:lnTo>
                    <a:pt x="76620" y="0"/>
                  </a:lnTo>
                  <a:lnTo>
                    <a:pt x="76620" y="35735"/>
                  </a:lnTo>
                  <a:lnTo>
                    <a:pt x="0" y="35735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FFE29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6" name="object 86"/>
          <p:cNvSpPr txBox="1"/>
          <p:nvPr/>
        </p:nvSpPr>
        <p:spPr>
          <a:xfrm>
            <a:off x="5062442" y="2957281"/>
            <a:ext cx="386715" cy="1250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50" spc="-10" dirty="0">
                <a:solidFill>
                  <a:srgbClr val="2F2F2F"/>
                </a:solidFill>
                <a:latin typeface="Times New Roman"/>
                <a:cs typeface="Times New Roman"/>
              </a:rPr>
              <a:t>Web</a:t>
            </a:r>
            <a:r>
              <a:rPr sz="650" spc="-15" dirty="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sz="650" dirty="0">
                <a:solidFill>
                  <a:srgbClr val="2F2F2F"/>
                </a:solidFill>
                <a:latin typeface="Times New Roman"/>
                <a:cs typeface="Times New Roman"/>
              </a:rPr>
              <a:t>Site</a:t>
            </a:r>
            <a:r>
              <a:rPr sz="650" spc="-15" dirty="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sz="650" spc="-50" dirty="0">
                <a:solidFill>
                  <a:srgbClr val="2F2F2F"/>
                </a:solidFill>
                <a:latin typeface="Times New Roman"/>
                <a:cs typeface="Times New Roman"/>
              </a:rPr>
              <a:t>2</a:t>
            </a:r>
            <a:endParaRPr sz="650">
              <a:latin typeface="Times New Roman"/>
              <a:cs typeface="Times New Roman"/>
            </a:endParaRPr>
          </a:p>
        </p:txBody>
      </p:sp>
      <p:grpSp>
        <p:nvGrpSpPr>
          <p:cNvPr id="87" name="object 87"/>
          <p:cNvGrpSpPr/>
          <p:nvPr/>
        </p:nvGrpSpPr>
        <p:grpSpPr>
          <a:xfrm>
            <a:off x="3211583" y="3346632"/>
            <a:ext cx="388620" cy="451484"/>
            <a:chOff x="3211583" y="3346632"/>
            <a:chExt cx="388620" cy="451484"/>
          </a:xfrm>
        </p:grpSpPr>
        <p:pic>
          <p:nvPicPr>
            <p:cNvPr id="88" name="object 8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217629" y="3349489"/>
              <a:ext cx="379015" cy="169306"/>
            </a:xfrm>
            <a:prstGeom prst="rect">
              <a:avLst/>
            </a:prstGeom>
          </p:spPr>
        </p:pic>
        <p:sp>
          <p:nvSpPr>
            <p:cNvPr id="89" name="object 89"/>
            <p:cNvSpPr/>
            <p:nvPr/>
          </p:nvSpPr>
          <p:spPr>
            <a:xfrm>
              <a:off x="3217629" y="3349489"/>
              <a:ext cx="379095" cy="169545"/>
            </a:xfrm>
            <a:custGeom>
              <a:avLst/>
              <a:gdLst/>
              <a:ahLst/>
              <a:cxnLst/>
              <a:rect l="l" t="t" r="r" b="b"/>
              <a:pathLst>
                <a:path w="379095" h="169545">
                  <a:moveTo>
                    <a:pt x="0" y="90614"/>
                  </a:moveTo>
                  <a:lnTo>
                    <a:pt x="2588" y="84415"/>
                  </a:lnTo>
                  <a:lnTo>
                    <a:pt x="227321" y="0"/>
                  </a:lnTo>
                  <a:lnTo>
                    <a:pt x="379015" y="34678"/>
                  </a:lnTo>
                  <a:lnTo>
                    <a:pt x="148594" y="169306"/>
                  </a:lnTo>
                  <a:lnTo>
                    <a:pt x="0" y="90614"/>
                  </a:lnTo>
                  <a:close/>
                </a:path>
              </a:pathLst>
            </a:custGeom>
            <a:ln w="5177">
              <a:solidFill>
                <a:srgbClr val="3A3A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3297944" y="3388379"/>
              <a:ext cx="299720" cy="407034"/>
            </a:xfrm>
            <a:custGeom>
              <a:avLst/>
              <a:gdLst/>
              <a:ahLst/>
              <a:cxnLst/>
              <a:rect l="l" t="t" r="r" b="b"/>
              <a:pathLst>
                <a:path w="299720" h="407035">
                  <a:moveTo>
                    <a:pt x="59546" y="406472"/>
                  </a:moveTo>
                  <a:lnTo>
                    <a:pt x="0" y="264077"/>
                  </a:lnTo>
                  <a:lnTo>
                    <a:pt x="63157" y="95282"/>
                  </a:lnTo>
                  <a:lnTo>
                    <a:pt x="299295" y="0"/>
                  </a:lnTo>
                  <a:lnTo>
                    <a:pt x="299295" y="290478"/>
                  </a:lnTo>
                  <a:lnTo>
                    <a:pt x="59546" y="406472"/>
                  </a:lnTo>
                  <a:close/>
                </a:path>
              </a:pathLst>
            </a:custGeom>
            <a:solidFill>
              <a:srgbClr val="4141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3297944" y="3388379"/>
              <a:ext cx="299720" cy="407034"/>
            </a:xfrm>
            <a:custGeom>
              <a:avLst/>
              <a:gdLst/>
              <a:ahLst/>
              <a:cxnLst/>
              <a:rect l="l" t="t" r="r" b="b"/>
              <a:pathLst>
                <a:path w="299720" h="407035">
                  <a:moveTo>
                    <a:pt x="59546" y="406472"/>
                  </a:moveTo>
                  <a:lnTo>
                    <a:pt x="299295" y="290478"/>
                  </a:lnTo>
                  <a:lnTo>
                    <a:pt x="299295" y="0"/>
                  </a:lnTo>
                  <a:lnTo>
                    <a:pt x="63157" y="95282"/>
                  </a:lnTo>
                  <a:lnTo>
                    <a:pt x="0" y="264077"/>
                  </a:lnTo>
                  <a:lnTo>
                    <a:pt x="59546" y="406472"/>
                  </a:lnTo>
                  <a:close/>
                </a:path>
              </a:pathLst>
            </a:custGeom>
            <a:ln w="5177">
              <a:solidFill>
                <a:srgbClr val="41414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2" name="object 9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216601" y="3433656"/>
              <a:ext cx="144473" cy="360899"/>
            </a:xfrm>
            <a:prstGeom prst="rect">
              <a:avLst/>
            </a:prstGeom>
          </p:spPr>
        </p:pic>
        <p:sp>
          <p:nvSpPr>
            <p:cNvPr id="93" name="object 93"/>
            <p:cNvSpPr/>
            <p:nvPr/>
          </p:nvSpPr>
          <p:spPr>
            <a:xfrm>
              <a:off x="3216601" y="3433656"/>
              <a:ext cx="144780" cy="361315"/>
            </a:xfrm>
            <a:custGeom>
              <a:avLst/>
              <a:gdLst/>
              <a:ahLst/>
              <a:cxnLst/>
              <a:rect l="l" t="t" r="r" b="b"/>
              <a:pathLst>
                <a:path w="144779" h="361314">
                  <a:moveTo>
                    <a:pt x="4667" y="0"/>
                  </a:moveTo>
                  <a:lnTo>
                    <a:pt x="139295" y="47119"/>
                  </a:lnTo>
                  <a:lnTo>
                    <a:pt x="142394" y="47630"/>
                  </a:lnTo>
                  <a:lnTo>
                    <a:pt x="143962" y="50219"/>
                  </a:lnTo>
                  <a:lnTo>
                    <a:pt x="144473" y="51779"/>
                  </a:lnTo>
                  <a:lnTo>
                    <a:pt x="144473" y="357281"/>
                  </a:lnTo>
                  <a:lnTo>
                    <a:pt x="144473" y="359870"/>
                  </a:lnTo>
                  <a:lnTo>
                    <a:pt x="141884" y="360899"/>
                  </a:lnTo>
                  <a:lnTo>
                    <a:pt x="139295" y="360899"/>
                  </a:lnTo>
                  <a:lnTo>
                    <a:pt x="4667" y="302402"/>
                  </a:lnTo>
                  <a:lnTo>
                    <a:pt x="1056" y="300841"/>
                  </a:lnTo>
                  <a:lnTo>
                    <a:pt x="545" y="299813"/>
                  </a:lnTo>
                  <a:lnTo>
                    <a:pt x="0" y="298252"/>
                  </a:lnTo>
                  <a:lnTo>
                    <a:pt x="0" y="4156"/>
                  </a:lnTo>
                  <a:lnTo>
                    <a:pt x="0" y="1567"/>
                  </a:lnTo>
                  <a:lnTo>
                    <a:pt x="2078" y="0"/>
                  </a:lnTo>
                  <a:lnTo>
                    <a:pt x="4667" y="0"/>
                  </a:lnTo>
                  <a:close/>
                </a:path>
              </a:pathLst>
            </a:custGeom>
            <a:ln w="5177">
              <a:solidFill>
                <a:srgbClr val="42424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4" name="object 9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344919" y="3381365"/>
              <a:ext cx="253480" cy="414647"/>
            </a:xfrm>
            <a:prstGeom prst="rect">
              <a:avLst/>
            </a:prstGeom>
          </p:spPr>
        </p:pic>
        <p:pic>
          <p:nvPicPr>
            <p:cNvPr id="95" name="object 9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3216200" y="3434898"/>
              <a:ext cx="86969" cy="317397"/>
            </a:xfrm>
            <a:prstGeom prst="rect">
              <a:avLst/>
            </a:prstGeom>
          </p:spPr>
        </p:pic>
        <p:sp>
          <p:nvSpPr>
            <p:cNvPr id="96" name="object 96"/>
            <p:cNvSpPr/>
            <p:nvPr/>
          </p:nvSpPr>
          <p:spPr>
            <a:xfrm>
              <a:off x="3217491" y="3471980"/>
              <a:ext cx="78740" cy="39370"/>
            </a:xfrm>
            <a:custGeom>
              <a:avLst/>
              <a:gdLst/>
              <a:ahLst/>
              <a:cxnLst/>
              <a:rect l="l" t="t" r="r" b="b"/>
              <a:pathLst>
                <a:path w="78739" h="39370">
                  <a:moveTo>
                    <a:pt x="78698" y="32096"/>
                  </a:moveTo>
                  <a:lnTo>
                    <a:pt x="78698" y="38834"/>
                  </a:lnTo>
                  <a:lnTo>
                    <a:pt x="0" y="0"/>
                  </a:lnTo>
                </a:path>
              </a:pathLst>
            </a:custGeom>
            <a:ln w="1035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7" name="object 97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217491" y="3471980"/>
              <a:ext cx="78698" cy="38834"/>
            </a:xfrm>
            <a:prstGeom prst="rect">
              <a:avLst/>
            </a:prstGeom>
          </p:spPr>
        </p:pic>
        <p:sp>
          <p:nvSpPr>
            <p:cNvPr id="98" name="object 98"/>
            <p:cNvSpPr/>
            <p:nvPr/>
          </p:nvSpPr>
          <p:spPr>
            <a:xfrm>
              <a:off x="3217491" y="3471980"/>
              <a:ext cx="78740" cy="39370"/>
            </a:xfrm>
            <a:custGeom>
              <a:avLst/>
              <a:gdLst/>
              <a:ahLst/>
              <a:cxnLst/>
              <a:rect l="l" t="t" r="r" b="b"/>
              <a:pathLst>
                <a:path w="78739" h="39370">
                  <a:moveTo>
                    <a:pt x="0" y="6206"/>
                  </a:moveTo>
                  <a:lnTo>
                    <a:pt x="0" y="0"/>
                  </a:lnTo>
                  <a:lnTo>
                    <a:pt x="78698" y="38834"/>
                  </a:lnTo>
                </a:path>
              </a:pathLst>
            </a:custGeom>
            <a:ln w="1035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99"/>
            <p:cNvSpPr/>
            <p:nvPr/>
          </p:nvSpPr>
          <p:spPr>
            <a:xfrm>
              <a:off x="3217491" y="3471980"/>
              <a:ext cx="78740" cy="39370"/>
            </a:xfrm>
            <a:custGeom>
              <a:avLst/>
              <a:gdLst/>
              <a:ahLst/>
              <a:cxnLst/>
              <a:rect l="l" t="t" r="r" b="b"/>
              <a:pathLst>
                <a:path w="78739" h="39370">
                  <a:moveTo>
                    <a:pt x="0" y="0"/>
                  </a:moveTo>
                  <a:lnTo>
                    <a:pt x="0" y="6206"/>
                  </a:lnTo>
                  <a:lnTo>
                    <a:pt x="78698" y="38834"/>
                  </a:lnTo>
                  <a:lnTo>
                    <a:pt x="78698" y="32096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28282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0" name="object 100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3217491" y="3515641"/>
              <a:ext cx="78698" cy="39352"/>
            </a:xfrm>
            <a:prstGeom prst="rect">
              <a:avLst/>
            </a:prstGeom>
          </p:spPr>
        </p:pic>
        <p:sp>
          <p:nvSpPr>
            <p:cNvPr id="101" name="object 101"/>
            <p:cNvSpPr/>
            <p:nvPr/>
          </p:nvSpPr>
          <p:spPr>
            <a:xfrm>
              <a:off x="3217491" y="3515640"/>
              <a:ext cx="78740" cy="39370"/>
            </a:xfrm>
            <a:custGeom>
              <a:avLst/>
              <a:gdLst/>
              <a:ahLst/>
              <a:cxnLst/>
              <a:rect l="l" t="t" r="r" b="b"/>
              <a:pathLst>
                <a:path w="78739" h="39370">
                  <a:moveTo>
                    <a:pt x="78698" y="31067"/>
                  </a:moveTo>
                  <a:lnTo>
                    <a:pt x="78698" y="39352"/>
                  </a:lnTo>
                  <a:lnTo>
                    <a:pt x="0" y="0"/>
                  </a:lnTo>
                </a:path>
              </a:pathLst>
            </a:custGeom>
            <a:ln w="1035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2" name="object 102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3217491" y="3515641"/>
              <a:ext cx="78698" cy="39352"/>
            </a:xfrm>
            <a:prstGeom prst="rect">
              <a:avLst/>
            </a:prstGeom>
          </p:spPr>
        </p:pic>
        <p:sp>
          <p:nvSpPr>
            <p:cNvPr id="103" name="object 103"/>
            <p:cNvSpPr/>
            <p:nvPr/>
          </p:nvSpPr>
          <p:spPr>
            <a:xfrm>
              <a:off x="3217491" y="3515640"/>
              <a:ext cx="78740" cy="39370"/>
            </a:xfrm>
            <a:custGeom>
              <a:avLst/>
              <a:gdLst/>
              <a:ahLst/>
              <a:cxnLst/>
              <a:rect l="l" t="t" r="r" b="b"/>
              <a:pathLst>
                <a:path w="78739" h="39370">
                  <a:moveTo>
                    <a:pt x="0" y="7256"/>
                  </a:moveTo>
                  <a:lnTo>
                    <a:pt x="0" y="0"/>
                  </a:lnTo>
                  <a:lnTo>
                    <a:pt x="78698" y="39352"/>
                  </a:lnTo>
                </a:path>
              </a:pathLst>
            </a:custGeom>
            <a:ln w="1035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104"/>
            <p:cNvSpPr/>
            <p:nvPr/>
          </p:nvSpPr>
          <p:spPr>
            <a:xfrm>
              <a:off x="3217491" y="3515641"/>
              <a:ext cx="78740" cy="39370"/>
            </a:xfrm>
            <a:custGeom>
              <a:avLst/>
              <a:gdLst/>
              <a:ahLst/>
              <a:cxnLst/>
              <a:rect l="l" t="t" r="r" b="b"/>
              <a:pathLst>
                <a:path w="78739" h="39370">
                  <a:moveTo>
                    <a:pt x="0" y="0"/>
                  </a:moveTo>
                  <a:lnTo>
                    <a:pt x="0" y="7256"/>
                  </a:lnTo>
                  <a:lnTo>
                    <a:pt x="78698" y="39352"/>
                  </a:lnTo>
                  <a:lnTo>
                    <a:pt x="78698" y="31067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28282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5" name="object 105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3216980" y="3559633"/>
              <a:ext cx="79237" cy="39884"/>
            </a:xfrm>
            <a:prstGeom prst="rect">
              <a:avLst/>
            </a:prstGeom>
          </p:spPr>
        </p:pic>
        <p:sp>
          <p:nvSpPr>
            <p:cNvPr id="106" name="object 106"/>
            <p:cNvSpPr/>
            <p:nvPr/>
          </p:nvSpPr>
          <p:spPr>
            <a:xfrm>
              <a:off x="3216980" y="3559633"/>
              <a:ext cx="79375" cy="40005"/>
            </a:xfrm>
            <a:custGeom>
              <a:avLst/>
              <a:gdLst/>
              <a:ahLst/>
              <a:cxnLst/>
              <a:rect l="l" t="t" r="r" b="b"/>
              <a:pathLst>
                <a:path w="79375" h="40004">
                  <a:moveTo>
                    <a:pt x="79237" y="32628"/>
                  </a:moveTo>
                  <a:lnTo>
                    <a:pt x="79237" y="39884"/>
                  </a:lnTo>
                  <a:lnTo>
                    <a:pt x="0" y="0"/>
                  </a:lnTo>
                </a:path>
              </a:pathLst>
            </a:custGeom>
            <a:ln w="1035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7" name="object 107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3216980" y="3559633"/>
              <a:ext cx="79237" cy="39884"/>
            </a:xfrm>
            <a:prstGeom prst="rect">
              <a:avLst/>
            </a:prstGeom>
          </p:spPr>
        </p:pic>
        <p:sp>
          <p:nvSpPr>
            <p:cNvPr id="108" name="object 108"/>
            <p:cNvSpPr/>
            <p:nvPr/>
          </p:nvSpPr>
          <p:spPr>
            <a:xfrm>
              <a:off x="3216980" y="3559633"/>
              <a:ext cx="79375" cy="40005"/>
            </a:xfrm>
            <a:custGeom>
              <a:avLst/>
              <a:gdLst/>
              <a:ahLst/>
              <a:cxnLst/>
              <a:rect l="l" t="t" r="r" b="b"/>
              <a:pathLst>
                <a:path w="79375" h="40004">
                  <a:moveTo>
                    <a:pt x="0" y="7760"/>
                  </a:moveTo>
                  <a:lnTo>
                    <a:pt x="0" y="0"/>
                  </a:lnTo>
                  <a:lnTo>
                    <a:pt x="79237" y="39884"/>
                  </a:lnTo>
                </a:path>
              </a:pathLst>
            </a:custGeom>
            <a:ln w="1035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109"/>
            <p:cNvSpPr/>
            <p:nvPr/>
          </p:nvSpPr>
          <p:spPr>
            <a:xfrm>
              <a:off x="3216980" y="3559633"/>
              <a:ext cx="79375" cy="40005"/>
            </a:xfrm>
            <a:custGeom>
              <a:avLst/>
              <a:gdLst/>
              <a:ahLst/>
              <a:cxnLst/>
              <a:rect l="l" t="t" r="r" b="b"/>
              <a:pathLst>
                <a:path w="79375" h="40004">
                  <a:moveTo>
                    <a:pt x="0" y="0"/>
                  </a:moveTo>
                  <a:lnTo>
                    <a:pt x="0" y="7760"/>
                  </a:lnTo>
                  <a:lnTo>
                    <a:pt x="79237" y="39884"/>
                  </a:lnTo>
                  <a:lnTo>
                    <a:pt x="79237" y="32628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28282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0" name="object 110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3217685" y="3605178"/>
              <a:ext cx="78180" cy="39373"/>
            </a:xfrm>
            <a:prstGeom prst="rect">
              <a:avLst/>
            </a:prstGeom>
          </p:spPr>
        </p:pic>
        <p:sp>
          <p:nvSpPr>
            <p:cNvPr id="111" name="object 111"/>
            <p:cNvSpPr/>
            <p:nvPr/>
          </p:nvSpPr>
          <p:spPr>
            <a:xfrm>
              <a:off x="3217685" y="3605178"/>
              <a:ext cx="78740" cy="39370"/>
            </a:xfrm>
            <a:custGeom>
              <a:avLst/>
              <a:gdLst/>
              <a:ahLst/>
              <a:cxnLst/>
              <a:rect l="l" t="t" r="r" b="b"/>
              <a:pathLst>
                <a:path w="78739" h="39370">
                  <a:moveTo>
                    <a:pt x="78180" y="32124"/>
                  </a:moveTo>
                  <a:lnTo>
                    <a:pt x="78180" y="39373"/>
                  </a:lnTo>
                  <a:lnTo>
                    <a:pt x="0" y="0"/>
                  </a:lnTo>
                </a:path>
              </a:pathLst>
            </a:custGeom>
            <a:ln w="1035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2" name="object 112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3217685" y="3605178"/>
              <a:ext cx="78180" cy="39373"/>
            </a:xfrm>
            <a:prstGeom prst="rect">
              <a:avLst/>
            </a:prstGeom>
          </p:spPr>
        </p:pic>
        <p:sp>
          <p:nvSpPr>
            <p:cNvPr id="113" name="object 113"/>
            <p:cNvSpPr/>
            <p:nvPr/>
          </p:nvSpPr>
          <p:spPr>
            <a:xfrm>
              <a:off x="3217685" y="3605178"/>
              <a:ext cx="78740" cy="39370"/>
            </a:xfrm>
            <a:custGeom>
              <a:avLst/>
              <a:gdLst/>
              <a:ahLst/>
              <a:cxnLst/>
              <a:rect l="l" t="t" r="r" b="b"/>
              <a:pathLst>
                <a:path w="78739" h="39370">
                  <a:moveTo>
                    <a:pt x="0" y="7766"/>
                  </a:moveTo>
                  <a:lnTo>
                    <a:pt x="0" y="0"/>
                  </a:lnTo>
                  <a:lnTo>
                    <a:pt x="78180" y="39373"/>
                  </a:lnTo>
                </a:path>
              </a:pathLst>
            </a:custGeom>
            <a:ln w="1035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114"/>
            <p:cNvSpPr/>
            <p:nvPr/>
          </p:nvSpPr>
          <p:spPr>
            <a:xfrm>
              <a:off x="3217685" y="3605179"/>
              <a:ext cx="78740" cy="39370"/>
            </a:xfrm>
            <a:custGeom>
              <a:avLst/>
              <a:gdLst/>
              <a:ahLst/>
              <a:cxnLst/>
              <a:rect l="l" t="t" r="r" b="b"/>
              <a:pathLst>
                <a:path w="78739" h="39370">
                  <a:moveTo>
                    <a:pt x="0" y="0"/>
                  </a:moveTo>
                  <a:lnTo>
                    <a:pt x="0" y="7766"/>
                  </a:lnTo>
                  <a:lnTo>
                    <a:pt x="78180" y="39373"/>
                  </a:lnTo>
                  <a:lnTo>
                    <a:pt x="78180" y="32124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28282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5" name="object 115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3289825" y="3501971"/>
              <a:ext cx="70924" cy="33656"/>
            </a:xfrm>
            <a:prstGeom prst="rect">
              <a:avLst/>
            </a:prstGeom>
          </p:spPr>
        </p:pic>
        <p:sp>
          <p:nvSpPr>
            <p:cNvPr id="116" name="object 116"/>
            <p:cNvSpPr/>
            <p:nvPr/>
          </p:nvSpPr>
          <p:spPr>
            <a:xfrm>
              <a:off x="3289825" y="3501971"/>
              <a:ext cx="71120" cy="33655"/>
            </a:xfrm>
            <a:custGeom>
              <a:avLst/>
              <a:gdLst/>
              <a:ahLst/>
              <a:cxnLst/>
              <a:rect l="l" t="t" r="r" b="b"/>
              <a:pathLst>
                <a:path w="71120" h="33654">
                  <a:moveTo>
                    <a:pt x="70924" y="27968"/>
                  </a:moveTo>
                  <a:lnTo>
                    <a:pt x="70924" y="33656"/>
                  </a:lnTo>
                  <a:lnTo>
                    <a:pt x="0" y="0"/>
                  </a:lnTo>
                </a:path>
              </a:pathLst>
            </a:custGeom>
            <a:ln w="1035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7" name="object 117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3289825" y="3501971"/>
              <a:ext cx="70924" cy="33656"/>
            </a:xfrm>
            <a:prstGeom prst="rect">
              <a:avLst/>
            </a:prstGeom>
          </p:spPr>
        </p:pic>
        <p:sp>
          <p:nvSpPr>
            <p:cNvPr id="118" name="object 118"/>
            <p:cNvSpPr/>
            <p:nvPr/>
          </p:nvSpPr>
          <p:spPr>
            <a:xfrm>
              <a:off x="3289825" y="3501971"/>
              <a:ext cx="71120" cy="33655"/>
            </a:xfrm>
            <a:custGeom>
              <a:avLst/>
              <a:gdLst/>
              <a:ahLst/>
              <a:cxnLst/>
              <a:rect l="l" t="t" r="r" b="b"/>
              <a:pathLst>
                <a:path w="71120" h="33654">
                  <a:moveTo>
                    <a:pt x="0" y="6199"/>
                  </a:moveTo>
                  <a:lnTo>
                    <a:pt x="0" y="0"/>
                  </a:lnTo>
                  <a:lnTo>
                    <a:pt x="70924" y="33656"/>
                  </a:lnTo>
                </a:path>
              </a:pathLst>
            </a:custGeom>
            <a:ln w="1035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119"/>
            <p:cNvSpPr/>
            <p:nvPr/>
          </p:nvSpPr>
          <p:spPr>
            <a:xfrm>
              <a:off x="3289825" y="3501971"/>
              <a:ext cx="71120" cy="33655"/>
            </a:xfrm>
            <a:custGeom>
              <a:avLst/>
              <a:gdLst/>
              <a:ahLst/>
              <a:cxnLst/>
              <a:rect l="l" t="t" r="r" b="b"/>
              <a:pathLst>
                <a:path w="71120" h="33654">
                  <a:moveTo>
                    <a:pt x="0" y="0"/>
                  </a:moveTo>
                  <a:lnTo>
                    <a:pt x="0" y="6199"/>
                  </a:lnTo>
                  <a:lnTo>
                    <a:pt x="70924" y="33656"/>
                  </a:lnTo>
                  <a:lnTo>
                    <a:pt x="70924" y="27968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0" name="object 120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3289825" y="3544582"/>
              <a:ext cx="70924" cy="36245"/>
            </a:xfrm>
            <a:prstGeom prst="rect">
              <a:avLst/>
            </a:prstGeom>
          </p:spPr>
        </p:pic>
        <p:sp>
          <p:nvSpPr>
            <p:cNvPr id="121" name="object 121"/>
            <p:cNvSpPr/>
            <p:nvPr/>
          </p:nvSpPr>
          <p:spPr>
            <a:xfrm>
              <a:off x="3289825" y="3544582"/>
              <a:ext cx="71120" cy="36830"/>
            </a:xfrm>
            <a:custGeom>
              <a:avLst/>
              <a:gdLst/>
              <a:ahLst/>
              <a:cxnLst/>
              <a:rect l="l" t="t" r="r" b="b"/>
              <a:pathLst>
                <a:path w="71120" h="36829">
                  <a:moveTo>
                    <a:pt x="70924" y="28989"/>
                  </a:moveTo>
                  <a:lnTo>
                    <a:pt x="70924" y="36245"/>
                  </a:lnTo>
                  <a:lnTo>
                    <a:pt x="0" y="0"/>
                  </a:lnTo>
                </a:path>
              </a:pathLst>
            </a:custGeom>
            <a:ln w="1035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2" name="object 122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3289825" y="3544582"/>
              <a:ext cx="70924" cy="36245"/>
            </a:xfrm>
            <a:prstGeom prst="rect">
              <a:avLst/>
            </a:prstGeom>
          </p:spPr>
        </p:pic>
        <p:sp>
          <p:nvSpPr>
            <p:cNvPr id="123" name="object 123"/>
            <p:cNvSpPr/>
            <p:nvPr/>
          </p:nvSpPr>
          <p:spPr>
            <a:xfrm>
              <a:off x="3289825" y="3544582"/>
              <a:ext cx="71120" cy="36830"/>
            </a:xfrm>
            <a:custGeom>
              <a:avLst/>
              <a:gdLst/>
              <a:ahLst/>
              <a:cxnLst/>
              <a:rect l="l" t="t" r="r" b="b"/>
              <a:pathLst>
                <a:path w="71120" h="36829">
                  <a:moveTo>
                    <a:pt x="0" y="7766"/>
                  </a:moveTo>
                  <a:lnTo>
                    <a:pt x="0" y="0"/>
                  </a:lnTo>
                  <a:lnTo>
                    <a:pt x="70924" y="36245"/>
                  </a:lnTo>
                </a:path>
              </a:pathLst>
            </a:custGeom>
            <a:ln w="1035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" name="object 124"/>
            <p:cNvSpPr/>
            <p:nvPr/>
          </p:nvSpPr>
          <p:spPr>
            <a:xfrm>
              <a:off x="3289825" y="3544582"/>
              <a:ext cx="71120" cy="36830"/>
            </a:xfrm>
            <a:custGeom>
              <a:avLst/>
              <a:gdLst/>
              <a:ahLst/>
              <a:cxnLst/>
              <a:rect l="l" t="t" r="r" b="b"/>
              <a:pathLst>
                <a:path w="71120" h="36829">
                  <a:moveTo>
                    <a:pt x="0" y="0"/>
                  </a:moveTo>
                  <a:lnTo>
                    <a:pt x="0" y="7766"/>
                  </a:lnTo>
                  <a:lnTo>
                    <a:pt x="70924" y="36245"/>
                  </a:lnTo>
                  <a:lnTo>
                    <a:pt x="70924" y="28989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5" name="object 125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3289390" y="3589755"/>
              <a:ext cx="71470" cy="35217"/>
            </a:xfrm>
            <a:prstGeom prst="rect">
              <a:avLst/>
            </a:prstGeom>
          </p:spPr>
        </p:pic>
        <p:sp>
          <p:nvSpPr>
            <p:cNvPr id="126" name="object 126"/>
            <p:cNvSpPr/>
            <p:nvPr/>
          </p:nvSpPr>
          <p:spPr>
            <a:xfrm>
              <a:off x="3289390" y="3589755"/>
              <a:ext cx="71755" cy="35560"/>
            </a:xfrm>
            <a:custGeom>
              <a:avLst/>
              <a:gdLst/>
              <a:ahLst/>
              <a:cxnLst/>
              <a:rect l="l" t="t" r="r" b="b"/>
              <a:pathLst>
                <a:path w="71754" h="35560">
                  <a:moveTo>
                    <a:pt x="71470" y="28478"/>
                  </a:moveTo>
                  <a:lnTo>
                    <a:pt x="71470" y="35217"/>
                  </a:lnTo>
                  <a:lnTo>
                    <a:pt x="0" y="0"/>
                  </a:lnTo>
                </a:path>
              </a:pathLst>
            </a:custGeom>
            <a:ln w="1035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7" name="object 127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3289390" y="3589755"/>
              <a:ext cx="71470" cy="35217"/>
            </a:xfrm>
            <a:prstGeom prst="rect">
              <a:avLst/>
            </a:prstGeom>
          </p:spPr>
        </p:pic>
        <p:sp>
          <p:nvSpPr>
            <p:cNvPr id="128" name="object 128"/>
            <p:cNvSpPr/>
            <p:nvPr/>
          </p:nvSpPr>
          <p:spPr>
            <a:xfrm>
              <a:off x="3289390" y="3589755"/>
              <a:ext cx="71755" cy="35560"/>
            </a:xfrm>
            <a:custGeom>
              <a:avLst/>
              <a:gdLst/>
              <a:ahLst/>
              <a:cxnLst/>
              <a:rect l="l" t="t" r="r" b="b"/>
              <a:pathLst>
                <a:path w="71754" h="35560">
                  <a:moveTo>
                    <a:pt x="0" y="7766"/>
                  </a:moveTo>
                  <a:lnTo>
                    <a:pt x="0" y="0"/>
                  </a:lnTo>
                  <a:lnTo>
                    <a:pt x="71470" y="35217"/>
                  </a:lnTo>
                </a:path>
              </a:pathLst>
            </a:custGeom>
            <a:ln w="1035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" name="object 129"/>
            <p:cNvSpPr/>
            <p:nvPr/>
          </p:nvSpPr>
          <p:spPr>
            <a:xfrm>
              <a:off x="3289390" y="3589755"/>
              <a:ext cx="71755" cy="35560"/>
            </a:xfrm>
            <a:custGeom>
              <a:avLst/>
              <a:gdLst/>
              <a:ahLst/>
              <a:cxnLst/>
              <a:rect l="l" t="t" r="r" b="b"/>
              <a:pathLst>
                <a:path w="71754" h="35560">
                  <a:moveTo>
                    <a:pt x="0" y="0"/>
                  </a:moveTo>
                  <a:lnTo>
                    <a:pt x="71470" y="28478"/>
                  </a:lnTo>
                  <a:lnTo>
                    <a:pt x="71470" y="35217"/>
                  </a:lnTo>
                  <a:lnTo>
                    <a:pt x="0" y="7766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0" name="object 130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3320904" y="3650546"/>
              <a:ext cx="39955" cy="20386"/>
            </a:xfrm>
            <a:prstGeom prst="rect">
              <a:avLst/>
            </a:prstGeom>
          </p:spPr>
        </p:pic>
        <p:sp>
          <p:nvSpPr>
            <p:cNvPr id="131" name="object 131"/>
            <p:cNvSpPr/>
            <p:nvPr/>
          </p:nvSpPr>
          <p:spPr>
            <a:xfrm>
              <a:off x="3320904" y="3650546"/>
              <a:ext cx="40005" cy="20955"/>
            </a:xfrm>
            <a:custGeom>
              <a:avLst/>
              <a:gdLst/>
              <a:ahLst/>
              <a:cxnLst/>
              <a:rect l="l" t="t" r="r" b="b"/>
              <a:pathLst>
                <a:path w="40004" h="20954">
                  <a:moveTo>
                    <a:pt x="0" y="4175"/>
                  </a:moveTo>
                  <a:lnTo>
                    <a:pt x="8116" y="0"/>
                  </a:lnTo>
                </a:path>
                <a:path w="40004" h="20954">
                  <a:moveTo>
                    <a:pt x="39955" y="13157"/>
                  </a:moveTo>
                  <a:lnTo>
                    <a:pt x="39955" y="20386"/>
                  </a:lnTo>
                </a:path>
              </a:pathLst>
            </a:custGeom>
            <a:ln w="1035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2" name="object 132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3289390" y="3634168"/>
              <a:ext cx="39631" cy="20552"/>
            </a:xfrm>
            <a:prstGeom prst="rect">
              <a:avLst/>
            </a:prstGeom>
          </p:spPr>
        </p:pic>
        <p:sp>
          <p:nvSpPr>
            <p:cNvPr id="133" name="object 133"/>
            <p:cNvSpPr/>
            <p:nvPr/>
          </p:nvSpPr>
          <p:spPr>
            <a:xfrm>
              <a:off x="3289390" y="3634168"/>
              <a:ext cx="40005" cy="20955"/>
            </a:xfrm>
            <a:custGeom>
              <a:avLst/>
              <a:gdLst/>
              <a:ahLst/>
              <a:cxnLst/>
              <a:rect l="l" t="t" r="r" b="b"/>
              <a:pathLst>
                <a:path w="40004" h="20954">
                  <a:moveTo>
                    <a:pt x="0" y="0"/>
                  </a:moveTo>
                  <a:lnTo>
                    <a:pt x="0" y="7766"/>
                  </a:lnTo>
                </a:path>
                <a:path w="40004" h="20954">
                  <a:moveTo>
                    <a:pt x="31514" y="20552"/>
                  </a:moveTo>
                  <a:lnTo>
                    <a:pt x="39631" y="16377"/>
                  </a:lnTo>
                </a:path>
              </a:pathLst>
            </a:custGeom>
            <a:ln w="1035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4" name="object 134"/>
            <p:cNvSpPr/>
            <p:nvPr/>
          </p:nvSpPr>
          <p:spPr>
            <a:xfrm>
              <a:off x="3289390" y="3634169"/>
              <a:ext cx="71755" cy="36830"/>
            </a:xfrm>
            <a:custGeom>
              <a:avLst/>
              <a:gdLst/>
              <a:ahLst/>
              <a:cxnLst/>
              <a:rect l="l" t="t" r="r" b="b"/>
              <a:pathLst>
                <a:path w="71754" h="36829">
                  <a:moveTo>
                    <a:pt x="0" y="0"/>
                  </a:moveTo>
                  <a:lnTo>
                    <a:pt x="71470" y="29535"/>
                  </a:lnTo>
                  <a:lnTo>
                    <a:pt x="71470" y="36763"/>
                  </a:lnTo>
                  <a:lnTo>
                    <a:pt x="0" y="7766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5" name="object 135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3292683" y="3503483"/>
              <a:ext cx="60465" cy="74487"/>
            </a:xfrm>
            <a:prstGeom prst="rect">
              <a:avLst/>
            </a:prstGeom>
          </p:spPr>
        </p:pic>
        <p:pic>
          <p:nvPicPr>
            <p:cNvPr id="136" name="object 136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3293359" y="3636219"/>
              <a:ext cx="61618" cy="32097"/>
            </a:xfrm>
            <a:prstGeom prst="rect">
              <a:avLst/>
            </a:prstGeom>
          </p:spPr>
        </p:pic>
        <p:pic>
          <p:nvPicPr>
            <p:cNvPr id="137" name="object 137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3293360" y="3502834"/>
              <a:ext cx="62832" cy="120199"/>
            </a:xfrm>
            <a:prstGeom prst="rect">
              <a:avLst/>
            </a:prstGeom>
          </p:spPr>
        </p:pic>
      </p:grpSp>
      <p:sp>
        <p:nvSpPr>
          <p:cNvPr id="138" name="object 138"/>
          <p:cNvSpPr txBox="1"/>
          <p:nvPr/>
        </p:nvSpPr>
        <p:spPr>
          <a:xfrm>
            <a:off x="3202922" y="3792454"/>
            <a:ext cx="428625" cy="1250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50" dirty="0">
                <a:solidFill>
                  <a:srgbClr val="2F2F2F"/>
                </a:solidFill>
                <a:latin typeface="Times New Roman"/>
                <a:cs typeface="Times New Roman"/>
              </a:rPr>
              <a:t>DNS</a:t>
            </a:r>
            <a:r>
              <a:rPr sz="650" spc="-25" dirty="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sz="650" spc="-10" dirty="0">
                <a:solidFill>
                  <a:srgbClr val="2F2F2F"/>
                </a:solidFill>
                <a:latin typeface="Times New Roman"/>
                <a:cs typeface="Times New Roman"/>
              </a:rPr>
              <a:t>Server</a:t>
            </a:r>
            <a:endParaRPr sz="650">
              <a:latin typeface="Times New Roman"/>
              <a:cs typeface="Times New Roman"/>
            </a:endParaRPr>
          </a:p>
        </p:txBody>
      </p:sp>
      <p:grpSp>
        <p:nvGrpSpPr>
          <p:cNvPr id="139" name="object 139"/>
          <p:cNvGrpSpPr/>
          <p:nvPr/>
        </p:nvGrpSpPr>
        <p:grpSpPr>
          <a:xfrm>
            <a:off x="3403416" y="3403589"/>
            <a:ext cx="1002665" cy="333375"/>
            <a:chOff x="3403416" y="3403589"/>
            <a:chExt cx="1002665" cy="333375"/>
          </a:xfrm>
        </p:grpSpPr>
        <p:pic>
          <p:nvPicPr>
            <p:cNvPr id="140" name="object 140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3403416" y="3492319"/>
              <a:ext cx="174001" cy="180340"/>
            </a:xfrm>
            <a:prstGeom prst="rect">
              <a:avLst/>
            </a:prstGeom>
          </p:spPr>
        </p:pic>
        <p:pic>
          <p:nvPicPr>
            <p:cNvPr id="141" name="object 141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4146376" y="3715104"/>
              <a:ext cx="203509" cy="16044"/>
            </a:xfrm>
            <a:prstGeom prst="rect">
              <a:avLst/>
            </a:prstGeom>
          </p:spPr>
        </p:pic>
        <p:pic>
          <p:nvPicPr>
            <p:cNvPr id="142" name="object 142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4082541" y="3403589"/>
              <a:ext cx="323086" cy="291507"/>
            </a:xfrm>
            <a:prstGeom prst="rect">
              <a:avLst/>
            </a:prstGeom>
          </p:spPr>
        </p:pic>
        <p:sp>
          <p:nvSpPr>
            <p:cNvPr id="143" name="object 143"/>
            <p:cNvSpPr/>
            <p:nvPr/>
          </p:nvSpPr>
          <p:spPr>
            <a:xfrm>
              <a:off x="4098566" y="3420013"/>
              <a:ext cx="291465" cy="222885"/>
            </a:xfrm>
            <a:custGeom>
              <a:avLst/>
              <a:gdLst/>
              <a:ahLst/>
              <a:cxnLst/>
              <a:rect l="l" t="t" r="r" b="b"/>
              <a:pathLst>
                <a:path w="291464" h="222885">
                  <a:moveTo>
                    <a:pt x="0" y="0"/>
                  </a:moveTo>
                  <a:lnTo>
                    <a:pt x="290989" y="0"/>
                  </a:lnTo>
                  <a:lnTo>
                    <a:pt x="290989" y="222653"/>
                  </a:lnTo>
                  <a:lnTo>
                    <a:pt x="0" y="222653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95B3D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4" name="object 144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4146217" y="3659147"/>
              <a:ext cx="203474" cy="77690"/>
            </a:xfrm>
            <a:prstGeom prst="rect">
              <a:avLst/>
            </a:prstGeom>
          </p:spPr>
        </p:pic>
        <p:pic>
          <p:nvPicPr>
            <p:cNvPr id="145" name="object 145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4215285" y="3695014"/>
              <a:ext cx="64420" cy="34382"/>
            </a:xfrm>
            <a:prstGeom prst="rect">
              <a:avLst/>
            </a:prstGeom>
          </p:spPr>
        </p:pic>
      </p:grpSp>
      <p:sp>
        <p:nvSpPr>
          <p:cNvPr id="146" name="object 146"/>
          <p:cNvSpPr txBox="1"/>
          <p:nvPr/>
        </p:nvSpPr>
        <p:spPr>
          <a:xfrm>
            <a:off x="4070514" y="3733979"/>
            <a:ext cx="377190" cy="1250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50" dirty="0">
                <a:solidFill>
                  <a:srgbClr val="2F2F2F"/>
                </a:solidFill>
                <a:latin typeface="Times New Roman"/>
                <a:cs typeface="Times New Roman"/>
              </a:rPr>
              <a:t>Machine</a:t>
            </a:r>
            <a:r>
              <a:rPr sz="650" spc="-30" dirty="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sz="650" spc="-50" dirty="0">
                <a:solidFill>
                  <a:srgbClr val="2F2F2F"/>
                </a:solidFill>
                <a:latin typeface="Times New Roman"/>
                <a:cs typeface="Times New Roman"/>
              </a:rPr>
              <a:t>1</a:t>
            </a:r>
            <a:endParaRPr sz="650">
              <a:latin typeface="Times New Roman"/>
              <a:cs typeface="Times New Roman"/>
            </a:endParaRPr>
          </a:p>
        </p:txBody>
      </p:sp>
      <p:grpSp>
        <p:nvGrpSpPr>
          <p:cNvPr id="147" name="object 147"/>
          <p:cNvGrpSpPr/>
          <p:nvPr/>
        </p:nvGrpSpPr>
        <p:grpSpPr>
          <a:xfrm>
            <a:off x="5084995" y="3403589"/>
            <a:ext cx="323215" cy="333375"/>
            <a:chOff x="5084995" y="3403589"/>
            <a:chExt cx="323215" cy="333375"/>
          </a:xfrm>
        </p:grpSpPr>
        <p:pic>
          <p:nvPicPr>
            <p:cNvPr id="148" name="object 148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5148857" y="3715104"/>
              <a:ext cx="203481" cy="16044"/>
            </a:xfrm>
            <a:prstGeom prst="rect">
              <a:avLst/>
            </a:prstGeom>
          </p:spPr>
        </p:pic>
        <p:pic>
          <p:nvPicPr>
            <p:cNvPr id="149" name="object 149"/>
            <p:cNvPicPr/>
            <p:nvPr/>
          </p:nvPicPr>
          <p:blipFill>
            <a:blip r:embed="rId35" cstate="print"/>
            <a:stretch>
              <a:fillRect/>
            </a:stretch>
          </p:blipFill>
          <p:spPr>
            <a:xfrm>
              <a:off x="5084995" y="3403589"/>
              <a:ext cx="323114" cy="291507"/>
            </a:xfrm>
            <a:prstGeom prst="rect">
              <a:avLst/>
            </a:prstGeom>
          </p:spPr>
        </p:pic>
        <p:sp>
          <p:nvSpPr>
            <p:cNvPr id="150" name="object 150"/>
            <p:cNvSpPr/>
            <p:nvPr/>
          </p:nvSpPr>
          <p:spPr>
            <a:xfrm>
              <a:off x="5101019" y="3420013"/>
              <a:ext cx="291465" cy="222885"/>
            </a:xfrm>
            <a:custGeom>
              <a:avLst/>
              <a:gdLst/>
              <a:ahLst/>
              <a:cxnLst/>
              <a:rect l="l" t="t" r="r" b="b"/>
              <a:pathLst>
                <a:path w="291464" h="222885">
                  <a:moveTo>
                    <a:pt x="0" y="0"/>
                  </a:moveTo>
                  <a:lnTo>
                    <a:pt x="291017" y="0"/>
                  </a:lnTo>
                  <a:lnTo>
                    <a:pt x="291017" y="222653"/>
                  </a:lnTo>
                  <a:lnTo>
                    <a:pt x="0" y="222653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95B3D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1" name="object 151"/>
            <p:cNvPicPr/>
            <p:nvPr/>
          </p:nvPicPr>
          <p:blipFill>
            <a:blip r:embed="rId36" cstate="print"/>
            <a:stretch>
              <a:fillRect/>
            </a:stretch>
          </p:blipFill>
          <p:spPr>
            <a:xfrm>
              <a:off x="5148671" y="3659147"/>
              <a:ext cx="203509" cy="77690"/>
            </a:xfrm>
            <a:prstGeom prst="rect">
              <a:avLst/>
            </a:prstGeom>
          </p:spPr>
        </p:pic>
        <p:pic>
          <p:nvPicPr>
            <p:cNvPr id="152" name="object 152"/>
            <p:cNvPicPr/>
            <p:nvPr/>
          </p:nvPicPr>
          <p:blipFill>
            <a:blip r:embed="rId37" cstate="print"/>
            <a:stretch>
              <a:fillRect/>
            </a:stretch>
          </p:blipFill>
          <p:spPr>
            <a:xfrm>
              <a:off x="5217738" y="3695013"/>
              <a:ext cx="64428" cy="34409"/>
            </a:xfrm>
            <a:prstGeom prst="rect">
              <a:avLst/>
            </a:prstGeom>
          </p:spPr>
        </p:pic>
      </p:grpSp>
      <p:sp>
        <p:nvSpPr>
          <p:cNvPr id="153" name="object 153"/>
          <p:cNvSpPr txBox="1"/>
          <p:nvPr/>
        </p:nvSpPr>
        <p:spPr>
          <a:xfrm>
            <a:off x="5072980" y="3733980"/>
            <a:ext cx="377190" cy="1250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50" dirty="0">
                <a:solidFill>
                  <a:srgbClr val="2F2F2F"/>
                </a:solidFill>
                <a:latin typeface="Times New Roman"/>
                <a:cs typeface="Times New Roman"/>
              </a:rPr>
              <a:t>Machine</a:t>
            </a:r>
            <a:r>
              <a:rPr sz="650" spc="-30" dirty="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sz="650" spc="-50" dirty="0">
                <a:solidFill>
                  <a:srgbClr val="2F2F2F"/>
                </a:solidFill>
                <a:latin typeface="Times New Roman"/>
                <a:cs typeface="Times New Roman"/>
              </a:rPr>
              <a:t>2</a:t>
            </a:r>
            <a:endParaRPr sz="650">
              <a:latin typeface="Times New Roman"/>
              <a:cs typeface="Times New Roman"/>
            </a:endParaRPr>
          </a:p>
        </p:txBody>
      </p:sp>
      <p:grpSp>
        <p:nvGrpSpPr>
          <p:cNvPr id="154" name="object 154"/>
          <p:cNvGrpSpPr/>
          <p:nvPr/>
        </p:nvGrpSpPr>
        <p:grpSpPr>
          <a:xfrm>
            <a:off x="3175316" y="4366918"/>
            <a:ext cx="462280" cy="354965"/>
            <a:chOff x="3175316" y="4366918"/>
            <a:chExt cx="462280" cy="354965"/>
          </a:xfrm>
        </p:grpSpPr>
        <p:sp>
          <p:nvSpPr>
            <p:cNvPr id="155" name="object 155"/>
            <p:cNvSpPr/>
            <p:nvPr/>
          </p:nvSpPr>
          <p:spPr>
            <a:xfrm>
              <a:off x="3178173" y="4414810"/>
              <a:ext cx="184150" cy="249554"/>
            </a:xfrm>
            <a:custGeom>
              <a:avLst/>
              <a:gdLst/>
              <a:ahLst/>
              <a:cxnLst/>
              <a:rect l="l" t="t" r="r" b="b"/>
              <a:pathLst>
                <a:path w="184150" h="249554">
                  <a:moveTo>
                    <a:pt x="183818" y="249082"/>
                  </a:moveTo>
                  <a:lnTo>
                    <a:pt x="0" y="249082"/>
                  </a:lnTo>
                  <a:lnTo>
                    <a:pt x="0" y="0"/>
                  </a:lnTo>
                  <a:lnTo>
                    <a:pt x="183818" y="0"/>
                  </a:lnTo>
                  <a:lnTo>
                    <a:pt x="183818" y="249082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6" name="object 156"/>
            <p:cNvSpPr/>
            <p:nvPr/>
          </p:nvSpPr>
          <p:spPr>
            <a:xfrm>
              <a:off x="3178173" y="4414810"/>
              <a:ext cx="184150" cy="249554"/>
            </a:xfrm>
            <a:custGeom>
              <a:avLst/>
              <a:gdLst/>
              <a:ahLst/>
              <a:cxnLst/>
              <a:rect l="l" t="t" r="r" b="b"/>
              <a:pathLst>
                <a:path w="184150" h="249554">
                  <a:moveTo>
                    <a:pt x="0" y="0"/>
                  </a:moveTo>
                  <a:lnTo>
                    <a:pt x="183818" y="0"/>
                  </a:lnTo>
                  <a:lnTo>
                    <a:pt x="183818" y="249082"/>
                  </a:lnTo>
                  <a:lnTo>
                    <a:pt x="0" y="249082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F6F6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7" name="object 157"/>
            <p:cNvSpPr/>
            <p:nvPr/>
          </p:nvSpPr>
          <p:spPr>
            <a:xfrm>
              <a:off x="3179519" y="4371605"/>
              <a:ext cx="230504" cy="43180"/>
            </a:xfrm>
            <a:custGeom>
              <a:avLst/>
              <a:gdLst/>
              <a:ahLst/>
              <a:cxnLst/>
              <a:rect l="l" t="t" r="r" b="b"/>
              <a:pathLst>
                <a:path w="230504" h="43179">
                  <a:moveTo>
                    <a:pt x="182286" y="42963"/>
                  </a:moveTo>
                  <a:lnTo>
                    <a:pt x="0" y="42963"/>
                  </a:lnTo>
                  <a:lnTo>
                    <a:pt x="53858" y="0"/>
                  </a:lnTo>
                  <a:lnTo>
                    <a:pt x="229910" y="0"/>
                  </a:lnTo>
                  <a:lnTo>
                    <a:pt x="182286" y="42963"/>
                  </a:lnTo>
                  <a:close/>
                </a:path>
              </a:pathLst>
            </a:custGeom>
            <a:solidFill>
              <a:srgbClr val="D1D4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8" name="object 158"/>
            <p:cNvSpPr/>
            <p:nvPr/>
          </p:nvSpPr>
          <p:spPr>
            <a:xfrm>
              <a:off x="3179519" y="4371605"/>
              <a:ext cx="230504" cy="43180"/>
            </a:xfrm>
            <a:custGeom>
              <a:avLst/>
              <a:gdLst/>
              <a:ahLst/>
              <a:cxnLst/>
              <a:rect l="l" t="t" r="r" b="b"/>
              <a:pathLst>
                <a:path w="230504" h="43179">
                  <a:moveTo>
                    <a:pt x="0" y="42963"/>
                  </a:moveTo>
                  <a:lnTo>
                    <a:pt x="182286" y="42963"/>
                  </a:lnTo>
                  <a:lnTo>
                    <a:pt x="229910" y="0"/>
                  </a:lnTo>
                  <a:lnTo>
                    <a:pt x="53858" y="0"/>
                  </a:lnTo>
                  <a:lnTo>
                    <a:pt x="0" y="42963"/>
                  </a:lnTo>
                  <a:close/>
                </a:path>
              </a:pathLst>
            </a:custGeom>
            <a:ln w="3175">
              <a:solidFill>
                <a:srgbClr val="D1D4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9" name="object 159"/>
            <p:cNvSpPr/>
            <p:nvPr/>
          </p:nvSpPr>
          <p:spPr>
            <a:xfrm>
              <a:off x="3361992" y="4371605"/>
              <a:ext cx="47625" cy="292100"/>
            </a:xfrm>
            <a:custGeom>
              <a:avLst/>
              <a:gdLst/>
              <a:ahLst/>
              <a:cxnLst/>
              <a:rect l="l" t="t" r="r" b="b"/>
              <a:pathLst>
                <a:path w="47625" h="292100">
                  <a:moveTo>
                    <a:pt x="0" y="292018"/>
                  </a:moveTo>
                  <a:lnTo>
                    <a:pt x="0" y="42963"/>
                  </a:lnTo>
                  <a:lnTo>
                    <a:pt x="47623" y="0"/>
                  </a:lnTo>
                  <a:lnTo>
                    <a:pt x="47112" y="251132"/>
                  </a:lnTo>
                  <a:lnTo>
                    <a:pt x="0" y="292018"/>
                  </a:lnTo>
                  <a:close/>
                </a:path>
              </a:pathLst>
            </a:custGeom>
            <a:solidFill>
              <a:srgbClr val="B8B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0" name="object 160"/>
            <p:cNvSpPr/>
            <p:nvPr/>
          </p:nvSpPr>
          <p:spPr>
            <a:xfrm>
              <a:off x="3361992" y="4371605"/>
              <a:ext cx="47625" cy="292100"/>
            </a:xfrm>
            <a:custGeom>
              <a:avLst/>
              <a:gdLst/>
              <a:ahLst/>
              <a:cxnLst/>
              <a:rect l="l" t="t" r="r" b="b"/>
              <a:pathLst>
                <a:path w="47625" h="292100">
                  <a:moveTo>
                    <a:pt x="0" y="292018"/>
                  </a:moveTo>
                  <a:lnTo>
                    <a:pt x="47112" y="251132"/>
                  </a:lnTo>
                  <a:lnTo>
                    <a:pt x="47623" y="0"/>
                  </a:lnTo>
                  <a:lnTo>
                    <a:pt x="0" y="42963"/>
                  </a:lnTo>
                  <a:lnTo>
                    <a:pt x="0" y="292018"/>
                  </a:lnTo>
                  <a:close/>
                </a:path>
              </a:pathLst>
            </a:custGeom>
            <a:ln w="3175">
              <a:solidFill>
                <a:srgbClr val="B8BC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1" name="object 161"/>
            <p:cNvSpPr/>
            <p:nvPr/>
          </p:nvSpPr>
          <p:spPr>
            <a:xfrm>
              <a:off x="3181680" y="4417669"/>
              <a:ext cx="15240" cy="243840"/>
            </a:xfrm>
            <a:custGeom>
              <a:avLst/>
              <a:gdLst/>
              <a:ahLst/>
              <a:cxnLst/>
              <a:rect l="l" t="t" r="r" b="b"/>
              <a:pathLst>
                <a:path w="15239" h="243839">
                  <a:moveTo>
                    <a:pt x="0" y="243365"/>
                  </a:moveTo>
                  <a:lnTo>
                    <a:pt x="14967" y="243365"/>
                  </a:lnTo>
                  <a:lnTo>
                    <a:pt x="14967" y="0"/>
                  </a:lnTo>
                  <a:lnTo>
                    <a:pt x="0" y="0"/>
                  </a:lnTo>
                  <a:lnTo>
                    <a:pt x="0" y="243365"/>
                  </a:lnTo>
                  <a:close/>
                </a:path>
              </a:pathLst>
            </a:custGeom>
            <a:solidFill>
              <a:srgbClr val="8E939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2" name="object 162"/>
            <p:cNvPicPr/>
            <p:nvPr/>
          </p:nvPicPr>
          <p:blipFill>
            <a:blip r:embed="rId38" cstate="print"/>
            <a:stretch>
              <a:fillRect/>
            </a:stretch>
          </p:blipFill>
          <p:spPr>
            <a:xfrm>
              <a:off x="3180386" y="4416374"/>
              <a:ext cx="179662" cy="245954"/>
            </a:xfrm>
            <a:prstGeom prst="rect">
              <a:avLst/>
            </a:prstGeom>
          </p:spPr>
        </p:pic>
        <p:sp>
          <p:nvSpPr>
            <p:cNvPr id="163" name="object 163"/>
            <p:cNvSpPr/>
            <p:nvPr/>
          </p:nvSpPr>
          <p:spPr>
            <a:xfrm>
              <a:off x="3361992" y="4371605"/>
              <a:ext cx="47625" cy="292100"/>
            </a:xfrm>
            <a:custGeom>
              <a:avLst/>
              <a:gdLst/>
              <a:ahLst/>
              <a:cxnLst/>
              <a:rect l="l" t="t" r="r" b="b"/>
              <a:pathLst>
                <a:path w="47625" h="292100">
                  <a:moveTo>
                    <a:pt x="0" y="292018"/>
                  </a:moveTo>
                  <a:lnTo>
                    <a:pt x="0" y="42963"/>
                  </a:lnTo>
                  <a:lnTo>
                    <a:pt x="47623" y="0"/>
                  </a:lnTo>
                  <a:lnTo>
                    <a:pt x="40964" y="50868"/>
                  </a:lnTo>
                  <a:lnTo>
                    <a:pt x="34747" y="96547"/>
                  </a:lnTo>
                  <a:lnTo>
                    <a:pt x="28478" y="139805"/>
                  </a:lnTo>
                  <a:lnTo>
                    <a:pt x="20967" y="184772"/>
                  </a:lnTo>
                  <a:lnTo>
                    <a:pt x="11518" y="234742"/>
                  </a:lnTo>
                  <a:lnTo>
                    <a:pt x="3429" y="275296"/>
                  </a:lnTo>
                  <a:lnTo>
                    <a:pt x="0" y="292018"/>
                  </a:lnTo>
                  <a:close/>
                </a:path>
              </a:pathLst>
            </a:custGeom>
            <a:solidFill>
              <a:srgbClr val="FFFFFF">
                <a:alpha val="13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4" name="object 164"/>
            <p:cNvSpPr/>
            <p:nvPr/>
          </p:nvSpPr>
          <p:spPr>
            <a:xfrm>
              <a:off x="3404521" y="4411731"/>
              <a:ext cx="184150" cy="249554"/>
            </a:xfrm>
            <a:custGeom>
              <a:avLst/>
              <a:gdLst/>
              <a:ahLst/>
              <a:cxnLst/>
              <a:rect l="l" t="t" r="r" b="b"/>
              <a:pathLst>
                <a:path w="184150" h="249554">
                  <a:moveTo>
                    <a:pt x="183818" y="249054"/>
                  </a:moveTo>
                  <a:lnTo>
                    <a:pt x="0" y="249054"/>
                  </a:lnTo>
                  <a:lnTo>
                    <a:pt x="0" y="0"/>
                  </a:lnTo>
                  <a:lnTo>
                    <a:pt x="183818" y="0"/>
                  </a:lnTo>
                  <a:lnTo>
                    <a:pt x="183818" y="249054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5" name="object 165"/>
            <p:cNvSpPr/>
            <p:nvPr/>
          </p:nvSpPr>
          <p:spPr>
            <a:xfrm>
              <a:off x="3404521" y="4411731"/>
              <a:ext cx="184150" cy="249554"/>
            </a:xfrm>
            <a:custGeom>
              <a:avLst/>
              <a:gdLst/>
              <a:ahLst/>
              <a:cxnLst/>
              <a:rect l="l" t="t" r="r" b="b"/>
              <a:pathLst>
                <a:path w="184150" h="249554">
                  <a:moveTo>
                    <a:pt x="0" y="0"/>
                  </a:moveTo>
                  <a:lnTo>
                    <a:pt x="183818" y="0"/>
                  </a:lnTo>
                  <a:lnTo>
                    <a:pt x="183818" y="249054"/>
                  </a:lnTo>
                  <a:lnTo>
                    <a:pt x="0" y="249054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F6F6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6" name="object 166"/>
            <p:cNvSpPr/>
            <p:nvPr/>
          </p:nvSpPr>
          <p:spPr>
            <a:xfrm>
              <a:off x="3405867" y="4368505"/>
              <a:ext cx="230504" cy="43180"/>
            </a:xfrm>
            <a:custGeom>
              <a:avLst/>
              <a:gdLst/>
              <a:ahLst/>
              <a:cxnLst/>
              <a:rect l="l" t="t" r="r" b="b"/>
              <a:pathLst>
                <a:path w="230504" h="43179">
                  <a:moveTo>
                    <a:pt x="182286" y="42984"/>
                  </a:moveTo>
                  <a:lnTo>
                    <a:pt x="0" y="42984"/>
                  </a:lnTo>
                  <a:lnTo>
                    <a:pt x="53858" y="0"/>
                  </a:lnTo>
                  <a:lnTo>
                    <a:pt x="229910" y="0"/>
                  </a:lnTo>
                  <a:lnTo>
                    <a:pt x="182286" y="42984"/>
                  </a:lnTo>
                  <a:close/>
                </a:path>
              </a:pathLst>
            </a:custGeom>
            <a:solidFill>
              <a:srgbClr val="D1D4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7" name="object 167"/>
            <p:cNvSpPr/>
            <p:nvPr/>
          </p:nvSpPr>
          <p:spPr>
            <a:xfrm>
              <a:off x="3405867" y="4368505"/>
              <a:ext cx="230504" cy="43180"/>
            </a:xfrm>
            <a:custGeom>
              <a:avLst/>
              <a:gdLst/>
              <a:ahLst/>
              <a:cxnLst/>
              <a:rect l="l" t="t" r="r" b="b"/>
              <a:pathLst>
                <a:path w="230504" h="43179">
                  <a:moveTo>
                    <a:pt x="0" y="42984"/>
                  </a:moveTo>
                  <a:lnTo>
                    <a:pt x="182286" y="42984"/>
                  </a:lnTo>
                  <a:lnTo>
                    <a:pt x="229910" y="0"/>
                  </a:lnTo>
                  <a:lnTo>
                    <a:pt x="53858" y="0"/>
                  </a:lnTo>
                  <a:lnTo>
                    <a:pt x="0" y="42984"/>
                  </a:lnTo>
                  <a:close/>
                </a:path>
              </a:pathLst>
            </a:custGeom>
            <a:ln w="3175">
              <a:solidFill>
                <a:srgbClr val="D1D4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8" name="object 168"/>
            <p:cNvSpPr/>
            <p:nvPr/>
          </p:nvSpPr>
          <p:spPr>
            <a:xfrm>
              <a:off x="3588340" y="4368505"/>
              <a:ext cx="47625" cy="292100"/>
            </a:xfrm>
            <a:custGeom>
              <a:avLst/>
              <a:gdLst/>
              <a:ahLst/>
              <a:cxnLst/>
              <a:rect l="l" t="t" r="r" b="b"/>
              <a:pathLst>
                <a:path w="47625" h="292100">
                  <a:moveTo>
                    <a:pt x="0" y="292039"/>
                  </a:moveTo>
                  <a:lnTo>
                    <a:pt x="0" y="42984"/>
                  </a:lnTo>
                  <a:lnTo>
                    <a:pt x="47630" y="0"/>
                  </a:lnTo>
                  <a:lnTo>
                    <a:pt x="47112" y="251132"/>
                  </a:lnTo>
                  <a:lnTo>
                    <a:pt x="0" y="292039"/>
                  </a:lnTo>
                  <a:close/>
                </a:path>
              </a:pathLst>
            </a:custGeom>
            <a:solidFill>
              <a:srgbClr val="B8B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9" name="object 169"/>
            <p:cNvSpPr/>
            <p:nvPr/>
          </p:nvSpPr>
          <p:spPr>
            <a:xfrm>
              <a:off x="3588340" y="4368505"/>
              <a:ext cx="47625" cy="292100"/>
            </a:xfrm>
            <a:custGeom>
              <a:avLst/>
              <a:gdLst/>
              <a:ahLst/>
              <a:cxnLst/>
              <a:rect l="l" t="t" r="r" b="b"/>
              <a:pathLst>
                <a:path w="47625" h="292100">
                  <a:moveTo>
                    <a:pt x="0" y="292039"/>
                  </a:moveTo>
                  <a:lnTo>
                    <a:pt x="47112" y="251132"/>
                  </a:lnTo>
                  <a:lnTo>
                    <a:pt x="47630" y="0"/>
                  </a:lnTo>
                  <a:lnTo>
                    <a:pt x="0" y="42984"/>
                  </a:lnTo>
                  <a:lnTo>
                    <a:pt x="0" y="292039"/>
                  </a:lnTo>
                  <a:close/>
                </a:path>
              </a:pathLst>
            </a:custGeom>
            <a:ln w="3175">
              <a:solidFill>
                <a:srgbClr val="B8BC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0" name="object 170"/>
            <p:cNvSpPr/>
            <p:nvPr/>
          </p:nvSpPr>
          <p:spPr>
            <a:xfrm>
              <a:off x="3408019" y="4414595"/>
              <a:ext cx="177165" cy="243840"/>
            </a:xfrm>
            <a:custGeom>
              <a:avLst/>
              <a:gdLst/>
              <a:ahLst/>
              <a:cxnLst/>
              <a:rect l="l" t="t" r="r" b="b"/>
              <a:pathLst>
                <a:path w="177164" h="243839">
                  <a:moveTo>
                    <a:pt x="14973" y="0"/>
                  </a:moveTo>
                  <a:lnTo>
                    <a:pt x="0" y="0"/>
                  </a:lnTo>
                  <a:lnTo>
                    <a:pt x="0" y="85953"/>
                  </a:lnTo>
                  <a:lnTo>
                    <a:pt x="14973" y="85953"/>
                  </a:lnTo>
                  <a:lnTo>
                    <a:pt x="14973" y="0"/>
                  </a:lnTo>
                  <a:close/>
                </a:path>
                <a:path w="177164" h="243839">
                  <a:moveTo>
                    <a:pt x="177076" y="0"/>
                  </a:moveTo>
                  <a:lnTo>
                    <a:pt x="162547" y="0"/>
                  </a:lnTo>
                  <a:lnTo>
                    <a:pt x="162547" y="243370"/>
                  </a:lnTo>
                  <a:lnTo>
                    <a:pt x="177076" y="243370"/>
                  </a:lnTo>
                  <a:lnTo>
                    <a:pt x="177076" y="0"/>
                  </a:lnTo>
                  <a:close/>
                </a:path>
              </a:pathLst>
            </a:custGeom>
            <a:solidFill>
              <a:srgbClr val="8E939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1" name="object 171"/>
            <p:cNvSpPr/>
            <p:nvPr/>
          </p:nvSpPr>
          <p:spPr>
            <a:xfrm>
              <a:off x="3408028" y="4414590"/>
              <a:ext cx="177165" cy="243840"/>
            </a:xfrm>
            <a:custGeom>
              <a:avLst/>
              <a:gdLst/>
              <a:ahLst/>
              <a:cxnLst/>
              <a:rect l="l" t="t" r="r" b="b"/>
              <a:pathLst>
                <a:path w="177164" h="243839">
                  <a:moveTo>
                    <a:pt x="0" y="0"/>
                  </a:moveTo>
                  <a:lnTo>
                    <a:pt x="177073" y="0"/>
                  </a:lnTo>
                  <a:lnTo>
                    <a:pt x="177073" y="243365"/>
                  </a:lnTo>
                  <a:lnTo>
                    <a:pt x="0" y="243365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8E939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2" name="object 172"/>
            <p:cNvSpPr/>
            <p:nvPr/>
          </p:nvSpPr>
          <p:spPr>
            <a:xfrm>
              <a:off x="3422996" y="4416481"/>
              <a:ext cx="147955" cy="240029"/>
            </a:xfrm>
            <a:custGeom>
              <a:avLst/>
              <a:gdLst/>
              <a:ahLst/>
              <a:cxnLst/>
              <a:rect l="l" t="t" r="r" b="b"/>
              <a:pathLst>
                <a:path w="147954" h="240029">
                  <a:moveTo>
                    <a:pt x="147572" y="239727"/>
                  </a:moveTo>
                  <a:lnTo>
                    <a:pt x="0" y="239727"/>
                  </a:lnTo>
                  <a:lnTo>
                    <a:pt x="0" y="0"/>
                  </a:lnTo>
                  <a:lnTo>
                    <a:pt x="147572" y="0"/>
                  </a:lnTo>
                  <a:lnTo>
                    <a:pt x="147572" y="239727"/>
                  </a:lnTo>
                  <a:close/>
                </a:path>
              </a:pathLst>
            </a:custGeom>
            <a:solidFill>
              <a:srgbClr val="D6D8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3" name="object 173"/>
            <p:cNvSpPr/>
            <p:nvPr/>
          </p:nvSpPr>
          <p:spPr>
            <a:xfrm>
              <a:off x="3422996" y="4416481"/>
              <a:ext cx="147955" cy="240029"/>
            </a:xfrm>
            <a:custGeom>
              <a:avLst/>
              <a:gdLst/>
              <a:ahLst/>
              <a:cxnLst/>
              <a:rect l="l" t="t" r="r" b="b"/>
              <a:pathLst>
                <a:path w="147954" h="240029">
                  <a:moveTo>
                    <a:pt x="0" y="0"/>
                  </a:moveTo>
                  <a:lnTo>
                    <a:pt x="147572" y="0"/>
                  </a:lnTo>
                  <a:lnTo>
                    <a:pt x="147572" y="239727"/>
                  </a:lnTo>
                  <a:lnTo>
                    <a:pt x="0" y="239727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D6D8D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4" name="object 174"/>
            <p:cNvSpPr/>
            <p:nvPr/>
          </p:nvSpPr>
          <p:spPr>
            <a:xfrm>
              <a:off x="3425882" y="4479370"/>
              <a:ext cx="141605" cy="5080"/>
            </a:xfrm>
            <a:custGeom>
              <a:avLst/>
              <a:gdLst/>
              <a:ahLst/>
              <a:cxnLst/>
              <a:rect l="l" t="t" r="r" b="b"/>
              <a:pathLst>
                <a:path w="141604" h="5079">
                  <a:moveTo>
                    <a:pt x="141373" y="4667"/>
                  </a:moveTo>
                  <a:lnTo>
                    <a:pt x="0" y="4667"/>
                  </a:lnTo>
                  <a:lnTo>
                    <a:pt x="0" y="0"/>
                  </a:lnTo>
                  <a:lnTo>
                    <a:pt x="141373" y="0"/>
                  </a:lnTo>
                  <a:lnTo>
                    <a:pt x="141373" y="4667"/>
                  </a:lnTo>
                  <a:close/>
                </a:path>
              </a:pathLst>
            </a:custGeom>
            <a:solidFill>
              <a:srgbClr val="777C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5" name="object 175"/>
            <p:cNvSpPr/>
            <p:nvPr/>
          </p:nvSpPr>
          <p:spPr>
            <a:xfrm>
              <a:off x="3425882" y="4479370"/>
              <a:ext cx="141605" cy="5080"/>
            </a:xfrm>
            <a:custGeom>
              <a:avLst/>
              <a:gdLst/>
              <a:ahLst/>
              <a:cxnLst/>
              <a:rect l="l" t="t" r="r" b="b"/>
              <a:pathLst>
                <a:path w="141604" h="5079">
                  <a:moveTo>
                    <a:pt x="0" y="0"/>
                  </a:moveTo>
                  <a:lnTo>
                    <a:pt x="141373" y="0"/>
                  </a:lnTo>
                  <a:lnTo>
                    <a:pt x="141373" y="4667"/>
                  </a:lnTo>
                  <a:lnTo>
                    <a:pt x="0" y="4667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777C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6" name="object 176"/>
            <p:cNvSpPr/>
            <p:nvPr/>
          </p:nvSpPr>
          <p:spPr>
            <a:xfrm>
              <a:off x="3487852" y="4552373"/>
              <a:ext cx="80010" cy="5080"/>
            </a:xfrm>
            <a:custGeom>
              <a:avLst/>
              <a:gdLst/>
              <a:ahLst/>
              <a:cxnLst/>
              <a:rect l="l" t="t" r="r" b="b"/>
              <a:pathLst>
                <a:path w="80010" h="5079">
                  <a:moveTo>
                    <a:pt x="0" y="4667"/>
                  </a:moveTo>
                  <a:lnTo>
                    <a:pt x="79402" y="4667"/>
                  </a:lnTo>
                  <a:lnTo>
                    <a:pt x="79402" y="0"/>
                  </a:lnTo>
                  <a:lnTo>
                    <a:pt x="0" y="0"/>
                  </a:lnTo>
                  <a:lnTo>
                    <a:pt x="0" y="4667"/>
                  </a:lnTo>
                  <a:close/>
                </a:path>
              </a:pathLst>
            </a:custGeom>
            <a:solidFill>
              <a:srgbClr val="777C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7" name="object 177"/>
            <p:cNvSpPr/>
            <p:nvPr/>
          </p:nvSpPr>
          <p:spPr>
            <a:xfrm>
              <a:off x="3487852" y="4554706"/>
              <a:ext cx="81280" cy="0"/>
            </a:xfrm>
            <a:custGeom>
              <a:avLst/>
              <a:gdLst/>
              <a:ahLst/>
              <a:cxnLst/>
              <a:rect l="l" t="t" r="r" b="b"/>
              <a:pathLst>
                <a:path w="81279">
                  <a:moveTo>
                    <a:pt x="0" y="0"/>
                  </a:moveTo>
                  <a:lnTo>
                    <a:pt x="80697" y="0"/>
                  </a:lnTo>
                </a:path>
              </a:pathLst>
            </a:custGeom>
            <a:ln w="7256">
              <a:solidFill>
                <a:srgbClr val="777C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8" name="object 178"/>
            <p:cNvSpPr/>
            <p:nvPr/>
          </p:nvSpPr>
          <p:spPr>
            <a:xfrm>
              <a:off x="3425876" y="4484230"/>
              <a:ext cx="141605" cy="78105"/>
            </a:xfrm>
            <a:custGeom>
              <a:avLst/>
              <a:gdLst/>
              <a:ahLst/>
              <a:cxnLst/>
              <a:rect l="l" t="t" r="r" b="b"/>
              <a:pathLst>
                <a:path w="141604" h="78104">
                  <a:moveTo>
                    <a:pt x="141376" y="72948"/>
                  </a:moveTo>
                  <a:lnTo>
                    <a:pt x="0" y="72948"/>
                  </a:lnTo>
                  <a:lnTo>
                    <a:pt x="0" y="77597"/>
                  </a:lnTo>
                  <a:lnTo>
                    <a:pt x="141376" y="77597"/>
                  </a:lnTo>
                  <a:lnTo>
                    <a:pt x="141376" y="72948"/>
                  </a:lnTo>
                  <a:close/>
                </a:path>
                <a:path w="141604" h="78104">
                  <a:moveTo>
                    <a:pt x="141376" y="0"/>
                  </a:moveTo>
                  <a:lnTo>
                    <a:pt x="0" y="0"/>
                  </a:lnTo>
                  <a:lnTo>
                    <a:pt x="0" y="4660"/>
                  </a:lnTo>
                  <a:lnTo>
                    <a:pt x="141376" y="4660"/>
                  </a:lnTo>
                  <a:lnTo>
                    <a:pt x="141376" y="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9" name="object 179"/>
            <p:cNvSpPr/>
            <p:nvPr/>
          </p:nvSpPr>
          <p:spPr>
            <a:xfrm>
              <a:off x="3422396" y="4416119"/>
              <a:ext cx="5715" cy="84455"/>
            </a:xfrm>
            <a:custGeom>
              <a:avLst/>
              <a:gdLst/>
              <a:ahLst/>
              <a:cxnLst/>
              <a:rect l="l" t="t" r="r" b="b"/>
              <a:pathLst>
                <a:path w="5714" h="84454">
                  <a:moveTo>
                    <a:pt x="5702" y="5080"/>
                  </a:moveTo>
                  <a:lnTo>
                    <a:pt x="2692" y="5080"/>
                  </a:lnTo>
                  <a:lnTo>
                    <a:pt x="2692" y="0"/>
                  </a:lnTo>
                  <a:lnTo>
                    <a:pt x="266" y="0"/>
                  </a:lnTo>
                  <a:lnTo>
                    <a:pt x="266" y="5080"/>
                  </a:lnTo>
                  <a:lnTo>
                    <a:pt x="0" y="5080"/>
                  </a:lnTo>
                  <a:lnTo>
                    <a:pt x="0" y="84429"/>
                  </a:lnTo>
                  <a:lnTo>
                    <a:pt x="5702" y="84429"/>
                  </a:lnTo>
                  <a:lnTo>
                    <a:pt x="5702" y="5080"/>
                  </a:lnTo>
                  <a:close/>
                </a:path>
              </a:pathLst>
            </a:custGeom>
            <a:solidFill>
              <a:srgbClr val="B8B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0" name="object 180"/>
            <p:cNvSpPr/>
            <p:nvPr/>
          </p:nvSpPr>
          <p:spPr>
            <a:xfrm>
              <a:off x="3422133" y="4416481"/>
              <a:ext cx="6350" cy="240029"/>
            </a:xfrm>
            <a:custGeom>
              <a:avLst/>
              <a:gdLst/>
              <a:ahLst/>
              <a:cxnLst/>
              <a:rect l="l" t="t" r="r" b="b"/>
              <a:pathLst>
                <a:path w="6350" h="240029">
                  <a:moveTo>
                    <a:pt x="538" y="0"/>
                  </a:moveTo>
                  <a:lnTo>
                    <a:pt x="5716" y="4639"/>
                  </a:lnTo>
                  <a:lnTo>
                    <a:pt x="6227" y="234031"/>
                  </a:lnTo>
                  <a:lnTo>
                    <a:pt x="0" y="239727"/>
                  </a:lnTo>
                  <a:lnTo>
                    <a:pt x="538" y="0"/>
                  </a:lnTo>
                  <a:close/>
                </a:path>
              </a:pathLst>
            </a:custGeom>
            <a:ln w="3175">
              <a:solidFill>
                <a:srgbClr val="B8BC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1" name="object 181"/>
            <p:cNvSpPr/>
            <p:nvPr/>
          </p:nvSpPr>
          <p:spPr>
            <a:xfrm>
              <a:off x="3422662" y="4416488"/>
              <a:ext cx="148590" cy="240029"/>
            </a:xfrm>
            <a:custGeom>
              <a:avLst/>
              <a:gdLst/>
              <a:ahLst/>
              <a:cxnLst/>
              <a:rect l="l" t="t" r="r" b="b"/>
              <a:pathLst>
                <a:path w="148589" h="240029">
                  <a:moveTo>
                    <a:pt x="148120" y="0"/>
                  </a:moveTo>
                  <a:lnTo>
                    <a:pt x="0" y="0"/>
                  </a:lnTo>
                  <a:lnTo>
                    <a:pt x="5181" y="4635"/>
                  </a:lnTo>
                  <a:lnTo>
                    <a:pt x="142392" y="4635"/>
                  </a:lnTo>
                  <a:lnTo>
                    <a:pt x="148120" y="0"/>
                  </a:lnTo>
                  <a:close/>
                </a:path>
                <a:path w="148589" h="240029">
                  <a:moveTo>
                    <a:pt x="148170" y="234010"/>
                  </a:moveTo>
                  <a:lnTo>
                    <a:pt x="65189" y="234010"/>
                  </a:lnTo>
                  <a:lnTo>
                    <a:pt x="65189" y="239699"/>
                  </a:lnTo>
                  <a:lnTo>
                    <a:pt x="148170" y="239699"/>
                  </a:lnTo>
                  <a:lnTo>
                    <a:pt x="148170" y="234010"/>
                  </a:lnTo>
                  <a:close/>
                </a:path>
              </a:pathLst>
            </a:custGeom>
            <a:solidFill>
              <a:srgbClr val="FFFFFF">
                <a:alpha val="58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2" name="object 182"/>
            <p:cNvSpPr/>
            <p:nvPr/>
          </p:nvSpPr>
          <p:spPr>
            <a:xfrm>
              <a:off x="3564826" y="4416119"/>
              <a:ext cx="6350" cy="240029"/>
            </a:xfrm>
            <a:custGeom>
              <a:avLst/>
              <a:gdLst/>
              <a:ahLst/>
              <a:cxnLst/>
              <a:rect l="l" t="t" r="r" b="b"/>
              <a:pathLst>
                <a:path w="6350" h="240029">
                  <a:moveTo>
                    <a:pt x="5943" y="234950"/>
                  </a:moveTo>
                  <a:lnTo>
                    <a:pt x="5689" y="234950"/>
                  </a:lnTo>
                  <a:lnTo>
                    <a:pt x="5689" y="5080"/>
                  </a:lnTo>
                  <a:lnTo>
                    <a:pt x="5448" y="5080"/>
                  </a:lnTo>
                  <a:lnTo>
                    <a:pt x="5448" y="0"/>
                  </a:lnTo>
                  <a:lnTo>
                    <a:pt x="3022" y="0"/>
                  </a:lnTo>
                  <a:lnTo>
                    <a:pt x="3022" y="5080"/>
                  </a:lnTo>
                  <a:lnTo>
                    <a:pt x="0" y="5080"/>
                  </a:lnTo>
                  <a:lnTo>
                    <a:pt x="0" y="234950"/>
                  </a:lnTo>
                  <a:lnTo>
                    <a:pt x="3111" y="234950"/>
                  </a:lnTo>
                  <a:lnTo>
                    <a:pt x="3111" y="240030"/>
                  </a:lnTo>
                  <a:lnTo>
                    <a:pt x="5943" y="240030"/>
                  </a:lnTo>
                  <a:lnTo>
                    <a:pt x="5943" y="234950"/>
                  </a:lnTo>
                  <a:close/>
                </a:path>
              </a:pathLst>
            </a:custGeom>
            <a:solidFill>
              <a:srgbClr val="B8B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3" name="object 183"/>
            <p:cNvSpPr/>
            <p:nvPr/>
          </p:nvSpPr>
          <p:spPr>
            <a:xfrm>
              <a:off x="3564583" y="4416481"/>
              <a:ext cx="6350" cy="240029"/>
            </a:xfrm>
            <a:custGeom>
              <a:avLst/>
              <a:gdLst/>
              <a:ahLst/>
              <a:cxnLst/>
              <a:rect l="l" t="t" r="r" b="b"/>
              <a:pathLst>
                <a:path w="6350" h="240029">
                  <a:moveTo>
                    <a:pt x="5688" y="0"/>
                  </a:moveTo>
                  <a:lnTo>
                    <a:pt x="510" y="4639"/>
                  </a:lnTo>
                  <a:lnTo>
                    <a:pt x="0" y="234031"/>
                  </a:lnTo>
                  <a:lnTo>
                    <a:pt x="6199" y="239727"/>
                  </a:lnTo>
                  <a:lnTo>
                    <a:pt x="5688" y="0"/>
                  </a:lnTo>
                  <a:close/>
                </a:path>
              </a:pathLst>
            </a:custGeom>
            <a:ln w="3175">
              <a:solidFill>
                <a:srgbClr val="B8BC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4" name="object 184"/>
            <p:cNvSpPr/>
            <p:nvPr/>
          </p:nvSpPr>
          <p:spPr>
            <a:xfrm>
              <a:off x="3531893" y="4618879"/>
              <a:ext cx="24130" cy="13970"/>
            </a:xfrm>
            <a:custGeom>
              <a:avLst/>
              <a:gdLst/>
              <a:ahLst/>
              <a:cxnLst/>
              <a:rect l="l" t="t" r="r" b="b"/>
              <a:pathLst>
                <a:path w="24129" h="13970">
                  <a:moveTo>
                    <a:pt x="23811" y="13966"/>
                  </a:moveTo>
                  <a:lnTo>
                    <a:pt x="0" y="13966"/>
                  </a:lnTo>
                  <a:lnTo>
                    <a:pt x="0" y="0"/>
                  </a:lnTo>
                  <a:lnTo>
                    <a:pt x="23811" y="0"/>
                  </a:lnTo>
                  <a:lnTo>
                    <a:pt x="23811" y="13966"/>
                  </a:lnTo>
                  <a:close/>
                </a:path>
              </a:pathLst>
            </a:custGeom>
            <a:solidFill>
              <a:srgbClr val="E844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5" name="object 185"/>
            <p:cNvSpPr/>
            <p:nvPr/>
          </p:nvSpPr>
          <p:spPr>
            <a:xfrm>
              <a:off x="3531893" y="4618879"/>
              <a:ext cx="24130" cy="13970"/>
            </a:xfrm>
            <a:custGeom>
              <a:avLst/>
              <a:gdLst/>
              <a:ahLst/>
              <a:cxnLst/>
              <a:rect l="l" t="t" r="r" b="b"/>
              <a:pathLst>
                <a:path w="24129" h="13970">
                  <a:moveTo>
                    <a:pt x="0" y="0"/>
                  </a:moveTo>
                  <a:lnTo>
                    <a:pt x="23811" y="0"/>
                  </a:lnTo>
                  <a:lnTo>
                    <a:pt x="23811" y="13966"/>
                  </a:lnTo>
                  <a:lnTo>
                    <a:pt x="0" y="1396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E8446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6" name="object 186"/>
            <p:cNvSpPr/>
            <p:nvPr/>
          </p:nvSpPr>
          <p:spPr>
            <a:xfrm>
              <a:off x="3531893" y="4618879"/>
              <a:ext cx="24130" cy="1270"/>
            </a:xfrm>
            <a:custGeom>
              <a:avLst/>
              <a:gdLst/>
              <a:ahLst/>
              <a:cxnLst/>
              <a:rect l="l" t="t" r="r" b="b"/>
              <a:pathLst>
                <a:path w="24129" h="1270">
                  <a:moveTo>
                    <a:pt x="0" y="0"/>
                  </a:moveTo>
                  <a:lnTo>
                    <a:pt x="23818" y="0"/>
                  </a:lnTo>
                  <a:lnTo>
                    <a:pt x="22279" y="1028"/>
                  </a:lnTo>
                  <a:lnTo>
                    <a:pt x="1567" y="10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7567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7" name="object 187"/>
            <p:cNvSpPr/>
            <p:nvPr/>
          </p:nvSpPr>
          <p:spPr>
            <a:xfrm>
              <a:off x="3531893" y="4618879"/>
              <a:ext cx="24130" cy="1270"/>
            </a:xfrm>
            <a:custGeom>
              <a:avLst/>
              <a:gdLst/>
              <a:ahLst/>
              <a:cxnLst/>
              <a:rect l="l" t="t" r="r" b="b"/>
              <a:pathLst>
                <a:path w="24129" h="1270">
                  <a:moveTo>
                    <a:pt x="0" y="0"/>
                  </a:moveTo>
                  <a:lnTo>
                    <a:pt x="23818" y="0"/>
                  </a:lnTo>
                  <a:lnTo>
                    <a:pt x="22279" y="1028"/>
                  </a:lnTo>
                  <a:lnTo>
                    <a:pt x="1567" y="1028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F7567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8" name="object 188"/>
            <p:cNvSpPr/>
            <p:nvPr/>
          </p:nvSpPr>
          <p:spPr>
            <a:xfrm>
              <a:off x="3531893" y="4631962"/>
              <a:ext cx="24130" cy="1270"/>
            </a:xfrm>
            <a:custGeom>
              <a:avLst/>
              <a:gdLst/>
              <a:ahLst/>
              <a:cxnLst/>
              <a:rect l="l" t="t" r="r" b="b"/>
              <a:pathLst>
                <a:path w="24129" h="1270">
                  <a:moveTo>
                    <a:pt x="0" y="1021"/>
                  </a:moveTo>
                  <a:lnTo>
                    <a:pt x="23818" y="1021"/>
                  </a:lnTo>
                  <a:lnTo>
                    <a:pt x="22279" y="0"/>
                  </a:lnTo>
                  <a:lnTo>
                    <a:pt x="1567" y="0"/>
                  </a:lnTo>
                  <a:lnTo>
                    <a:pt x="0" y="1021"/>
                  </a:lnTo>
                  <a:close/>
                </a:path>
              </a:pathLst>
            </a:custGeom>
            <a:solidFill>
              <a:srgbClr val="D836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9" name="object 189"/>
            <p:cNvSpPr/>
            <p:nvPr/>
          </p:nvSpPr>
          <p:spPr>
            <a:xfrm>
              <a:off x="3531893" y="4631962"/>
              <a:ext cx="24130" cy="1270"/>
            </a:xfrm>
            <a:custGeom>
              <a:avLst/>
              <a:gdLst/>
              <a:ahLst/>
              <a:cxnLst/>
              <a:rect l="l" t="t" r="r" b="b"/>
              <a:pathLst>
                <a:path w="24129" h="1270">
                  <a:moveTo>
                    <a:pt x="0" y="1021"/>
                  </a:moveTo>
                  <a:lnTo>
                    <a:pt x="23818" y="1021"/>
                  </a:lnTo>
                  <a:lnTo>
                    <a:pt x="22279" y="0"/>
                  </a:lnTo>
                  <a:lnTo>
                    <a:pt x="1567" y="0"/>
                  </a:lnTo>
                  <a:lnTo>
                    <a:pt x="0" y="1021"/>
                  </a:lnTo>
                  <a:close/>
                </a:path>
              </a:pathLst>
            </a:custGeom>
            <a:ln w="3175">
              <a:solidFill>
                <a:srgbClr val="D8365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0" name="object 190"/>
            <p:cNvSpPr/>
            <p:nvPr/>
          </p:nvSpPr>
          <p:spPr>
            <a:xfrm>
              <a:off x="3531893" y="4618879"/>
              <a:ext cx="1905" cy="13970"/>
            </a:xfrm>
            <a:custGeom>
              <a:avLst/>
              <a:gdLst/>
              <a:ahLst/>
              <a:cxnLst/>
              <a:rect l="l" t="t" r="r" b="b"/>
              <a:pathLst>
                <a:path w="1904" h="13970">
                  <a:moveTo>
                    <a:pt x="0" y="0"/>
                  </a:moveTo>
                  <a:lnTo>
                    <a:pt x="1567" y="1028"/>
                  </a:lnTo>
                  <a:lnTo>
                    <a:pt x="1567" y="12944"/>
                  </a:lnTo>
                  <a:lnTo>
                    <a:pt x="0" y="139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7506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1" name="object 191"/>
            <p:cNvSpPr/>
            <p:nvPr/>
          </p:nvSpPr>
          <p:spPr>
            <a:xfrm>
              <a:off x="3531893" y="4618879"/>
              <a:ext cx="1905" cy="13970"/>
            </a:xfrm>
            <a:custGeom>
              <a:avLst/>
              <a:gdLst/>
              <a:ahLst/>
              <a:cxnLst/>
              <a:rect l="l" t="t" r="r" b="b"/>
              <a:pathLst>
                <a:path w="1904" h="13970">
                  <a:moveTo>
                    <a:pt x="0" y="0"/>
                  </a:moveTo>
                  <a:lnTo>
                    <a:pt x="1567" y="1028"/>
                  </a:lnTo>
                  <a:lnTo>
                    <a:pt x="1567" y="12944"/>
                  </a:lnTo>
                  <a:lnTo>
                    <a:pt x="0" y="13973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F7506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2" name="object 192"/>
            <p:cNvSpPr/>
            <p:nvPr/>
          </p:nvSpPr>
          <p:spPr>
            <a:xfrm>
              <a:off x="3553958" y="4618879"/>
              <a:ext cx="1905" cy="13970"/>
            </a:xfrm>
            <a:custGeom>
              <a:avLst/>
              <a:gdLst/>
              <a:ahLst/>
              <a:cxnLst/>
              <a:rect l="l" t="t" r="r" b="b"/>
              <a:pathLst>
                <a:path w="1904" h="13970">
                  <a:moveTo>
                    <a:pt x="1532" y="0"/>
                  </a:moveTo>
                  <a:lnTo>
                    <a:pt x="0" y="1028"/>
                  </a:lnTo>
                  <a:lnTo>
                    <a:pt x="0" y="12944"/>
                  </a:lnTo>
                  <a:lnTo>
                    <a:pt x="1532" y="13973"/>
                  </a:lnTo>
                  <a:lnTo>
                    <a:pt x="1532" y="0"/>
                  </a:lnTo>
                  <a:close/>
                </a:path>
              </a:pathLst>
            </a:custGeom>
            <a:solidFill>
              <a:srgbClr val="C63A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3" name="object 193"/>
            <p:cNvSpPr/>
            <p:nvPr/>
          </p:nvSpPr>
          <p:spPr>
            <a:xfrm>
              <a:off x="3553958" y="4618879"/>
              <a:ext cx="1905" cy="13970"/>
            </a:xfrm>
            <a:custGeom>
              <a:avLst/>
              <a:gdLst/>
              <a:ahLst/>
              <a:cxnLst/>
              <a:rect l="l" t="t" r="r" b="b"/>
              <a:pathLst>
                <a:path w="1904" h="13970">
                  <a:moveTo>
                    <a:pt x="1532" y="0"/>
                  </a:moveTo>
                  <a:lnTo>
                    <a:pt x="0" y="1028"/>
                  </a:lnTo>
                  <a:lnTo>
                    <a:pt x="0" y="12944"/>
                  </a:lnTo>
                  <a:lnTo>
                    <a:pt x="1532" y="13973"/>
                  </a:lnTo>
                  <a:lnTo>
                    <a:pt x="1532" y="0"/>
                  </a:lnTo>
                  <a:close/>
                </a:path>
              </a:pathLst>
            </a:custGeom>
            <a:ln w="3175">
              <a:solidFill>
                <a:srgbClr val="C63A5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4" name="object 194"/>
            <p:cNvSpPr/>
            <p:nvPr/>
          </p:nvSpPr>
          <p:spPr>
            <a:xfrm>
              <a:off x="3588340" y="4368505"/>
              <a:ext cx="47625" cy="292100"/>
            </a:xfrm>
            <a:custGeom>
              <a:avLst/>
              <a:gdLst/>
              <a:ahLst/>
              <a:cxnLst/>
              <a:rect l="l" t="t" r="r" b="b"/>
              <a:pathLst>
                <a:path w="47625" h="292100">
                  <a:moveTo>
                    <a:pt x="0" y="292039"/>
                  </a:moveTo>
                  <a:lnTo>
                    <a:pt x="0" y="42984"/>
                  </a:lnTo>
                  <a:lnTo>
                    <a:pt x="47630" y="0"/>
                  </a:lnTo>
                  <a:lnTo>
                    <a:pt x="40967" y="50879"/>
                  </a:lnTo>
                  <a:lnTo>
                    <a:pt x="34748" y="96559"/>
                  </a:lnTo>
                  <a:lnTo>
                    <a:pt x="28478" y="139805"/>
                  </a:lnTo>
                  <a:lnTo>
                    <a:pt x="20967" y="184787"/>
                  </a:lnTo>
                  <a:lnTo>
                    <a:pt x="11518" y="234762"/>
                  </a:lnTo>
                  <a:lnTo>
                    <a:pt x="3429" y="275317"/>
                  </a:lnTo>
                  <a:lnTo>
                    <a:pt x="0" y="292039"/>
                  </a:lnTo>
                  <a:close/>
                </a:path>
              </a:pathLst>
            </a:custGeom>
            <a:solidFill>
              <a:srgbClr val="FFFFFF">
                <a:alpha val="13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5" name="object 195"/>
            <p:cNvPicPr/>
            <p:nvPr/>
          </p:nvPicPr>
          <p:blipFill>
            <a:blip r:embed="rId39" cstate="print"/>
            <a:stretch>
              <a:fillRect/>
            </a:stretch>
          </p:blipFill>
          <p:spPr>
            <a:xfrm>
              <a:off x="3323696" y="4461326"/>
              <a:ext cx="207012" cy="260332"/>
            </a:xfrm>
            <a:prstGeom prst="rect">
              <a:avLst/>
            </a:prstGeom>
          </p:spPr>
        </p:pic>
        <p:sp>
          <p:nvSpPr>
            <p:cNvPr id="196" name="object 196"/>
            <p:cNvSpPr/>
            <p:nvPr/>
          </p:nvSpPr>
          <p:spPr>
            <a:xfrm>
              <a:off x="3487610" y="4462621"/>
              <a:ext cx="42545" cy="256540"/>
            </a:xfrm>
            <a:custGeom>
              <a:avLst/>
              <a:gdLst/>
              <a:ahLst/>
              <a:cxnLst/>
              <a:rect l="l" t="t" r="r" b="b"/>
              <a:pathLst>
                <a:path w="42545" h="256539">
                  <a:moveTo>
                    <a:pt x="0" y="256310"/>
                  </a:moveTo>
                  <a:lnTo>
                    <a:pt x="0" y="37785"/>
                  </a:lnTo>
                  <a:lnTo>
                    <a:pt x="41941" y="0"/>
                  </a:lnTo>
                  <a:lnTo>
                    <a:pt x="41423" y="220582"/>
                  </a:lnTo>
                  <a:lnTo>
                    <a:pt x="0" y="256310"/>
                  </a:lnTo>
                  <a:close/>
                </a:path>
              </a:pathLst>
            </a:custGeom>
            <a:solidFill>
              <a:srgbClr val="B8B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7" name="object 197"/>
            <p:cNvSpPr/>
            <p:nvPr/>
          </p:nvSpPr>
          <p:spPr>
            <a:xfrm>
              <a:off x="3487610" y="4462621"/>
              <a:ext cx="42545" cy="256540"/>
            </a:xfrm>
            <a:custGeom>
              <a:avLst/>
              <a:gdLst/>
              <a:ahLst/>
              <a:cxnLst/>
              <a:rect l="l" t="t" r="r" b="b"/>
              <a:pathLst>
                <a:path w="42545" h="256539">
                  <a:moveTo>
                    <a:pt x="0" y="256310"/>
                  </a:moveTo>
                  <a:lnTo>
                    <a:pt x="41423" y="220582"/>
                  </a:lnTo>
                  <a:lnTo>
                    <a:pt x="41941" y="0"/>
                  </a:lnTo>
                  <a:lnTo>
                    <a:pt x="0" y="37785"/>
                  </a:lnTo>
                  <a:lnTo>
                    <a:pt x="0" y="256310"/>
                  </a:lnTo>
                  <a:close/>
                </a:path>
              </a:pathLst>
            </a:custGeom>
            <a:ln w="3175">
              <a:solidFill>
                <a:srgbClr val="B8BC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8" name="object 198"/>
            <p:cNvSpPr/>
            <p:nvPr/>
          </p:nvSpPr>
          <p:spPr>
            <a:xfrm>
              <a:off x="3329357" y="4503050"/>
              <a:ext cx="13335" cy="213360"/>
            </a:xfrm>
            <a:custGeom>
              <a:avLst/>
              <a:gdLst/>
              <a:ahLst/>
              <a:cxnLst/>
              <a:rect l="l" t="t" r="r" b="b"/>
              <a:pathLst>
                <a:path w="13335" h="213360">
                  <a:moveTo>
                    <a:pt x="0" y="213347"/>
                  </a:moveTo>
                  <a:lnTo>
                    <a:pt x="13165" y="213347"/>
                  </a:lnTo>
                  <a:lnTo>
                    <a:pt x="13165" y="0"/>
                  </a:lnTo>
                  <a:lnTo>
                    <a:pt x="0" y="0"/>
                  </a:lnTo>
                  <a:lnTo>
                    <a:pt x="0" y="213347"/>
                  </a:lnTo>
                  <a:close/>
                </a:path>
              </a:pathLst>
            </a:custGeom>
            <a:solidFill>
              <a:srgbClr val="8E939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9" name="object 199"/>
            <p:cNvPicPr/>
            <p:nvPr/>
          </p:nvPicPr>
          <p:blipFill>
            <a:blip r:embed="rId40" cstate="print"/>
            <a:stretch>
              <a:fillRect/>
            </a:stretch>
          </p:blipFill>
          <p:spPr>
            <a:xfrm>
              <a:off x="3328062" y="4501756"/>
              <a:ext cx="157928" cy="215936"/>
            </a:xfrm>
            <a:prstGeom prst="rect">
              <a:avLst/>
            </a:prstGeom>
          </p:spPr>
        </p:pic>
        <p:sp>
          <p:nvSpPr>
            <p:cNvPr id="200" name="object 200"/>
            <p:cNvSpPr/>
            <p:nvPr/>
          </p:nvSpPr>
          <p:spPr>
            <a:xfrm>
              <a:off x="3487610" y="4462621"/>
              <a:ext cx="42545" cy="256540"/>
            </a:xfrm>
            <a:custGeom>
              <a:avLst/>
              <a:gdLst/>
              <a:ahLst/>
              <a:cxnLst/>
              <a:rect l="l" t="t" r="r" b="b"/>
              <a:pathLst>
                <a:path w="42545" h="256539">
                  <a:moveTo>
                    <a:pt x="0" y="256310"/>
                  </a:moveTo>
                  <a:lnTo>
                    <a:pt x="0" y="37785"/>
                  </a:lnTo>
                  <a:lnTo>
                    <a:pt x="41941" y="0"/>
                  </a:lnTo>
                  <a:lnTo>
                    <a:pt x="36179" y="44659"/>
                  </a:lnTo>
                  <a:lnTo>
                    <a:pt x="30801" y="84754"/>
                  </a:lnTo>
                  <a:lnTo>
                    <a:pt x="25379" y="122711"/>
                  </a:lnTo>
                  <a:lnTo>
                    <a:pt x="18570" y="162154"/>
                  </a:lnTo>
                  <a:lnTo>
                    <a:pt x="10162" y="206016"/>
                  </a:lnTo>
                  <a:lnTo>
                    <a:pt x="0" y="256310"/>
                  </a:lnTo>
                  <a:close/>
                </a:path>
              </a:pathLst>
            </a:custGeom>
            <a:solidFill>
              <a:srgbClr val="FFFFFF">
                <a:alpha val="13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1" name="object 201"/>
          <p:cNvSpPr txBox="1"/>
          <p:nvPr/>
        </p:nvSpPr>
        <p:spPr>
          <a:xfrm>
            <a:off x="3205347" y="4716714"/>
            <a:ext cx="445770" cy="1250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50" spc="-10" dirty="0">
                <a:solidFill>
                  <a:srgbClr val="2F2F2F"/>
                </a:solidFill>
                <a:latin typeface="Times New Roman"/>
                <a:cs typeface="Times New Roman"/>
              </a:rPr>
              <a:t>Virtual</a:t>
            </a:r>
            <a:r>
              <a:rPr sz="650" spc="10" dirty="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sz="650" spc="-25" dirty="0">
                <a:solidFill>
                  <a:srgbClr val="2F2F2F"/>
                </a:solidFill>
                <a:latin typeface="Times New Roman"/>
                <a:cs typeface="Times New Roman"/>
              </a:rPr>
              <a:t>LAN</a:t>
            </a:r>
            <a:endParaRPr sz="650">
              <a:latin typeface="Times New Roman"/>
              <a:cs typeface="Times New Roman"/>
            </a:endParaRPr>
          </a:p>
        </p:txBody>
      </p:sp>
      <p:grpSp>
        <p:nvGrpSpPr>
          <p:cNvPr id="202" name="object 202"/>
          <p:cNvGrpSpPr/>
          <p:nvPr/>
        </p:nvGrpSpPr>
        <p:grpSpPr>
          <a:xfrm>
            <a:off x="4394575" y="4366918"/>
            <a:ext cx="462280" cy="354965"/>
            <a:chOff x="4394575" y="4366918"/>
            <a:chExt cx="462280" cy="354965"/>
          </a:xfrm>
        </p:grpSpPr>
        <p:sp>
          <p:nvSpPr>
            <p:cNvPr id="203" name="object 203"/>
            <p:cNvSpPr/>
            <p:nvPr/>
          </p:nvSpPr>
          <p:spPr>
            <a:xfrm>
              <a:off x="4397433" y="4414810"/>
              <a:ext cx="184150" cy="249554"/>
            </a:xfrm>
            <a:custGeom>
              <a:avLst/>
              <a:gdLst/>
              <a:ahLst/>
              <a:cxnLst/>
              <a:rect l="l" t="t" r="r" b="b"/>
              <a:pathLst>
                <a:path w="184150" h="249554">
                  <a:moveTo>
                    <a:pt x="183818" y="249082"/>
                  </a:moveTo>
                  <a:lnTo>
                    <a:pt x="0" y="249082"/>
                  </a:lnTo>
                  <a:lnTo>
                    <a:pt x="0" y="0"/>
                  </a:lnTo>
                  <a:lnTo>
                    <a:pt x="183818" y="0"/>
                  </a:lnTo>
                  <a:lnTo>
                    <a:pt x="183818" y="249082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4" name="object 204"/>
            <p:cNvSpPr/>
            <p:nvPr/>
          </p:nvSpPr>
          <p:spPr>
            <a:xfrm>
              <a:off x="4397433" y="4414810"/>
              <a:ext cx="184150" cy="249554"/>
            </a:xfrm>
            <a:custGeom>
              <a:avLst/>
              <a:gdLst/>
              <a:ahLst/>
              <a:cxnLst/>
              <a:rect l="l" t="t" r="r" b="b"/>
              <a:pathLst>
                <a:path w="184150" h="249554">
                  <a:moveTo>
                    <a:pt x="0" y="0"/>
                  </a:moveTo>
                  <a:lnTo>
                    <a:pt x="183818" y="0"/>
                  </a:lnTo>
                  <a:lnTo>
                    <a:pt x="183818" y="249082"/>
                  </a:lnTo>
                  <a:lnTo>
                    <a:pt x="0" y="249082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F6F6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5" name="object 205"/>
            <p:cNvSpPr/>
            <p:nvPr/>
          </p:nvSpPr>
          <p:spPr>
            <a:xfrm>
              <a:off x="4398779" y="4371605"/>
              <a:ext cx="230504" cy="43180"/>
            </a:xfrm>
            <a:custGeom>
              <a:avLst/>
              <a:gdLst/>
              <a:ahLst/>
              <a:cxnLst/>
              <a:rect l="l" t="t" r="r" b="b"/>
              <a:pathLst>
                <a:path w="230504" h="43179">
                  <a:moveTo>
                    <a:pt x="182251" y="42963"/>
                  </a:moveTo>
                  <a:lnTo>
                    <a:pt x="0" y="42963"/>
                  </a:lnTo>
                  <a:lnTo>
                    <a:pt x="53858" y="0"/>
                  </a:lnTo>
                  <a:lnTo>
                    <a:pt x="229910" y="0"/>
                  </a:lnTo>
                  <a:lnTo>
                    <a:pt x="182251" y="42963"/>
                  </a:lnTo>
                  <a:close/>
                </a:path>
              </a:pathLst>
            </a:custGeom>
            <a:solidFill>
              <a:srgbClr val="D1D4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6" name="object 206"/>
            <p:cNvSpPr/>
            <p:nvPr/>
          </p:nvSpPr>
          <p:spPr>
            <a:xfrm>
              <a:off x="4398779" y="4371605"/>
              <a:ext cx="230504" cy="43180"/>
            </a:xfrm>
            <a:custGeom>
              <a:avLst/>
              <a:gdLst/>
              <a:ahLst/>
              <a:cxnLst/>
              <a:rect l="l" t="t" r="r" b="b"/>
              <a:pathLst>
                <a:path w="230504" h="43179">
                  <a:moveTo>
                    <a:pt x="0" y="42963"/>
                  </a:moveTo>
                  <a:lnTo>
                    <a:pt x="182251" y="42963"/>
                  </a:lnTo>
                  <a:lnTo>
                    <a:pt x="229910" y="0"/>
                  </a:lnTo>
                  <a:lnTo>
                    <a:pt x="53858" y="0"/>
                  </a:lnTo>
                  <a:lnTo>
                    <a:pt x="0" y="42963"/>
                  </a:lnTo>
                  <a:close/>
                </a:path>
              </a:pathLst>
            </a:custGeom>
            <a:ln w="3175">
              <a:solidFill>
                <a:srgbClr val="D1D4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7" name="object 207"/>
            <p:cNvSpPr/>
            <p:nvPr/>
          </p:nvSpPr>
          <p:spPr>
            <a:xfrm>
              <a:off x="4581252" y="4371605"/>
              <a:ext cx="47625" cy="292100"/>
            </a:xfrm>
            <a:custGeom>
              <a:avLst/>
              <a:gdLst/>
              <a:ahLst/>
              <a:cxnLst/>
              <a:rect l="l" t="t" r="r" b="b"/>
              <a:pathLst>
                <a:path w="47625" h="292100">
                  <a:moveTo>
                    <a:pt x="0" y="292018"/>
                  </a:moveTo>
                  <a:lnTo>
                    <a:pt x="0" y="42963"/>
                  </a:lnTo>
                  <a:lnTo>
                    <a:pt x="47623" y="0"/>
                  </a:lnTo>
                  <a:lnTo>
                    <a:pt x="47112" y="251132"/>
                  </a:lnTo>
                  <a:lnTo>
                    <a:pt x="0" y="292018"/>
                  </a:lnTo>
                  <a:close/>
                </a:path>
              </a:pathLst>
            </a:custGeom>
            <a:solidFill>
              <a:srgbClr val="B8B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8" name="object 208"/>
            <p:cNvSpPr/>
            <p:nvPr/>
          </p:nvSpPr>
          <p:spPr>
            <a:xfrm>
              <a:off x="4581252" y="4371605"/>
              <a:ext cx="47625" cy="292100"/>
            </a:xfrm>
            <a:custGeom>
              <a:avLst/>
              <a:gdLst/>
              <a:ahLst/>
              <a:cxnLst/>
              <a:rect l="l" t="t" r="r" b="b"/>
              <a:pathLst>
                <a:path w="47625" h="292100">
                  <a:moveTo>
                    <a:pt x="0" y="292018"/>
                  </a:moveTo>
                  <a:lnTo>
                    <a:pt x="47112" y="251132"/>
                  </a:lnTo>
                  <a:lnTo>
                    <a:pt x="47623" y="0"/>
                  </a:lnTo>
                  <a:lnTo>
                    <a:pt x="0" y="42963"/>
                  </a:lnTo>
                  <a:lnTo>
                    <a:pt x="0" y="292018"/>
                  </a:lnTo>
                  <a:close/>
                </a:path>
              </a:pathLst>
            </a:custGeom>
            <a:ln w="3175">
              <a:solidFill>
                <a:srgbClr val="B8BC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9" name="object 209"/>
            <p:cNvSpPr/>
            <p:nvPr/>
          </p:nvSpPr>
          <p:spPr>
            <a:xfrm>
              <a:off x="4400906" y="4417669"/>
              <a:ext cx="15240" cy="243840"/>
            </a:xfrm>
            <a:custGeom>
              <a:avLst/>
              <a:gdLst/>
              <a:ahLst/>
              <a:cxnLst/>
              <a:rect l="l" t="t" r="r" b="b"/>
              <a:pathLst>
                <a:path w="15239" h="243839">
                  <a:moveTo>
                    <a:pt x="0" y="243365"/>
                  </a:moveTo>
                  <a:lnTo>
                    <a:pt x="14995" y="243365"/>
                  </a:lnTo>
                  <a:lnTo>
                    <a:pt x="14995" y="0"/>
                  </a:lnTo>
                  <a:lnTo>
                    <a:pt x="0" y="0"/>
                  </a:lnTo>
                  <a:lnTo>
                    <a:pt x="0" y="243365"/>
                  </a:lnTo>
                  <a:close/>
                </a:path>
              </a:pathLst>
            </a:custGeom>
            <a:solidFill>
              <a:srgbClr val="8E939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0" name="object 210"/>
            <p:cNvPicPr/>
            <p:nvPr/>
          </p:nvPicPr>
          <p:blipFill>
            <a:blip r:embed="rId41" cstate="print"/>
            <a:stretch>
              <a:fillRect/>
            </a:stretch>
          </p:blipFill>
          <p:spPr>
            <a:xfrm>
              <a:off x="4399611" y="4416374"/>
              <a:ext cx="179690" cy="245954"/>
            </a:xfrm>
            <a:prstGeom prst="rect">
              <a:avLst/>
            </a:prstGeom>
          </p:spPr>
        </p:pic>
        <p:sp>
          <p:nvSpPr>
            <p:cNvPr id="211" name="object 211"/>
            <p:cNvSpPr/>
            <p:nvPr/>
          </p:nvSpPr>
          <p:spPr>
            <a:xfrm>
              <a:off x="4581252" y="4371605"/>
              <a:ext cx="47625" cy="292100"/>
            </a:xfrm>
            <a:custGeom>
              <a:avLst/>
              <a:gdLst/>
              <a:ahLst/>
              <a:cxnLst/>
              <a:rect l="l" t="t" r="r" b="b"/>
              <a:pathLst>
                <a:path w="47625" h="292100">
                  <a:moveTo>
                    <a:pt x="0" y="292018"/>
                  </a:moveTo>
                  <a:lnTo>
                    <a:pt x="0" y="42963"/>
                  </a:lnTo>
                  <a:lnTo>
                    <a:pt x="47623" y="0"/>
                  </a:lnTo>
                  <a:lnTo>
                    <a:pt x="40964" y="50868"/>
                  </a:lnTo>
                  <a:lnTo>
                    <a:pt x="34747" y="96547"/>
                  </a:lnTo>
                  <a:lnTo>
                    <a:pt x="28478" y="139805"/>
                  </a:lnTo>
                  <a:lnTo>
                    <a:pt x="20967" y="184772"/>
                  </a:lnTo>
                  <a:lnTo>
                    <a:pt x="11518" y="234742"/>
                  </a:lnTo>
                  <a:lnTo>
                    <a:pt x="3429" y="275296"/>
                  </a:lnTo>
                  <a:lnTo>
                    <a:pt x="0" y="292018"/>
                  </a:lnTo>
                  <a:close/>
                </a:path>
              </a:pathLst>
            </a:custGeom>
            <a:solidFill>
              <a:srgbClr val="FFFFFF">
                <a:alpha val="13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2" name="object 212"/>
            <p:cNvSpPr/>
            <p:nvPr/>
          </p:nvSpPr>
          <p:spPr>
            <a:xfrm>
              <a:off x="4623781" y="4411731"/>
              <a:ext cx="184150" cy="249554"/>
            </a:xfrm>
            <a:custGeom>
              <a:avLst/>
              <a:gdLst/>
              <a:ahLst/>
              <a:cxnLst/>
              <a:rect l="l" t="t" r="r" b="b"/>
              <a:pathLst>
                <a:path w="184150" h="249554">
                  <a:moveTo>
                    <a:pt x="183818" y="249054"/>
                  </a:moveTo>
                  <a:lnTo>
                    <a:pt x="0" y="249054"/>
                  </a:lnTo>
                  <a:lnTo>
                    <a:pt x="0" y="0"/>
                  </a:lnTo>
                  <a:lnTo>
                    <a:pt x="183818" y="0"/>
                  </a:lnTo>
                  <a:lnTo>
                    <a:pt x="183818" y="249054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3" name="object 213"/>
            <p:cNvSpPr/>
            <p:nvPr/>
          </p:nvSpPr>
          <p:spPr>
            <a:xfrm>
              <a:off x="4623781" y="4411731"/>
              <a:ext cx="184150" cy="249554"/>
            </a:xfrm>
            <a:custGeom>
              <a:avLst/>
              <a:gdLst/>
              <a:ahLst/>
              <a:cxnLst/>
              <a:rect l="l" t="t" r="r" b="b"/>
              <a:pathLst>
                <a:path w="184150" h="249554">
                  <a:moveTo>
                    <a:pt x="0" y="0"/>
                  </a:moveTo>
                  <a:lnTo>
                    <a:pt x="183818" y="0"/>
                  </a:lnTo>
                  <a:lnTo>
                    <a:pt x="183818" y="249054"/>
                  </a:lnTo>
                  <a:lnTo>
                    <a:pt x="0" y="249054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F6F6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4" name="object 214"/>
            <p:cNvSpPr/>
            <p:nvPr/>
          </p:nvSpPr>
          <p:spPr>
            <a:xfrm>
              <a:off x="4625127" y="4368505"/>
              <a:ext cx="230504" cy="43180"/>
            </a:xfrm>
            <a:custGeom>
              <a:avLst/>
              <a:gdLst/>
              <a:ahLst/>
              <a:cxnLst/>
              <a:rect l="l" t="t" r="r" b="b"/>
              <a:pathLst>
                <a:path w="230504" h="43179">
                  <a:moveTo>
                    <a:pt x="182251" y="42984"/>
                  </a:moveTo>
                  <a:lnTo>
                    <a:pt x="0" y="42984"/>
                  </a:lnTo>
                  <a:lnTo>
                    <a:pt x="53858" y="0"/>
                  </a:lnTo>
                  <a:lnTo>
                    <a:pt x="229910" y="0"/>
                  </a:lnTo>
                  <a:lnTo>
                    <a:pt x="182251" y="42984"/>
                  </a:lnTo>
                  <a:close/>
                </a:path>
              </a:pathLst>
            </a:custGeom>
            <a:solidFill>
              <a:srgbClr val="D1D4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5" name="object 215"/>
            <p:cNvSpPr/>
            <p:nvPr/>
          </p:nvSpPr>
          <p:spPr>
            <a:xfrm>
              <a:off x="4625127" y="4368505"/>
              <a:ext cx="230504" cy="43180"/>
            </a:xfrm>
            <a:custGeom>
              <a:avLst/>
              <a:gdLst/>
              <a:ahLst/>
              <a:cxnLst/>
              <a:rect l="l" t="t" r="r" b="b"/>
              <a:pathLst>
                <a:path w="230504" h="43179">
                  <a:moveTo>
                    <a:pt x="0" y="42984"/>
                  </a:moveTo>
                  <a:lnTo>
                    <a:pt x="182251" y="42984"/>
                  </a:lnTo>
                  <a:lnTo>
                    <a:pt x="229910" y="0"/>
                  </a:lnTo>
                  <a:lnTo>
                    <a:pt x="53858" y="0"/>
                  </a:lnTo>
                  <a:lnTo>
                    <a:pt x="0" y="42984"/>
                  </a:lnTo>
                  <a:close/>
                </a:path>
              </a:pathLst>
            </a:custGeom>
            <a:ln w="3175">
              <a:solidFill>
                <a:srgbClr val="D1D4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6" name="object 216"/>
            <p:cNvSpPr/>
            <p:nvPr/>
          </p:nvSpPr>
          <p:spPr>
            <a:xfrm>
              <a:off x="4807572" y="4368505"/>
              <a:ext cx="48260" cy="292100"/>
            </a:xfrm>
            <a:custGeom>
              <a:avLst/>
              <a:gdLst/>
              <a:ahLst/>
              <a:cxnLst/>
              <a:rect l="l" t="t" r="r" b="b"/>
              <a:pathLst>
                <a:path w="48260" h="292100">
                  <a:moveTo>
                    <a:pt x="0" y="292039"/>
                  </a:moveTo>
                  <a:lnTo>
                    <a:pt x="0" y="42984"/>
                  </a:lnTo>
                  <a:lnTo>
                    <a:pt x="47651" y="0"/>
                  </a:lnTo>
                  <a:lnTo>
                    <a:pt x="47140" y="251132"/>
                  </a:lnTo>
                  <a:lnTo>
                    <a:pt x="0" y="292039"/>
                  </a:lnTo>
                  <a:close/>
                </a:path>
              </a:pathLst>
            </a:custGeom>
            <a:solidFill>
              <a:srgbClr val="B8B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7" name="object 217"/>
            <p:cNvSpPr/>
            <p:nvPr/>
          </p:nvSpPr>
          <p:spPr>
            <a:xfrm>
              <a:off x="4807572" y="4368505"/>
              <a:ext cx="48260" cy="292100"/>
            </a:xfrm>
            <a:custGeom>
              <a:avLst/>
              <a:gdLst/>
              <a:ahLst/>
              <a:cxnLst/>
              <a:rect l="l" t="t" r="r" b="b"/>
              <a:pathLst>
                <a:path w="48260" h="292100">
                  <a:moveTo>
                    <a:pt x="0" y="292039"/>
                  </a:moveTo>
                  <a:lnTo>
                    <a:pt x="47140" y="251132"/>
                  </a:lnTo>
                  <a:lnTo>
                    <a:pt x="47651" y="0"/>
                  </a:lnTo>
                  <a:lnTo>
                    <a:pt x="0" y="42984"/>
                  </a:lnTo>
                  <a:lnTo>
                    <a:pt x="0" y="292039"/>
                  </a:lnTo>
                  <a:close/>
                </a:path>
              </a:pathLst>
            </a:custGeom>
            <a:ln w="3175">
              <a:solidFill>
                <a:srgbClr val="B8BC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8" name="object 218"/>
            <p:cNvSpPr/>
            <p:nvPr/>
          </p:nvSpPr>
          <p:spPr>
            <a:xfrm>
              <a:off x="4627257" y="4414595"/>
              <a:ext cx="177165" cy="243840"/>
            </a:xfrm>
            <a:custGeom>
              <a:avLst/>
              <a:gdLst/>
              <a:ahLst/>
              <a:cxnLst/>
              <a:rect l="l" t="t" r="r" b="b"/>
              <a:pathLst>
                <a:path w="177164" h="243839">
                  <a:moveTo>
                    <a:pt x="14986" y="0"/>
                  </a:moveTo>
                  <a:lnTo>
                    <a:pt x="0" y="0"/>
                  </a:lnTo>
                  <a:lnTo>
                    <a:pt x="0" y="85953"/>
                  </a:lnTo>
                  <a:lnTo>
                    <a:pt x="14986" y="85953"/>
                  </a:lnTo>
                  <a:lnTo>
                    <a:pt x="14986" y="0"/>
                  </a:lnTo>
                  <a:close/>
                </a:path>
                <a:path w="177164" h="243839">
                  <a:moveTo>
                    <a:pt x="177101" y="0"/>
                  </a:moveTo>
                  <a:lnTo>
                    <a:pt x="162560" y="0"/>
                  </a:lnTo>
                  <a:lnTo>
                    <a:pt x="162560" y="243370"/>
                  </a:lnTo>
                  <a:lnTo>
                    <a:pt x="177101" y="243370"/>
                  </a:lnTo>
                  <a:lnTo>
                    <a:pt x="177101" y="0"/>
                  </a:lnTo>
                  <a:close/>
                </a:path>
              </a:pathLst>
            </a:custGeom>
            <a:solidFill>
              <a:srgbClr val="8E939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9" name="object 219"/>
            <p:cNvSpPr/>
            <p:nvPr/>
          </p:nvSpPr>
          <p:spPr>
            <a:xfrm>
              <a:off x="4627260" y="4414590"/>
              <a:ext cx="177165" cy="243840"/>
            </a:xfrm>
            <a:custGeom>
              <a:avLst/>
              <a:gdLst/>
              <a:ahLst/>
              <a:cxnLst/>
              <a:rect l="l" t="t" r="r" b="b"/>
              <a:pathLst>
                <a:path w="177164" h="243839">
                  <a:moveTo>
                    <a:pt x="0" y="0"/>
                  </a:moveTo>
                  <a:lnTo>
                    <a:pt x="177101" y="0"/>
                  </a:lnTo>
                  <a:lnTo>
                    <a:pt x="177101" y="243365"/>
                  </a:lnTo>
                  <a:lnTo>
                    <a:pt x="0" y="243365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8E939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0" name="object 220"/>
            <p:cNvSpPr/>
            <p:nvPr/>
          </p:nvSpPr>
          <p:spPr>
            <a:xfrm>
              <a:off x="4642256" y="4416481"/>
              <a:ext cx="147955" cy="240029"/>
            </a:xfrm>
            <a:custGeom>
              <a:avLst/>
              <a:gdLst/>
              <a:ahLst/>
              <a:cxnLst/>
              <a:rect l="l" t="t" r="r" b="b"/>
              <a:pathLst>
                <a:path w="147954" h="240029">
                  <a:moveTo>
                    <a:pt x="147572" y="239727"/>
                  </a:moveTo>
                  <a:lnTo>
                    <a:pt x="0" y="239727"/>
                  </a:lnTo>
                  <a:lnTo>
                    <a:pt x="0" y="0"/>
                  </a:lnTo>
                  <a:lnTo>
                    <a:pt x="147572" y="0"/>
                  </a:lnTo>
                  <a:lnTo>
                    <a:pt x="147572" y="239727"/>
                  </a:lnTo>
                  <a:close/>
                </a:path>
              </a:pathLst>
            </a:custGeom>
            <a:solidFill>
              <a:srgbClr val="D6D8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1" name="object 221"/>
            <p:cNvSpPr/>
            <p:nvPr/>
          </p:nvSpPr>
          <p:spPr>
            <a:xfrm>
              <a:off x="4642256" y="4416481"/>
              <a:ext cx="147955" cy="240029"/>
            </a:xfrm>
            <a:custGeom>
              <a:avLst/>
              <a:gdLst/>
              <a:ahLst/>
              <a:cxnLst/>
              <a:rect l="l" t="t" r="r" b="b"/>
              <a:pathLst>
                <a:path w="147954" h="240029">
                  <a:moveTo>
                    <a:pt x="0" y="0"/>
                  </a:moveTo>
                  <a:lnTo>
                    <a:pt x="147572" y="0"/>
                  </a:lnTo>
                  <a:lnTo>
                    <a:pt x="147572" y="239727"/>
                  </a:lnTo>
                  <a:lnTo>
                    <a:pt x="0" y="239727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D6D8D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2" name="object 222"/>
            <p:cNvSpPr/>
            <p:nvPr/>
          </p:nvSpPr>
          <p:spPr>
            <a:xfrm>
              <a:off x="4645135" y="4479370"/>
              <a:ext cx="141605" cy="5080"/>
            </a:xfrm>
            <a:custGeom>
              <a:avLst/>
              <a:gdLst/>
              <a:ahLst/>
              <a:cxnLst/>
              <a:rect l="l" t="t" r="r" b="b"/>
              <a:pathLst>
                <a:path w="141604" h="5079">
                  <a:moveTo>
                    <a:pt x="141345" y="4667"/>
                  </a:moveTo>
                  <a:lnTo>
                    <a:pt x="0" y="4667"/>
                  </a:lnTo>
                  <a:lnTo>
                    <a:pt x="0" y="0"/>
                  </a:lnTo>
                  <a:lnTo>
                    <a:pt x="141345" y="0"/>
                  </a:lnTo>
                  <a:lnTo>
                    <a:pt x="141345" y="4667"/>
                  </a:lnTo>
                  <a:close/>
                </a:path>
              </a:pathLst>
            </a:custGeom>
            <a:solidFill>
              <a:srgbClr val="777C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3" name="object 223"/>
            <p:cNvSpPr/>
            <p:nvPr/>
          </p:nvSpPr>
          <p:spPr>
            <a:xfrm>
              <a:off x="4645135" y="4479370"/>
              <a:ext cx="141605" cy="5080"/>
            </a:xfrm>
            <a:custGeom>
              <a:avLst/>
              <a:gdLst/>
              <a:ahLst/>
              <a:cxnLst/>
              <a:rect l="l" t="t" r="r" b="b"/>
              <a:pathLst>
                <a:path w="141604" h="5079">
                  <a:moveTo>
                    <a:pt x="0" y="0"/>
                  </a:moveTo>
                  <a:lnTo>
                    <a:pt x="141345" y="0"/>
                  </a:lnTo>
                  <a:lnTo>
                    <a:pt x="141345" y="4667"/>
                  </a:lnTo>
                  <a:lnTo>
                    <a:pt x="0" y="4667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777C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4" name="object 224"/>
            <p:cNvSpPr/>
            <p:nvPr/>
          </p:nvSpPr>
          <p:spPr>
            <a:xfrm>
              <a:off x="4707084" y="4552373"/>
              <a:ext cx="80010" cy="5080"/>
            </a:xfrm>
            <a:custGeom>
              <a:avLst/>
              <a:gdLst/>
              <a:ahLst/>
              <a:cxnLst/>
              <a:rect l="l" t="t" r="r" b="b"/>
              <a:pathLst>
                <a:path w="80010" h="5079">
                  <a:moveTo>
                    <a:pt x="0" y="4667"/>
                  </a:moveTo>
                  <a:lnTo>
                    <a:pt x="79395" y="4667"/>
                  </a:lnTo>
                  <a:lnTo>
                    <a:pt x="79395" y="0"/>
                  </a:lnTo>
                  <a:lnTo>
                    <a:pt x="0" y="0"/>
                  </a:lnTo>
                  <a:lnTo>
                    <a:pt x="0" y="4667"/>
                  </a:lnTo>
                  <a:close/>
                </a:path>
              </a:pathLst>
            </a:custGeom>
            <a:solidFill>
              <a:srgbClr val="777C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5" name="object 225"/>
            <p:cNvSpPr/>
            <p:nvPr/>
          </p:nvSpPr>
          <p:spPr>
            <a:xfrm>
              <a:off x="4707084" y="4554706"/>
              <a:ext cx="81280" cy="0"/>
            </a:xfrm>
            <a:custGeom>
              <a:avLst/>
              <a:gdLst/>
              <a:ahLst/>
              <a:cxnLst/>
              <a:rect l="l" t="t" r="r" b="b"/>
              <a:pathLst>
                <a:path w="81279">
                  <a:moveTo>
                    <a:pt x="0" y="0"/>
                  </a:moveTo>
                  <a:lnTo>
                    <a:pt x="80690" y="0"/>
                  </a:lnTo>
                </a:path>
              </a:pathLst>
            </a:custGeom>
            <a:ln w="7256">
              <a:solidFill>
                <a:srgbClr val="777C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6" name="object 226"/>
            <p:cNvSpPr/>
            <p:nvPr/>
          </p:nvSpPr>
          <p:spPr>
            <a:xfrm>
              <a:off x="4645126" y="4484230"/>
              <a:ext cx="141605" cy="78105"/>
            </a:xfrm>
            <a:custGeom>
              <a:avLst/>
              <a:gdLst/>
              <a:ahLst/>
              <a:cxnLst/>
              <a:rect l="l" t="t" r="r" b="b"/>
              <a:pathLst>
                <a:path w="141604" h="78104">
                  <a:moveTo>
                    <a:pt x="141351" y="72948"/>
                  </a:moveTo>
                  <a:lnTo>
                    <a:pt x="0" y="72948"/>
                  </a:lnTo>
                  <a:lnTo>
                    <a:pt x="0" y="77597"/>
                  </a:lnTo>
                  <a:lnTo>
                    <a:pt x="141351" y="77597"/>
                  </a:lnTo>
                  <a:lnTo>
                    <a:pt x="141351" y="72948"/>
                  </a:lnTo>
                  <a:close/>
                </a:path>
                <a:path w="141604" h="78104">
                  <a:moveTo>
                    <a:pt x="141351" y="0"/>
                  </a:moveTo>
                  <a:lnTo>
                    <a:pt x="0" y="0"/>
                  </a:lnTo>
                  <a:lnTo>
                    <a:pt x="0" y="4660"/>
                  </a:lnTo>
                  <a:lnTo>
                    <a:pt x="141351" y="4660"/>
                  </a:lnTo>
                  <a:lnTo>
                    <a:pt x="141351" y="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7" name="object 227"/>
            <p:cNvSpPr/>
            <p:nvPr/>
          </p:nvSpPr>
          <p:spPr>
            <a:xfrm>
              <a:off x="4641634" y="4416119"/>
              <a:ext cx="5715" cy="84455"/>
            </a:xfrm>
            <a:custGeom>
              <a:avLst/>
              <a:gdLst/>
              <a:ahLst/>
              <a:cxnLst/>
              <a:rect l="l" t="t" r="r" b="b"/>
              <a:pathLst>
                <a:path w="5714" h="84454">
                  <a:moveTo>
                    <a:pt x="5715" y="5080"/>
                  </a:moveTo>
                  <a:lnTo>
                    <a:pt x="2679" y="5080"/>
                  </a:lnTo>
                  <a:lnTo>
                    <a:pt x="2679" y="0"/>
                  </a:lnTo>
                  <a:lnTo>
                    <a:pt x="254" y="0"/>
                  </a:lnTo>
                  <a:lnTo>
                    <a:pt x="254" y="5080"/>
                  </a:lnTo>
                  <a:lnTo>
                    <a:pt x="0" y="5080"/>
                  </a:lnTo>
                  <a:lnTo>
                    <a:pt x="0" y="84429"/>
                  </a:lnTo>
                  <a:lnTo>
                    <a:pt x="5715" y="84429"/>
                  </a:lnTo>
                  <a:lnTo>
                    <a:pt x="5715" y="5080"/>
                  </a:lnTo>
                  <a:close/>
                </a:path>
              </a:pathLst>
            </a:custGeom>
            <a:solidFill>
              <a:srgbClr val="B8B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8" name="object 228"/>
            <p:cNvSpPr/>
            <p:nvPr/>
          </p:nvSpPr>
          <p:spPr>
            <a:xfrm>
              <a:off x="4641386" y="4416481"/>
              <a:ext cx="6350" cy="240029"/>
            </a:xfrm>
            <a:custGeom>
              <a:avLst/>
              <a:gdLst/>
              <a:ahLst/>
              <a:cxnLst/>
              <a:rect l="l" t="t" r="r" b="b"/>
              <a:pathLst>
                <a:path w="6350" h="240029">
                  <a:moveTo>
                    <a:pt x="517" y="0"/>
                  </a:moveTo>
                  <a:lnTo>
                    <a:pt x="5695" y="4639"/>
                  </a:lnTo>
                  <a:lnTo>
                    <a:pt x="6234" y="234031"/>
                  </a:lnTo>
                  <a:lnTo>
                    <a:pt x="0" y="239727"/>
                  </a:lnTo>
                  <a:lnTo>
                    <a:pt x="517" y="0"/>
                  </a:lnTo>
                  <a:close/>
                </a:path>
              </a:pathLst>
            </a:custGeom>
            <a:ln w="3175">
              <a:solidFill>
                <a:srgbClr val="B8BC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9" name="object 229"/>
            <p:cNvSpPr/>
            <p:nvPr/>
          </p:nvSpPr>
          <p:spPr>
            <a:xfrm>
              <a:off x="4641926" y="4416488"/>
              <a:ext cx="148590" cy="240029"/>
            </a:xfrm>
            <a:custGeom>
              <a:avLst/>
              <a:gdLst/>
              <a:ahLst/>
              <a:cxnLst/>
              <a:rect l="l" t="t" r="r" b="b"/>
              <a:pathLst>
                <a:path w="148589" h="240029">
                  <a:moveTo>
                    <a:pt x="148082" y="0"/>
                  </a:moveTo>
                  <a:lnTo>
                    <a:pt x="0" y="0"/>
                  </a:lnTo>
                  <a:lnTo>
                    <a:pt x="5181" y="4635"/>
                  </a:lnTo>
                  <a:lnTo>
                    <a:pt x="142392" y="4635"/>
                  </a:lnTo>
                  <a:lnTo>
                    <a:pt x="148082" y="0"/>
                  </a:lnTo>
                  <a:close/>
                </a:path>
                <a:path w="148589" h="240029">
                  <a:moveTo>
                    <a:pt x="148170" y="234010"/>
                  </a:moveTo>
                  <a:lnTo>
                    <a:pt x="65151" y="234010"/>
                  </a:lnTo>
                  <a:lnTo>
                    <a:pt x="65151" y="239699"/>
                  </a:lnTo>
                  <a:lnTo>
                    <a:pt x="148170" y="239699"/>
                  </a:lnTo>
                  <a:lnTo>
                    <a:pt x="148170" y="234010"/>
                  </a:lnTo>
                  <a:close/>
                </a:path>
              </a:pathLst>
            </a:custGeom>
            <a:solidFill>
              <a:srgbClr val="FFFFFF">
                <a:alpha val="58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0" name="object 230"/>
            <p:cNvSpPr/>
            <p:nvPr/>
          </p:nvSpPr>
          <p:spPr>
            <a:xfrm>
              <a:off x="4784090" y="4416119"/>
              <a:ext cx="6350" cy="240029"/>
            </a:xfrm>
            <a:custGeom>
              <a:avLst/>
              <a:gdLst/>
              <a:ahLst/>
              <a:cxnLst/>
              <a:rect l="l" t="t" r="r" b="b"/>
              <a:pathLst>
                <a:path w="6350" h="240029">
                  <a:moveTo>
                    <a:pt x="5943" y="234950"/>
                  </a:moveTo>
                  <a:lnTo>
                    <a:pt x="5689" y="234950"/>
                  </a:lnTo>
                  <a:lnTo>
                    <a:pt x="5689" y="5080"/>
                  </a:lnTo>
                  <a:lnTo>
                    <a:pt x="5435" y="5080"/>
                  </a:lnTo>
                  <a:lnTo>
                    <a:pt x="5435" y="0"/>
                  </a:lnTo>
                  <a:lnTo>
                    <a:pt x="3009" y="0"/>
                  </a:lnTo>
                  <a:lnTo>
                    <a:pt x="3009" y="5080"/>
                  </a:lnTo>
                  <a:lnTo>
                    <a:pt x="0" y="5080"/>
                  </a:lnTo>
                  <a:lnTo>
                    <a:pt x="0" y="234950"/>
                  </a:lnTo>
                  <a:lnTo>
                    <a:pt x="3111" y="234950"/>
                  </a:lnTo>
                  <a:lnTo>
                    <a:pt x="3111" y="240030"/>
                  </a:lnTo>
                  <a:lnTo>
                    <a:pt x="5943" y="240030"/>
                  </a:lnTo>
                  <a:lnTo>
                    <a:pt x="5943" y="234950"/>
                  </a:lnTo>
                  <a:close/>
                </a:path>
              </a:pathLst>
            </a:custGeom>
            <a:solidFill>
              <a:srgbClr val="B8B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1" name="object 231"/>
            <p:cNvSpPr/>
            <p:nvPr/>
          </p:nvSpPr>
          <p:spPr>
            <a:xfrm>
              <a:off x="4783836" y="4416481"/>
              <a:ext cx="6350" cy="240029"/>
            </a:xfrm>
            <a:custGeom>
              <a:avLst/>
              <a:gdLst/>
              <a:ahLst/>
              <a:cxnLst/>
              <a:rect l="l" t="t" r="r" b="b"/>
              <a:pathLst>
                <a:path w="6350" h="240029">
                  <a:moveTo>
                    <a:pt x="5695" y="0"/>
                  </a:moveTo>
                  <a:lnTo>
                    <a:pt x="517" y="4639"/>
                  </a:lnTo>
                  <a:lnTo>
                    <a:pt x="0" y="234031"/>
                  </a:lnTo>
                  <a:lnTo>
                    <a:pt x="6206" y="239727"/>
                  </a:lnTo>
                  <a:lnTo>
                    <a:pt x="5695" y="0"/>
                  </a:lnTo>
                  <a:close/>
                </a:path>
              </a:pathLst>
            </a:custGeom>
            <a:ln w="3175">
              <a:solidFill>
                <a:srgbClr val="B8BC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2" name="object 232"/>
            <p:cNvSpPr/>
            <p:nvPr/>
          </p:nvSpPr>
          <p:spPr>
            <a:xfrm>
              <a:off x="4751152" y="4618879"/>
              <a:ext cx="24130" cy="13970"/>
            </a:xfrm>
            <a:custGeom>
              <a:avLst/>
              <a:gdLst/>
              <a:ahLst/>
              <a:cxnLst/>
              <a:rect l="l" t="t" r="r" b="b"/>
              <a:pathLst>
                <a:path w="24129" h="13970">
                  <a:moveTo>
                    <a:pt x="23811" y="13966"/>
                  </a:moveTo>
                  <a:lnTo>
                    <a:pt x="0" y="13966"/>
                  </a:lnTo>
                  <a:lnTo>
                    <a:pt x="0" y="0"/>
                  </a:lnTo>
                  <a:lnTo>
                    <a:pt x="23811" y="0"/>
                  </a:lnTo>
                  <a:lnTo>
                    <a:pt x="23811" y="13966"/>
                  </a:lnTo>
                  <a:close/>
                </a:path>
              </a:pathLst>
            </a:custGeom>
            <a:solidFill>
              <a:srgbClr val="E844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3" name="object 233"/>
            <p:cNvSpPr/>
            <p:nvPr/>
          </p:nvSpPr>
          <p:spPr>
            <a:xfrm>
              <a:off x="4751152" y="4618879"/>
              <a:ext cx="24130" cy="13970"/>
            </a:xfrm>
            <a:custGeom>
              <a:avLst/>
              <a:gdLst/>
              <a:ahLst/>
              <a:cxnLst/>
              <a:rect l="l" t="t" r="r" b="b"/>
              <a:pathLst>
                <a:path w="24129" h="13970">
                  <a:moveTo>
                    <a:pt x="0" y="0"/>
                  </a:moveTo>
                  <a:lnTo>
                    <a:pt x="23811" y="0"/>
                  </a:lnTo>
                  <a:lnTo>
                    <a:pt x="23811" y="13966"/>
                  </a:lnTo>
                  <a:lnTo>
                    <a:pt x="0" y="1396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E8446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4" name="object 234"/>
            <p:cNvSpPr/>
            <p:nvPr/>
          </p:nvSpPr>
          <p:spPr>
            <a:xfrm>
              <a:off x="4751152" y="4618879"/>
              <a:ext cx="24130" cy="1270"/>
            </a:xfrm>
            <a:custGeom>
              <a:avLst/>
              <a:gdLst/>
              <a:ahLst/>
              <a:cxnLst/>
              <a:rect l="l" t="t" r="r" b="b"/>
              <a:pathLst>
                <a:path w="24129" h="1270">
                  <a:moveTo>
                    <a:pt x="0" y="0"/>
                  </a:moveTo>
                  <a:lnTo>
                    <a:pt x="23811" y="0"/>
                  </a:lnTo>
                  <a:lnTo>
                    <a:pt x="22251" y="1028"/>
                  </a:lnTo>
                  <a:lnTo>
                    <a:pt x="1539" y="10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7567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5" name="object 235"/>
            <p:cNvSpPr/>
            <p:nvPr/>
          </p:nvSpPr>
          <p:spPr>
            <a:xfrm>
              <a:off x="4751152" y="4618879"/>
              <a:ext cx="24130" cy="1270"/>
            </a:xfrm>
            <a:custGeom>
              <a:avLst/>
              <a:gdLst/>
              <a:ahLst/>
              <a:cxnLst/>
              <a:rect l="l" t="t" r="r" b="b"/>
              <a:pathLst>
                <a:path w="24129" h="1270">
                  <a:moveTo>
                    <a:pt x="0" y="0"/>
                  </a:moveTo>
                  <a:lnTo>
                    <a:pt x="23811" y="0"/>
                  </a:lnTo>
                  <a:lnTo>
                    <a:pt x="22251" y="1028"/>
                  </a:lnTo>
                  <a:lnTo>
                    <a:pt x="1539" y="1028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F7567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6" name="object 236"/>
            <p:cNvSpPr/>
            <p:nvPr/>
          </p:nvSpPr>
          <p:spPr>
            <a:xfrm>
              <a:off x="4751152" y="4631962"/>
              <a:ext cx="24130" cy="1270"/>
            </a:xfrm>
            <a:custGeom>
              <a:avLst/>
              <a:gdLst/>
              <a:ahLst/>
              <a:cxnLst/>
              <a:rect l="l" t="t" r="r" b="b"/>
              <a:pathLst>
                <a:path w="24129" h="1270">
                  <a:moveTo>
                    <a:pt x="0" y="1021"/>
                  </a:moveTo>
                  <a:lnTo>
                    <a:pt x="23811" y="1021"/>
                  </a:lnTo>
                  <a:lnTo>
                    <a:pt x="22251" y="0"/>
                  </a:lnTo>
                  <a:lnTo>
                    <a:pt x="1539" y="0"/>
                  </a:lnTo>
                  <a:lnTo>
                    <a:pt x="0" y="1021"/>
                  </a:lnTo>
                  <a:close/>
                </a:path>
              </a:pathLst>
            </a:custGeom>
            <a:solidFill>
              <a:srgbClr val="D836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7" name="object 237"/>
            <p:cNvSpPr/>
            <p:nvPr/>
          </p:nvSpPr>
          <p:spPr>
            <a:xfrm>
              <a:off x="4751152" y="4631962"/>
              <a:ext cx="24130" cy="1270"/>
            </a:xfrm>
            <a:custGeom>
              <a:avLst/>
              <a:gdLst/>
              <a:ahLst/>
              <a:cxnLst/>
              <a:rect l="l" t="t" r="r" b="b"/>
              <a:pathLst>
                <a:path w="24129" h="1270">
                  <a:moveTo>
                    <a:pt x="0" y="1021"/>
                  </a:moveTo>
                  <a:lnTo>
                    <a:pt x="23811" y="1021"/>
                  </a:lnTo>
                  <a:lnTo>
                    <a:pt x="22251" y="0"/>
                  </a:lnTo>
                  <a:lnTo>
                    <a:pt x="1539" y="0"/>
                  </a:lnTo>
                  <a:lnTo>
                    <a:pt x="0" y="1021"/>
                  </a:lnTo>
                  <a:close/>
                </a:path>
              </a:pathLst>
            </a:custGeom>
            <a:ln w="3175">
              <a:solidFill>
                <a:srgbClr val="D8365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8" name="object 238"/>
            <p:cNvSpPr/>
            <p:nvPr/>
          </p:nvSpPr>
          <p:spPr>
            <a:xfrm>
              <a:off x="4751152" y="4618879"/>
              <a:ext cx="1905" cy="13970"/>
            </a:xfrm>
            <a:custGeom>
              <a:avLst/>
              <a:gdLst/>
              <a:ahLst/>
              <a:cxnLst/>
              <a:rect l="l" t="t" r="r" b="b"/>
              <a:pathLst>
                <a:path w="1904" h="13970">
                  <a:moveTo>
                    <a:pt x="0" y="0"/>
                  </a:moveTo>
                  <a:lnTo>
                    <a:pt x="1539" y="1028"/>
                  </a:lnTo>
                  <a:lnTo>
                    <a:pt x="1539" y="12944"/>
                  </a:lnTo>
                  <a:lnTo>
                    <a:pt x="0" y="139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7506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9" name="object 239"/>
            <p:cNvSpPr/>
            <p:nvPr/>
          </p:nvSpPr>
          <p:spPr>
            <a:xfrm>
              <a:off x="4751152" y="4618879"/>
              <a:ext cx="1905" cy="13970"/>
            </a:xfrm>
            <a:custGeom>
              <a:avLst/>
              <a:gdLst/>
              <a:ahLst/>
              <a:cxnLst/>
              <a:rect l="l" t="t" r="r" b="b"/>
              <a:pathLst>
                <a:path w="1904" h="13970">
                  <a:moveTo>
                    <a:pt x="0" y="0"/>
                  </a:moveTo>
                  <a:lnTo>
                    <a:pt x="1539" y="1028"/>
                  </a:lnTo>
                  <a:lnTo>
                    <a:pt x="1539" y="12944"/>
                  </a:lnTo>
                  <a:lnTo>
                    <a:pt x="0" y="13973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F7506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0" name="object 240"/>
            <p:cNvSpPr/>
            <p:nvPr/>
          </p:nvSpPr>
          <p:spPr>
            <a:xfrm>
              <a:off x="4773211" y="4618879"/>
              <a:ext cx="1905" cy="13970"/>
            </a:xfrm>
            <a:custGeom>
              <a:avLst/>
              <a:gdLst/>
              <a:ahLst/>
              <a:cxnLst/>
              <a:rect l="l" t="t" r="r" b="b"/>
              <a:pathLst>
                <a:path w="1904" h="13970">
                  <a:moveTo>
                    <a:pt x="1539" y="0"/>
                  </a:moveTo>
                  <a:lnTo>
                    <a:pt x="0" y="1028"/>
                  </a:lnTo>
                  <a:lnTo>
                    <a:pt x="0" y="12944"/>
                  </a:lnTo>
                  <a:lnTo>
                    <a:pt x="1539" y="13973"/>
                  </a:lnTo>
                  <a:lnTo>
                    <a:pt x="1539" y="0"/>
                  </a:lnTo>
                  <a:close/>
                </a:path>
              </a:pathLst>
            </a:custGeom>
            <a:solidFill>
              <a:srgbClr val="C63A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1" name="object 241"/>
            <p:cNvSpPr/>
            <p:nvPr/>
          </p:nvSpPr>
          <p:spPr>
            <a:xfrm>
              <a:off x="4773211" y="4618879"/>
              <a:ext cx="1905" cy="13970"/>
            </a:xfrm>
            <a:custGeom>
              <a:avLst/>
              <a:gdLst/>
              <a:ahLst/>
              <a:cxnLst/>
              <a:rect l="l" t="t" r="r" b="b"/>
              <a:pathLst>
                <a:path w="1904" h="13970">
                  <a:moveTo>
                    <a:pt x="1539" y="0"/>
                  </a:moveTo>
                  <a:lnTo>
                    <a:pt x="0" y="1028"/>
                  </a:lnTo>
                  <a:lnTo>
                    <a:pt x="0" y="12944"/>
                  </a:lnTo>
                  <a:lnTo>
                    <a:pt x="1539" y="13973"/>
                  </a:lnTo>
                  <a:lnTo>
                    <a:pt x="1539" y="0"/>
                  </a:lnTo>
                  <a:close/>
                </a:path>
              </a:pathLst>
            </a:custGeom>
            <a:ln w="3175">
              <a:solidFill>
                <a:srgbClr val="C63A5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2" name="object 242"/>
            <p:cNvSpPr/>
            <p:nvPr/>
          </p:nvSpPr>
          <p:spPr>
            <a:xfrm>
              <a:off x="4807572" y="4368505"/>
              <a:ext cx="48260" cy="292100"/>
            </a:xfrm>
            <a:custGeom>
              <a:avLst/>
              <a:gdLst/>
              <a:ahLst/>
              <a:cxnLst/>
              <a:rect l="l" t="t" r="r" b="b"/>
              <a:pathLst>
                <a:path w="48260" h="292100">
                  <a:moveTo>
                    <a:pt x="0" y="292039"/>
                  </a:moveTo>
                  <a:lnTo>
                    <a:pt x="0" y="42984"/>
                  </a:lnTo>
                  <a:lnTo>
                    <a:pt x="47651" y="0"/>
                  </a:lnTo>
                  <a:lnTo>
                    <a:pt x="40977" y="50879"/>
                  </a:lnTo>
                  <a:lnTo>
                    <a:pt x="34751" y="96559"/>
                  </a:lnTo>
                  <a:lnTo>
                    <a:pt x="28478" y="139805"/>
                  </a:lnTo>
                  <a:lnTo>
                    <a:pt x="20979" y="184787"/>
                  </a:lnTo>
                  <a:lnTo>
                    <a:pt x="11528" y="234762"/>
                  </a:lnTo>
                  <a:lnTo>
                    <a:pt x="3433" y="275317"/>
                  </a:lnTo>
                  <a:lnTo>
                    <a:pt x="0" y="292039"/>
                  </a:lnTo>
                  <a:close/>
                </a:path>
              </a:pathLst>
            </a:custGeom>
            <a:solidFill>
              <a:srgbClr val="FFFFFF">
                <a:alpha val="13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3" name="object 243"/>
            <p:cNvPicPr/>
            <p:nvPr/>
          </p:nvPicPr>
          <p:blipFill>
            <a:blip r:embed="rId42" cstate="print"/>
            <a:stretch>
              <a:fillRect/>
            </a:stretch>
          </p:blipFill>
          <p:spPr>
            <a:xfrm>
              <a:off x="4542955" y="4461326"/>
              <a:ext cx="207012" cy="260332"/>
            </a:xfrm>
            <a:prstGeom prst="rect">
              <a:avLst/>
            </a:prstGeom>
          </p:spPr>
        </p:pic>
        <p:sp>
          <p:nvSpPr>
            <p:cNvPr id="244" name="object 244"/>
            <p:cNvSpPr/>
            <p:nvPr/>
          </p:nvSpPr>
          <p:spPr>
            <a:xfrm>
              <a:off x="4706870" y="4462621"/>
              <a:ext cx="42545" cy="256540"/>
            </a:xfrm>
            <a:custGeom>
              <a:avLst/>
              <a:gdLst/>
              <a:ahLst/>
              <a:cxnLst/>
              <a:rect l="l" t="t" r="r" b="b"/>
              <a:pathLst>
                <a:path w="42545" h="256539">
                  <a:moveTo>
                    <a:pt x="0" y="256310"/>
                  </a:moveTo>
                  <a:lnTo>
                    <a:pt x="0" y="37785"/>
                  </a:lnTo>
                  <a:lnTo>
                    <a:pt x="41934" y="0"/>
                  </a:lnTo>
                  <a:lnTo>
                    <a:pt x="41423" y="220582"/>
                  </a:lnTo>
                  <a:lnTo>
                    <a:pt x="0" y="256310"/>
                  </a:lnTo>
                  <a:close/>
                </a:path>
              </a:pathLst>
            </a:custGeom>
            <a:solidFill>
              <a:srgbClr val="B8B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5" name="object 245"/>
            <p:cNvSpPr/>
            <p:nvPr/>
          </p:nvSpPr>
          <p:spPr>
            <a:xfrm>
              <a:off x="4706870" y="4462621"/>
              <a:ext cx="42545" cy="256540"/>
            </a:xfrm>
            <a:custGeom>
              <a:avLst/>
              <a:gdLst/>
              <a:ahLst/>
              <a:cxnLst/>
              <a:rect l="l" t="t" r="r" b="b"/>
              <a:pathLst>
                <a:path w="42545" h="256539">
                  <a:moveTo>
                    <a:pt x="0" y="256310"/>
                  </a:moveTo>
                  <a:lnTo>
                    <a:pt x="41423" y="220582"/>
                  </a:lnTo>
                  <a:lnTo>
                    <a:pt x="41934" y="0"/>
                  </a:lnTo>
                  <a:lnTo>
                    <a:pt x="0" y="37785"/>
                  </a:lnTo>
                  <a:lnTo>
                    <a:pt x="0" y="256310"/>
                  </a:lnTo>
                  <a:close/>
                </a:path>
              </a:pathLst>
            </a:custGeom>
            <a:ln w="3175">
              <a:solidFill>
                <a:srgbClr val="B8BC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6" name="object 246"/>
            <p:cNvSpPr/>
            <p:nvPr/>
          </p:nvSpPr>
          <p:spPr>
            <a:xfrm>
              <a:off x="4548617" y="4503050"/>
              <a:ext cx="13335" cy="213360"/>
            </a:xfrm>
            <a:custGeom>
              <a:avLst/>
              <a:gdLst/>
              <a:ahLst/>
              <a:cxnLst/>
              <a:rect l="l" t="t" r="r" b="b"/>
              <a:pathLst>
                <a:path w="13335" h="213360">
                  <a:moveTo>
                    <a:pt x="0" y="213347"/>
                  </a:moveTo>
                  <a:lnTo>
                    <a:pt x="13131" y="213347"/>
                  </a:lnTo>
                  <a:lnTo>
                    <a:pt x="13131" y="0"/>
                  </a:lnTo>
                  <a:lnTo>
                    <a:pt x="0" y="0"/>
                  </a:lnTo>
                  <a:lnTo>
                    <a:pt x="0" y="213347"/>
                  </a:lnTo>
                  <a:close/>
                </a:path>
              </a:pathLst>
            </a:custGeom>
            <a:solidFill>
              <a:srgbClr val="8E939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7" name="object 247"/>
            <p:cNvPicPr/>
            <p:nvPr/>
          </p:nvPicPr>
          <p:blipFill>
            <a:blip r:embed="rId43" cstate="print"/>
            <a:stretch>
              <a:fillRect/>
            </a:stretch>
          </p:blipFill>
          <p:spPr>
            <a:xfrm>
              <a:off x="4547322" y="4501756"/>
              <a:ext cx="157928" cy="215936"/>
            </a:xfrm>
            <a:prstGeom prst="rect">
              <a:avLst/>
            </a:prstGeom>
          </p:spPr>
        </p:pic>
        <p:sp>
          <p:nvSpPr>
            <p:cNvPr id="248" name="object 248"/>
            <p:cNvSpPr/>
            <p:nvPr/>
          </p:nvSpPr>
          <p:spPr>
            <a:xfrm>
              <a:off x="4706870" y="4462621"/>
              <a:ext cx="42545" cy="256540"/>
            </a:xfrm>
            <a:custGeom>
              <a:avLst/>
              <a:gdLst/>
              <a:ahLst/>
              <a:cxnLst/>
              <a:rect l="l" t="t" r="r" b="b"/>
              <a:pathLst>
                <a:path w="42545" h="256539">
                  <a:moveTo>
                    <a:pt x="0" y="256310"/>
                  </a:moveTo>
                  <a:lnTo>
                    <a:pt x="0" y="37785"/>
                  </a:lnTo>
                  <a:lnTo>
                    <a:pt x="41934" y="0"/>
                  </a:lnTo>
                  <a:lnTo>
                    <a:pt x="36170" y="44659"/>
                  </a:lnTo>
                  <a:lnTo>
                    <a:pt x="30785" y="84754"/>
                  </a:lnTo>
                  <a:lnTo>
                    <a:pt x="25351" y="122711"/>
                  </a:lnTo>
                  <a:lnTo>
                    <a:pt x="18556" y="162154"/>
                  </a:lnTo>
                  <a:lnTo>
                    <a:pt x="10156" y="206016"/>
                  </a:lnTo>
                  <a:lnTo>
                    <a:pt x="0" y="256310"/>
                  </a:lnTo>
                  <a:close/>
                </a:path>
              </a:pathLst>
            </a:custGeom>
            <a:solidFill>
              <a:srgbClr val="FFFFFF">
                <a:alpha val="13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9" name="object 249"/>
          <p:cNvSpPr txBox="1"/>
          <p:nvPr/>
        </p:nvSpPr>
        <p:spPr>
          <a:xfrm>
            <a:off x="4377994" y="4716714"/>
            <a:ext cx="524510" cy="1250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50" dirty="0">
                <a:solidFill>
                  <a:srgbClr val="2F2F2F"/>
                </a:solidFill>
                <a:latin typeface="Times New Roman"/>
                <a:cs typeface="Times New Roman"/>
              </a:rPr>
              <a:t>Local</a:t>
            </a:r>
            <a:r>
              <a:rPr sz="650" spc="-20" dirty="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sz="650" spc="-10" dirty="0">
                <a:solidFill>
                  <a:srgbClr val="2F2F2F"/>
                </a:solidFill>
                <a:latin typeface="Times New Roman"/>
                <a:cs typeface="Times New Roman"/>
              </a:rPr>
              <a:t>Network</a:t>
            </a:r>
            <a:endParaRPr sz="650">
              <a:latin typeface="Times New Roman"/>
              <a:cs typeface="Times New Roman"/>
            </a:endParaRPr>
          </a:p>
        </p:txBody>
      </p:sp>
      <p:grpSp>
        <p:nvGrpSpPr>
          <p:cNvPr id="250" name="object 250"/>
          <p:cNvGrpSpPr/>
          <p:nvPr/>
        </p:nvGrpSpPr>
        <p:grpSpPr>
          <a:xfrm>
            <a:off x="6698785" y="3051706"/>
            <a:ext cx="462280" cy="354965"/>
            <a:chOff x="6698785" y="3051706"/>
            <a:chExt cx="462280" cy="354965"/>
          </a:xfrm>
        </p:grpSpPr>
        <p:sp>
          <p:nvSpPr>
            <p:cNvPr id="251" name="object 251"/>
            <p:cNvSpPr/>
            <p:nvPr/>
          </p:nvSpPr>
          <p:spPr>
            <a:xfrm>
              <a:off x="6701643" y="3099599"/>
              <a:ext cx="184150" cy="249554"/>
            </a:xfrm>
            <a:custGeom>
              <a:avLst/>
              <a:gdLst/>
              <a:ahLst/>
              <a:cxnLst/>
              <a:rect l="l" t="t" r="r" b="b"/>
              <a:pathLst>
                <a:path w="184150" h="249554">
                  <a:moveTo>
                    <a:pt x="183818" y="249082"/>
                  </a:moveTo>
                  <a:lnTo>
                    <a:pt x="0" y="249082"/>
                  </a:lnTo>
                  <a:lnTo>
                    <a:pt x="0" y="0"/>
                  </a:lnTo>
                  <a:lnTo>
                    <a:pt x="183818" y="0"/>
                  </a:lnTo>
                  <a:lnTo>
                    <a:pt x="183818" y="249082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2" name="object 252"/>
            <p:cNvSpPr/>
            <p:nvPr/>
          </p:nvSpPr>
          <p:spPr>
            <a:xfrm>
              <a:off x="6701643" y="3099599"/>
              <a:ext cx="184150" cy="249554"/>
            </a:xfrm>
            <a:custGeom>
              <a:avLst/>
              <a:gdLst/>
              <a:ahLst/>
              <a:cxnLst/>
              <a:rect l="l" t="t" r="r" b="b"/>
              <a:pathLst>
                <a:path w="184150" h="249554">
                  <a:moveTo>
                    <a:pt x="0" y="0"/>
                  </a:moveTo>
                  <a:lnTo>
                    <a:pt x="183818" y="0"/>
                  </a:lnTo>
                  <a:lnTo>
                    <a:pt x="183818" y="249082"/>
                  </a:lnTo>
                  <a:lnTo>
                    <a:pt x="0" y="249082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F6F6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3" name="object 253"/>
            <p:cNvSpPr/>
            <p:nvPr/>
          </p:nvSpPr>
          <p:spPr>
            <a:xfrm>
              <a:off x="6702989" y="3056394"/>
              <a:ext cx="230504" cy="43180"/>
            </a:xfrm>
            <a:custGeom>
              <a:avLst/>
              <a:gdLst/>
              <a:ahLst/>
              <a:cxnLst/>
              <a:rect l="l" t="t" r="r" b="b"/>
              <a:pathLst>
                <a:path w="230504" h="43180">
                  <a:moveTo>
                    <a:pt x="182251" y="42963"/>
                  </a:moveTo>
                  <a:lnTo>
                    <a:pt x="0" y="42963"/>
                  </a:lnTo>
                  <a:lnTo>
                    <a:pt x="53858" y="0"/>
                  </a:lnTo>
                  <a:lnTo>
                    <a:pt x="229910" y="0"/>
                  </a:lnTo>
                  <a:lnTo>
                    <a:pt x="182251" y="42963"/>
                  </a:lnTo>
                  <a:close/>
                </a:path>
              </a:pathLst>
            </a:custGeom>
            <a:solidFill>
              <a:srgbClr val="D1D4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4" name="object 254"/>
            <p:cNvSpPr/>
            <p:nvPr/>
          </p:nvSpPr>
          <p:spPr>
            <a:xfrm>
              <a:off x="6702989" y="3056394"/>
              <a:ext cx="230504" cy="43180"/>
            </a:xfrm>
            <a:custGeom>
              <a:avLst/>
              <a:gdLst/>
              <a:ahLst/>
              <a:cxnLst/>
              <a:rect l="l" t="t" r="r" b="b"/>
              <a:pathLst>
                <a:path w="230504" h="43180">
                  <a:moveTo>
                    <a:pt x="0" y="42963"/>
                  </a:moveTo>
                  <a:lnTo>
                    <a:pt x="182251" y="42963"/>
                  </a:lnTo>
                  <a:lnTo>
                    <a:pt x="229910" y="0"/>
                  </a:lnTo>
                  <a:lnTo>
                    <a:pt x="53858" y="0"/>
                  </a:lnTo>
                  <a:lnTo>
                    <a:pt x="0" y="42963"/>
                  </a:lnTo>
                  <a:close/>
                </a:path>
              </a:pathLst>
            </a:custGeom>
            <a:ln w="3175">
              <a:solidFill>
                <a:srgbClr val="D1D4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5" name="object 255"/>
            <p:cNvSpPr/>
            <p:nvPr/>
          </p:nvSpPr>
          <p:spPr>
            <a:xfrm>
              <a:off x="6885462" y="3056394"/>
              <a:ext cx="47625" cy="292100"/>
            </a:xfrm>
            <a:custGeom>
              <a:avLst/>
              <a:gdLst/>
              <a:ahLst/>
              <a:cxnLst/>
              <a:rect l="l" t="t" r="r" b="b"/>
              <a:pathLst>
                <a:path w="47625" h="292100">
                  <a:moveTo>
                    <a:pt x="0" y="292018"/>
                  </a:moveTo>
                  <a:lnTo>
                    <a:pt x="0" y="42963"/>
                  </a:lnTo>
                  <a:lnTo>
                    <a:pt x="47623" y="0"/>
                  </a:lnTo>
                  <a:lnTo>
                    <a:pt x="47112" y="251132"/>
                  </a:lnTo>
                  <a:lnTo>
                    <a:pt x="0" y="292018"/>
                  </a:lnTo>
                  <a:close/>
                </a:path>
              </a:pathLst>
            </a:custGeom>
            <a:solidFill>
              <a:srgbClr val="B8B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6" name="object 256"/>
            <p:cNvSpPr/>
            <p:nvPr/>
          </p:nvSpPr>
          <p:spPr>
            <a:xfrm>
              <a:off x="6885462" y="3056394"/>
              <a:ext cx="47625" cy="292100"/>
            </a:xfrm>
            <a:custGeom>
              <a:avLst/>
              <a:gdLst/>
              <a:ahLst/>
              <a:cxnLst/>
              <a:rect l="l" t="t" r="r" b="b"/>
              <a:pathLst>
                <a:path w="47625" h="292100">
                  <a:moveTo>
                    <a:pt x="0" y="292018"/>
                  </a:moveTo>
                  <a:lnTo>
                    <a:pt x="47112" y="251132"/>
                  </a:lnTo>
                  <a:lnTo>
                    <a:pt x="47623" y="0"/>
                  </a:lnTo>
                  <a:lnTo>
                    <a:pt x="0" y="42963"/>
                  </a:lnTo>
                  <a:lnTo>
                    <a:pt x="0" y="292018"/>
                  </a:lnTo>
                  <a:close/>
                </a:path>
              </a:pathLst>
            </a:custGeom>
            <a:ln w="3175">
              <a:solidFill>
                <a:srgbClr val="B8BC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7" name="object 257"/>
            <p:cNvSpPr/>
            <p:nvPr/>
          </p:nvSpPr>
          <p:spPr>
            <a:xfrm>
              <a:off x="6705115" y="3102457"/>
              <a:ext cx="15240" cy="243840"/>
            </a:xfrm>
            <a:custGeom>
              <a:avLst/>
              <a:gdLst/>
              <a:ahLst/>
              <a:cxnLst/>
              <a:rect l="l" t="t" r="r" b="b"/>
              <a:pathLst>
                <a:path w="15240" h="243839">
                  <a:moveTo>
                    <a:pt x="0" y="243365"/>
                  </a:moveTo>
                  <a:lnTo>
                    <a:pt x="14995" y="243365"/>
                  </a:lnTo>
                  <a:lnTo>
                    <a:pt x="14995" y="0"/>
                  </a:lnTo>
                  <a:lnTo>
                    <a:pt x="0" y="0"/>
                  </a:lnTo>
                  <a:lnTo>
                    <a:pt x="0" y="243365"/>
                  </a:lnTo>
                  <a:close/>
                </a:path>
              </a:pathLst>
            </a:custGeom>
            <a:solidFill>
              <a:srgbClr val="8E939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8" name="object 258"/>
            <p:cNvPicPr/>
            <p:nvPr/>
          </p:nvPicPr>
          <p:blipFill>
            <a:blip r:embed="rId44" cstate="print"/>
            <a:stretch>
              <a:fillRect/>
            </a:stretch>
          </p:blipFill>
          <p:spPr>
            <a:xfrm>
              <a:off x="6703821" y="3101163"/>
              <a:ext cx="179690" cy="245954"/>
            </a:xfrm>
            <a:prstGeom prst="rect">
              <a:avLst/>
            </a:prstGeom>
          </p:spPr>
        </p:pic>
        <p:sp>
          <p:nvSpPr>
            <p:cNvPr id="259" name="object 259"/>
            <p:cNvSpPr/>
            <p:nvPr/>
          </p:nvSpPr>
          <p:spPr>
            <a:xfrm>
              <a:off x="6885462" y="3056394"/>
              <a:ext cx="47625" cy="292100"/>
            </a:xfrm>
            <a:custGeom>
              <a:avLst/>
              <a:gdLst/>
              <a:ahLst/>
              <a:cxnLst/>
              <a:rect l="l" t="t" r="r" b="b"/>
              <a:pathLst>
                <a:path w="47625" h="292100">
                  <a:moveTo>
                    <a:pt x="0" y="292018"/>
                  </a:moveTo>
                  <a:lnTo>
                    <a:pt x="0" y="42963"/>
                  </a:lnTo>
                  <a:lnTo>
                    <a:pt x="47623" y="0"/>
                  </a:lnTo>
                  <a:lnTo>
                    <a:pt x="40964" y="50868"/>
                  </a:lnTo>
                  <a:lnTo>
                    <a:pt x="34747" y="96547"/>
                  </a:lnTo>
                  <a:lnTo>
                    <a:pt x="28478" y="139805"/>
                  </a:lnTo>
                  <a:lnTo>
                    <a:pt x="20967" y="184772"/>
                  </a:lnTo>
                  <a:lnTo>
                    <a:pt x="11518" y="234742"/>
                  </a:lnTo>
                  <a:lnTo>
                    <a:pt x="3429" y="275296"/>
                  </a:lnTo>
                  <a:lnTo>
                    <a:pt x="0" y="292018"/>
                  </a:lnTo>
                  <a:close/>
                </a:path>
              </a:pathLst>
            </a:custGeom>
            <a:solidFill>
              <a:srgbClr val="FFFFFF">
                <a:alpha val="13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0" name="object 260"/>
            <p:cNvSpPr/>
            <p:nvPr/>
          </p:nvSpPr>
          <p:spPr>
            <a:xfrm>
              <a:off x="6927990" y="3096520"/>
              <a:ext cx="184150" cy="249554"/>
            </a:xfrm>
            <a:custGeom>
              <a:avLst/>
              <a:gdLst/>
              <a:ahLst/>
              <a:cxnLst/>
              <a:rect l="l" t="t" r="r" b="b"/>
              <a:pathLst>
                <a:path w="184150" h="249554">
                  <a:moveTo>
                    <a:pt x="183818" y="249054"/>
                  </a:moveTo>
                  <a:lnTo>
                    <a:pt x="0" y="249054"/>
                  </a:lnTo>
                  <a:lnTo>
                    <a:pt x="0" y="0"/>
                  </a:lnTo>
                  <a:lnTo>
                    <a:pt x="183818" y="0"/>
                  </a:lnTo>
                  <a:lnTo>
                    <a:pt x="183818" y="249054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1" name="object 261"/>
            <p:cNvSpPr/>
            <p:nvPr/>
          </p:nvSpPr>
          <p:spPr>
            <a:xfrm>
              <a:off x="6927990" y="3096520"/>
              <a:ext cx="184150" cy="249554"/>
            </a:xfrm>
            <a:custGeom>
              <a:avLst/>
              <a:gdLst/>
              <a:ahLst/>
              <a:cxnLst/>
              <a:rect l="l" t="t" r="r" b="b"/>
              <a:pathLst>
                <a:path w="184150" h="249554">
                  <a:moveTo>
                    <a:pt x="0" y="0"/>
                  </a:moveTo>
                  <a:lnTo>
                    <a:pt x="183818" y="0"/>
                  </a:lnTo>
                  <a:lnTo>
                    <a:pt x="183818" y="249054"/>
                  </a:lnTo>
                  <a:lnTo>
                    <a:pt x="0" y="249054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F6F6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2" name="object 262"/>
            <p:cNvSpPr/>
            <p:nvPr/>
          </p:nvSpPr>
          <p:spPr>
            <a:xfrm>
              <a:off x="6929337" y="3053294"/>
              <a:ext cx="230504" cy="43180"/>
            </a:xfrm>
            <a:custGeom>
              <a:avLst/>
              <a:gdLst/>
              <a:ahLst/>
              <a:cxnLst/>
              <a:rect l="l" t="t" r="r" b="b"/>
              <a:pathLst>
                <a:path w="230504" h="43180">
                  <a:moveTo>
                    <a:pt x="182251" y="42984"/>
                  </a:moveTo>
                  <a:lnTo>
                    <a:pt x="0" y="42984"/>
                  </a:lnTo>
                  <a:lnTo>
                    <a:pt x="53858" y="0"/>
                  </a:lnTo>
                  <a:lnTo>
                    <a:pt x="229910" y="0"/>
                  </a:lnTo>
                  <a:lnTo>
                    <a:pt x="182251" y="42984"/>
                  </a:lnTo>
                  <a:close/>
                </a:path>
              </a:pathLst>
            </a:custGeom>
            <a:solidFill>
              <a:srgbClr val="D1D4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3" name="object 263"/>
            <p:cNvSpPr/>
            <p:nvPr/>
          </p:nvSpPr>
          <p:spPr>
            <a:xfrm>
              <a:off x="6929337" y="3053294"/>
              <a:ext cx="230504" cy="43180"/>
            </a:xfrm>
            <a:custGeom>
              <a:avLst/>
              <a:gdLst/>
              <a:ahLst/>
              <a:cxnLst/>
              <a:rect l="l" t="t" r="r" b="b"/>
              <a:pathLst>
                <a:path w="230504" h="43180">
                  <a:moveTo>
                    <a:pt x="0" y="42984"/>
                  </a:moveTo>
                  <a:lnTo>
                    <a:pt x="182251" y="42984"/>
                  </a:lnTo>
                  <a:lnTo>
                    <a:pt x="229910" y="0"/>
                  </a:lnTo>
                  <a:lnTo>
                    <a:pt x="53858" y="0"/>
                  </a:lnTo>
                  <a:lnTo>
                    <a:pt x="0" y="42984"/>
                  </a:lnTo>
                  <a:close/>
                </a:path>
              </a:pathLst>
            </a:custGeom>
            <a:ln w="3175">
              <a:solidFill>
                <a:srgbClr val="D1D4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4" name="object 264"/>
            <p:cNvSpPr/>
            <p:nvPr/>
          </p:nvSpPr>
          <p:spPr>
            <a:xfrm>
              <a:off x="7111782" y="3053294"/>
              <a:ext cx="48260" cy="292100"/>
            </a:xfrm>
            <a:custGeom>
              <a:avLst/>
              <a:gdLst/>
              <a:ahLst/>
              <a:cxnLst/>
              <a:rect l="l" t="t" r="r" b="b"/>
              <a:pathLst>
                <a:path w="48259" h="292100">
                  <a:moveTo>
                    <a:pt x="0" y="292039"/>
                  </a:moveTo>
                  <a:lnTo>
                    <a:pt x="0" y="42984"/>
                  </a:lnTo>
                  <a:lnTo>
                    <a:pt x="47651" y="0"/>
                  </a:lnTo>
                  <a:lnTo>
                    <a:pt x="47140" y="251132"/>
                  </a:lnTo>
                  <a:lnTo>
                    <a:pt x="0" y="292039"/>
                  </a:lnTo>
                  <a:close/>
                </a:path>
              </a:pathLst>
            </a:custGeom>
            <a:solidFill>
              <a:srgbClr val="B8B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5" name="object 265"/>
            <p:cNvSpPr/>
            <p:nvPr/>
          </p:nvSpPr>
          <p:spPr>
            <a:xfrm>
              <a:off x="7111782" y="3053294"/>
              <a:ext cx="48260" cy="292100"/>
            </a:xfrm>
            <a:custGeom>
              <a:avLst/>
              <a:gdLst/>
              <a:ahLst/>
              <a:cxnLst/>
              <a:rect l="l" t="t" r="r" b="b"/>
              <a:pathLst>
                <a:path w="48259" h="292100">
                  <a:moveTo>
                    <a:pt x="0" y="292039"/>
                  </a:moveTo>
                  <a:lnTo>
                    <a:pt x="47140" y="251132"/>
                  </a:lnTo>
                  <a:lnTo>
                    <a:pt x="47651" y="0"/>
                  </a:lnTo>
                  <a:lnTo>
                    <a:pt x="0" y="42984"/>
                  </a:lnTo>
                  <a:lnTo>
                    <a:pt x="0" y="292039"/>
                  </a:lnTo>
                  <a:close/>
                </a:path>
              </a:pathLst>
            </a:custGeom>
            <a:ln w="3175">
              <a:solidFill>
                <a:srgbClr val="B8BC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6" name="object 266"/>
            <p:cNvSpPr/>
            <p:nvPr/>
          </p:nvSpPr>
          <p:spPr>
            <a:xfrm>
              <a:off x="6931469" y="3099384"/>
              <a:ext cx="177165" cy="243840"/>
            </a:xfrm>
            <a:custGeom>
              <a:avLst/>
              <a:gdLst/>
              <a:ahLst/>
              <a:cxnLst/>
              <a:rect l="l" t="t" r="r" b="b"/>
              <a:pathLst>
                <a:path w="177165" h="243839">
                  <a:moveTo>
                    <a:pt x="14986" y="0"/>
                  </a:moveTo>
                  <a:lnTo>
                    <a:pt x="0" y="0"/>
                  </a:lnTo>
                  <a:lnTo>
                    <a:pt x="0" y="85953"/>
                  </a:lnTo>
                  <a:lnTo>
                    <a:pt x="14986" y="85953"/>
                  </a:lnTo>
                  <a:lnTo>
                    <a:pt x="14986" y="0"/>
                  </a:lnTo>
                  <a:close/>
                </a:path>
                <a:path w="177165" h="243839">
                  <a:moveTo>
                    <a:pt x="177101" y="0"/>
                  </a:moveTo>
                  <a:lnTo>
                    <a:pt x="162560" y="0"/>
                  </a:lnTo>
                  <a:lnTo>
                    <a:pt x="162560" y="243370"/>
                  </a:lnTo>
                  <a:lnTo>
                    <a:pt x="177101" y="243370"/>
                  </a:lnTo>
                  <a:lnTo>
                    <a:pt x="177101" y="0"/>
                  </a:lnTo>
                  <a:close/>
                </a:path>
              </a:pathLst>
            </a:custGeom>
            <a:solidFill>
              <a:srgbClr val="8E939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7" name="object 267"/>
            <p:cNvSpPr/>
            <p:nvPr/>
          </p:nvSpPr>
          <p:spPr>
            <a:xfrm>
              <a:off x="6931470" y="3099378"/>
              <a:ext cx="177165" cy="243840"/>
            </a:xfrm>
            <a:custGeom>
              <a:avLst/>
              <a:gdLst/>
              <a:ahLst/>
              <a:cxnLst/>
              <a:rect l="l" t="t" r="r" b="b"/>
              <a:pathLst>
                <a:path w="177165" h="243839">
                  <a:moveTo>
                    <a:pt x="0" y="0"/>
                  </a:moveTo>
                  <a:lnTo>
                    <a:pt x="177101" y="0"/>
                  </a:lnTo>
                  <a:lnTo>
                    <a:pt x="177101" y="243365"/>
                  </a:lnTo>
                  <a:lnTo>
                    <a:pt x="0" y="243365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8E939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8" name="object 268"/>
            <p:cNvSpPr/>
            <p:nvPr/>
          </p:nvSpPr>
          <p:spPr>
            <a:xfrm>
              <a:off x="6946465" y="3101270"/>
              <a:ext cx="147955" cy="240029"/>
            </a:xfrm>
            <a:custGeom>
              <a:avLst/>
              <a:gdLst/>
              <a:ahLst/>
              <a:cxnLst/>
              <a:rect l="l" t="t" r="r" b="b"/>
              <a:pathLst>
                <a:path w="147954" h="240029">
                  <a:moveTo>
                    <a:pt x="147572" y="239727"/>
                  </a:moveTo>
                  <a:lnTo>
                    <a:pt x="0" y="239727"/>
                  </a:lnTo>
                  <a:lnTo>
                    <a:pt x="0" y="0"/>
                  </a:lnTo>
                  <a:lnTo>
                    <a:pt x="147572" y="0"/>
                  </a:lnTo>
                  <a:lnTo>
                    <a:pt x="147572" y="239727"/>
                  </a:lnTo>
                  <a:close/>
                </a:path>
              </a:pathLst>
            </a:custGeom>
            <a:solidFill>
              <a:srgbClr val="D6D8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9" name="object 269"/>
            <p:cNvSpPr/>
            <p:nvPr/>
          </p:nvSpPr>
          <p:spPr>
            <a:xfrm>
              <a:off x="6946465" y="3101270"/>
              <a:ext cx="147955" cy="240029"/>
            </a:xfrm>
            <a:custGeom>
              <a:avLst/>
              <a:gdLst/>
              <a:ahLst/>
              <a:cxnLst/>
              <a:rect l="l" t="t" r="r" b="b"/>
              <a:pathLst>
                <a:path w="147954" h="240029">
                  <a:moveTo>
                    <a:pt x="0" y="0"/>
                  </a:moveTo>
                  <a:lnTo>
                    <a:pt x="147572" y="0"/>
                  </a:lnTo>
                  <a:lnTo>
                    <a:pt x="147572" y="239727"/>
                  </a:lnTo>
                  <a:lnTo>
                    <a:pt x="0" y="239727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D6D8D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0" name="object 270"/>
            <p:cNvSpPr/>
            <p:nvPr/>
          </p:nvSpPr>
          <p:spPr>
            <a:xfrm>
              <a:off x="6949344" y="3164158"/>
              <a:ext cx="141605" cy="5080"/>
            </a:xfrm>
            <a:custGeom>
              <a:avLst/>
              <a:gdLst/>
              <a:ahLst/>
              <a:cxnLst/>
              <a:rect l="l" t="t" r="r" b="b"/>
              <a:pathLst>
                <a:path w="141604" h="5080">
                  <a:moveTo>
                    <a:pt x="141345" y="4667"/>
                  </a:moveTo>
                  <a:lnTo>
                    <a:pt x="0" y="4667"/>
                  </a:lnTo>
                  <a:lnTo>
                    <a:pt x="0" y="0"/>
                  </a:lnTo>
                  <a:lnTo>
                    <a:pt x="141345" y="0"/>
                  </a:lnTo>
                  <a:lnTo>
                    <a:pt x="141345" y="4667"/>
                  </a:lnTo>
                  <a:close/>
                </a:path>
              </a:pathLst>
            </a:custGeom>
            <a:solidFill>
              <a:srgbClr val="777C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1" name="object 271"/>
            <p:cNvSpPr/>
            <p:nvPr/>
          </p:nvSpPr>
          <p:spPr>
            <a:xfrm>
              <a:off x="6949344" y="3164158"/>
              <a:ext cx="141605" cy="5080"/>
            </a:xfrm>
            <a:custGeom>
              <a:avLst/>
              <a:gdLst/>
              <a:ahLst/>
              <a:cxnLst/>
              <a:rect l="l" t="t" r="r" b="b"/>
              <a:pathLst>
                <a:path w="141604" h="5080">
                  <a:moveTo>
                    <a:pt x="0" y="0"/>
                  </a:moveTo>
                  <a:lnTo>
                    <a:pt x="141345" y="0"/>
                  </a:lnTo>
                  <a:lnTo>
                    <a:pt x="141345" y="4667"/>
                  </a:lnTo>
                  <a:lnTo>
                    <a:pt x="0" y="4667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777C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2" name="object 272"/>
            <p:cNvSpPr/>
            <p:nvPr/>
          </p:nvSpPr>
          <p:spPr>
            <a:xfrm>
              <a:off x="7011294" y="3237161"/>
              <a:ext cx="80010" cy="5080"/>
            </a:xfrm>
            <a:custGeom>
              <a:avLst/>
              <a:gdLst/>
              <a:ahLst/>
              <a:cxnLst/>
              <a:rect l="l" t="t" r="r" b="b"/>
              <a:pathLst>
                <a:path w="80009" h="5080">
                  <a:moveTo>
                    <a:pt x="0" y="4667"/>
                  </a:moveTo>
                  <a:lnTo>
                    <a:pt x="79395" y="4667"/>
                  </a:lnTo>
                  <a:lnTo>
                    <a:pt x="79395" y="0"/>
                  </a:lnTo>
                  <a:lnTo>
                    <a:pt x="0" y="0"/>
                  </a:lnTo>
                  <a:lnTo>
                    <a:pt x="0" y="4667"/>
                  </a:lnTo>
                  <a:close/>
                </a:path>
              </a:pathLst>
            </a:custGeom>
            <a:solidFill>
              <a:srgbClr val="777C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3" name="object 273"/>
            <p:cNvSpPr/>
            <p:nvPr/>
          </p:nvSpPr>
          <p:spPr>
            <a:xfrm>
              <a:off x="7011294" y="3239495"/>
              <a:ext cx="81280" cy="0"/>
            </a:xfrm>
            <a:custGeom>
              <a:avLst/>
              <a:gdLst/>
              <a:ahLst/>
              <a:cxnLst/>
              <a:rect l="l" t="t" r="r" b="b"/>
              <a:pathLst>
                <a:path w="81279">
                  <a:moveTo>
                    <a:pt x="0" y="0"/>
                  </a:moveTo>
                  <a:lnTo>
                    <a:pt x="80690" y="0"/>
                  </a:lnTo>
                </a:path>
              </a:pathLst>
            </a:custGeom>
            <a:ln w="7256">
              <a:solidFill>
                <a:srgbClr val="777C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4" name="object 274"/>
            <p:cNvSpPr/>
            <p:nvPr/>
          </p:nvSpPr>
          <p:spPr>
            <a:xfrm>
              <a:off x="6949338" y="3169018"/>
              <a:ext cx="141605" cy="78105"/>
            </a:xfrm>
            <a:custGeom>
              <a:avLst/>
              <a:gdLst/>
              <a:ahLst/>
              <a:cxnLst/>
              <a:rect l="l" t="t" r="r" b="b"/>
              <a:pathLst>
                <a:path w="141604" h="78105">
                  <a:moveTo>
                    <a:pt x="141351" y="72948"/>
                  </a:moveTo>
                  <a:lnTo>
                    <a:pt x="0" y="72948"/>
                  </a:lnTo>
                  <a:lnTo>
                    <a:pt x="0" y="77597"/>
                  </a:lnTo>
                  <a:lnTo>
                    <a:pt x="141351" y="77597"/>
                  </a:lnTo>
                  <a:lnTo>
                    <a:pt x="141351" y="72948"/>
                  </a:lnTo>
                  <a:close/>
                </a:path>
                <a:path w="141604" h="78105">
                  <a:moveTo>
                    <a:pt x="141351" y="0"/>
                  </a:moveTo>
                  <a:lnTo>
                    <a:pt x="0" y="0"/>
                  </a:lnTo>
                  <a:lnTo>
                    <a:pt x="0" y="4660"/>
                  </a:lnTo>
                  <a:lnTo>
                    <a:pt x="141351" y="4660"/>
                  </a:lnTo>
                  <a:lnTo>
                    <a:pt x="141351" y="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5" name="object 275"/>
            <p:cNvSpPr/>
            <p:nvPr/>
          </p:nvSpPr>
          <p:spPr>
            <a:xfrm>
              <a:off x="6945846" y="3101670"/>
              <a:ext cx="5715" cy="83820"/>
            </a:xfrm>
            <a:custGeom>
              <a:avLst/>
              <a:gdLst/>
              <a:ahLst/>
              <a:cxnLst/>
              <a:rect l="l" t="t" r="r" b="b"/>
              <a:pathLst>
                <a:path w="5715" h="83819">
                  <a:moveTo>
                    <a:pt x="5702" y="3810"/>
                  </a:moveTo>
                  <a:lnTo>
                    <a:pt x="2819" y="3810"/>
                  </a:lnTo>
                  <a:lnTo>
                    <a:pt x="2819" y="0"/>
                  </a:lnTo>
                  <a:lnTo>
                    <a:pt x="254" y="0"/>
                  </a:lnTo>
                  <a:lnTo>
                    <a:pt x="254" y="3810"/>
                  </a:lnTo>
                  <a:lnTo>
                    <a:pt x="0" y="3810"/>
                  </a:lnTo>
                  <a:lnTo>
                    <a:pt x="0" y="83667"/>
                  </a:lnTo>
                  <a:lnTo>
                    <a:pt x="5702" y="83667"/>
                  </a:lnTo>
                  <a:lnTo>
                    <a:pt x="5702" y="3810"/>
                  </a:lnTo>
                  <a:close/>
                </a:path>
              </a:pathLst>
            </a:custGeom>
            <a:solidFill>
              <a:srgbClr val="B8B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6" name="object 276"/>
            <p:cNvSpPr/>
            <p:nvPr/>
          </p:nvSpPr>
          <p:spPr>
            <a:xfrm>
              <a:off x="6945595" y="3101270"/>
              <a:ext cx="6350" cy="240029"/>
            </a:xfrm>
            <a:custGeom>
              <a:avLst/>
              <a:gdLst/>
              <a:ahLst/>
              <a:cxnLst/>
              <a:rect l="l" t="t" r="r" b="b"/>
              <a:pathLst>
                <a:path w="6350" h="240029">
                  <a:moveTo>
                    <a:pt x="517" y="0"/>
                  </a:moveTo>
                  <a:lnTo>
                    <a:pt x="5695" y="4639"/>
                  </a:lnTo>
                  <a:lnTo>
                    <a:pt x="6234" y="234031"/>
                  </a:lnTo>
                  <a:lnTo>
                    <a:pt x="0" y="239727"/>
                  </a:lnTo>
                  <a:lnTo>
                    <a:pt x="517" y="0"/>
                  </a:lnTo>
                  <a:close/>
                </a:path>
              </a:pathLst>
            </a:custGeom>
            <a:ln w="3175">
              <a:solidFill>
                <a:srgbClr val="B8BC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7" name="object 277"/>
            <p:cNvSpPr/>
            <p:nvPr/>
          </p:nvSpPr>
          <p:spPr>
            <a:xfrm>
              <a:off x="6946138" y="3101276"/>
              <a:ext cx="148590" cy="240029"/>
            </a:xfrm>
            <a:custGeom>
              <a:avLst/>
              <a:gdLst/>
              <a:ahLst/>
              <a:cxnLst/>
              <a:rect l="l" t="t" r="r" b="b"/>
              <a:pathLst>
                <a:path w="148590" h="240029">
                  <a:moveTo>
                    <a:pt x="148082" y="0"/>
                  </a:moveTo>
                  <a:lnTo>
                    <a:pt x="0" y="0"/>
                  </a:lnTo>
                  <a:lnTo>
                    <a:pt x="5168" y="4635"/>
                  </a:lnTo>
                  <a:lnTo>
                    <a:pt x="142392" y="4635"/>
                  </a:lnTo>
                  <a:lnTo>
                    <a:pt x="148082" y="0"/>
                  </a:lnTo>
                  <a:close/>
                </a:path>
                <a:path w="148590" h="240029">
                  <a:moveTo>
                    <a:pt x="148158" y="234010"/>
                  </a:moveTo>
                  <a:lnTo>
                    <a:pt x="65151" y="234010"/>
                  </a:lnTo>
                  <a:lnTo>
                    <a:pt x="65151" y="239699"/>
                  </a:lnTo>
                  <a:lnTo>
                    <a:pt x="148158" y="239699"/>
                  </a:lnTo>
                  <a:lnTo>
                    <a:pt x="148158" y="234010"/>
                  </a:lnTo>
                  <a:close/>
                </a:path>
              </a:pathLst>
            </a:custGeom>
            <a:solidFill>
              <a:srgbClr val="FFFFFF">
                <a:alpha val="58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8" name="object 278"/>
            <p:cNvSpPr/>
            <p:nvPr/>
          </p:nvSpPr>
          <p:spPr>
            <a:xfrm>
              <a:off x="7088302" y="3101670"/>
              <a:ext cx="6350" cy="238760"/>
            </a:xfrm>
            <a:custGeom>
              <a:avLst/>
              <a:gdLst/>
              <a:ahLst/>
              <a:cxnLst/>
              <a:rect l="l" t="t" r="r" b="b"/>
              <a:pathLst>
                <a:path w="6350" h="238760">
                  <a:moveTo>
                    <a:pt x="5943" y="233680"/>
                  </a:moveTo>
                  <a:lnTo>
                    <a:pt x="5689" y="233680"/>
                  </a:lnTo>
                  <a:lnTo>
                    <a:pt x="5689" y="3810"/>
                  </a:lnTo>
                  <a:lnTo>
                    <a:pt x="5435" y="3810"/>
                  </a:lnTo>
                  <a:lnTo>
                    <a:pt x="5435" y="0"/>
                  </a:lnTo>
                  <a:lnTo>
                    <a:pt x="2870" y="0"/>
                  </a:lnTo>
                  <a:lnTo>
                    <a:pt x="2870" y="3810"/>
                  </a:lnTo>
                  <a:lnTo>
                    <a:pt x="0" y="3810"/>
                  </a:lnTo>
                  <a:lnTo>
                    <a:pt x="0" y="233680"/>
                  </a:lnTo>
                  <a:lnTo>
                    <a:pt x="2552" y="233680"/>
                  </a:lnTo>
                  <a:lnTo>
                    <a:pt x="2552" y="238760"/>
                  </a:lnTo>
                  <a:lnTo>
                    <a:pt x="5943" y="238760"/>
                  </a:lnTo>
                  <a:lnTo>
                    <a:pt x="5943" y="233680"/>
                  </a:lnTo>
                  <a:close/>
                </a:path>
              </a:pathLst>
            </a:custGeom>
            <a:solidFill>
              <a:srgbClr val="B8B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9" name="object 279"/>
            <p:cNvSpPr/>
            <p:nvPr/>
          </p:nvSpPr>
          <p:spPr>
            <a:xfrm>
              <a:off x="7088046" y="3101270"/>
              <a:ext cx="6350" cy="240029"/>
            </a:xfrm>
            <a:custGeom>
              <a:avLst/>
              <a:gdLst/>
              <a:ahLst/>
              <a:cxnLst/>
              <a:rect l="l" t="t" r="r" b="b"/>
              <a:pathLst>
                <a:path w="6350" h="240029">
                  <a:moveTo>
                    <a:pt x="5695" y="0"/>
                  </a:moveTo>
                  <a:lnTo>
                    <a:pt x="517" y="4639"/>
                  </a:lnTo>
                  <a:lnTo>
                    <a:pt x="0" y="234031"/>
                  </a:lnTo>
                  <a:lnTo>
                    <a:pt x="6206" y="239727"/>
                  </a:lnTo>
                  <a:lnTo>
                    <a:pt x="5695" y="0"/>
                  </a:lnTo>
                  <a:close/>
                </a:path>
              </a:pathLst>
            </a:custGeom>
            <a:ln w="3175">
              <a:solidFill>
                <a:srgbClr val="B8BC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0" name="object 280"/>
            <p:cNvSpPr/>
            <p:nvPr/>
          </p:nvSpPr>
          <p:spPr>
            <a:xfrm>
              <a:off x="7055362" y="3303667"/>
              <a:ext cx="24130" cy="13970"/>
            </a:xfrm>
            <a:custGeom>
              <a:avLst/>
              <a:gdLst/>
              <a:ahLst/>
              <a:cxnLst/>
              <a:rect l="l" t="t" r="r" b="b"/>
              <a:pathLst>
                <a:path w="24129" h="13970">
                  <a:moveTo>
                    <a:pt x="23811" y="13966"/>
                  </a:moveTo>
                  <a:lnTo>
                    <a:pt x="0" y="13966"/>
                  </a:lnTo>
                  <a:lnTo>
                    <a:pt x="0" y="0"/>
                  </a:lnTo>
                  <a:lnTo>
                    <a:pt x="23811" y="0"/>
                  </a:lnTo>
                  <a:lnTo>
                    <a:pt x="23811" y="13966"/>
                  </a:lnTo>
                  <a:close/>
                </a:path>
              </a:pathLst>
            </a:custGeom>
            <a:solidFill>
              <a:srgbClr val="E844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1" name="object 281"/>
            <p:cNvSpPr/>
            <p:nvPr/>
          </p:nvSpPr>
          <p:spPr>
            <a:xfrm>
              <a:off x="7055362" y="3303667"/>
              <a:ext cx="24130" cy="13970"/>
            </a:xfrm>
            <a:custGeom>
              <a:avLst/>
              <a:gdLst/>
              <a:ahLst/>
              <a:cxnLst/>
              <a:rect l="l" t="t" r="r" b="b"/>
              <a:pathLst>
                <a:path w="24129" h="13970">
                  <a:moveTo>
                    <a:pt x="0" y="0"/>
                  </a:moveTo>
                  <a:lnTo>
                    <a:pt x="23811" y="0"/>
                  </a:lnTo>
                  <a:lnTo>
                    <a:pt x="23811" y="13966"/>
                  </a:lnTo>
                  <a:lnTo>
                    <a:pt x="0" y="1396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E8446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2" name="object 282"/>
            <p:cNvSpPr/>
            <p:nvPr/>
          </p:nvSpPr>
          <p:spPr>
            <a:xfrm>
              <a:off x="7055362" y="3303667"/>
              <a:ext cx="24130" cy="1270"/>
            </a:xfrm>
            <a:custGeom>
              <a:avLst/>
              <a:gdLst/>
              <a:ahLst/>
              <a:cxnLst/>
              <a:rect l="l" t="t" r="r" b="b"/>
              <a:pathLst>
                <a:path w="24129" h="1270">
                  <a:moveTo>
                    <a:pt x="0" y="0"/>
                  </a:moveTo>
                  <a:lnTo>
                    <a:pt x="23811" y="0"/>
                  </a:lnTo>
                  <a:lnTo>
                    <a:pt x="22251" y="1028"/>
                  </a:lnTo>
                  <a:lnTo>
                    <a:pt x="1539" y="10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7567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3" name="object 283"/>
            <p:cNvSpPr/>
            <p:nvPr/>
          </p:nvSpPr>
          <p:spPr>
            <a:xfrm>
              <a:off x="7055362" y="3303667"/>
              <a:ext cx="24130" cy="1270"/>
            </a:xfrm>
            <a:custGeom>
              <a:avLst/>
              <a:gdLst/>
              <a:ahLst/>
              <a:cxnLst/>
              <a:rect l="l" t="t" r="r" b="b"/>
              <a:pathLst>
                <a:path w="24129" h="1270">
                  <a:moveTo>
                    <a:pt x="0" y="0"/>
                  </a:moveTo>
                  <a:lnTo>
                    <a:pt x="23811" y="0"/>
                  </a:lnTo>
                  <a:lnTo>
                    <a:pt x="22251" y="1028"/>
                  </a:lnTo>
                  <a:lnTo>
                    <a:pt x="1539" y="1028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F7567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4" name="object 284"/>
            <p:cNvSpPr/>
            <p:nvPr/>
          </p:nvSpPr>
          <p:spPr>
            <a:xfrm>
              <a:off x="7055362" y="3316750"/>
              <a:ext cx="24130" cy="1270"/>
            </a:xfrm>
            <a:custGeom>
              <a:avLst/>
              <a:gdLst/>
              <a:ahLst/>
              <a:cxnLst/>
              <a:rect l="l" t="t" r="r" b="b"/>
              <a:pathLst>
                <a:path w="24129" h="1270">
                  <a:moveTo>
                    <a:pt x="0" y="1021"/>
                  </a:moveTo>
                  <a:lnTo>
                    <a:pt x="23811" y="1021"/>
                  </a:lnTo>
                  <a:lnTo>
                    <a:pt x="22251" y="0"/>
                  </a:lnTo>
                  <a:lnTo>
                    <a:pt x="1539" y="0"/>
                  </a:lnTo>
                  <a:lnTo>
                    <a:pt x="0" y="1021"/>
                  </a:lnTo>
                  <a:close/>
                </a:path>
              </a:pathLst>
            </a:custGeom>
            <a:solidFill>
              <a:srgbClr val="D836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5" name="object 285"/>
            <p:cNvSpPr/>
            <p:nvPr/>
          </p:nvSpPr>
          <p:spPr>
            <a:xfrm>
              <a:off x="7055362" y="3316750"/>
              <a:ext cx="24130" cy="1270"/>
            </a:xfrm>
            <a:custGeom>
              <a:avLst/>
              <a:gdLst/>
              <a:ahLst/>
              <a:cxnLst/>
              <a:rect l="l" t="t" r="r" b="b"/>
              <a:pathLst>
                <a:path w="24129" h="1270">
                  <a:moveTo>
                    <a:pt x="0" y="1021"/>
                  </a:moveTo>
                  <a:lnTo>
                    <a:pt x="23811" y="1021"/>
                  </a:lnTo>
                  <a:lnTo>
                    <a:pt x="22251" y="0"/>
                  </a:lnTo>
                  <a:lnTo>
                    <a:pt x="1539" y="0"/>
                  </a:lnTo>
                  <a:lnTo>
                    <a:pt x="0" y="1021"/>
                  </a:lnTo>
                  <a:close/>
                </a:path>
              </a:pathLst>
            </a:custGeom>
            <a:ln w="3175">
              <a:solidFill>
                <a:srgbClr val="D8365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6" name="object 286"/>
            <p:cNvSpPr/>
            <p:nvPr/>
          </p:nvSpPr>
          <p:spPr>
            <a:xfrm>
              <a:off x="7055362" y="3303667"/>
              <a:ext cx="1905" cy="13970"/>
            </a:xfrm>
            <a:custGeom>
              <a:avLst/>
              <a:gdLst/>
              <a:ahLst/>
              <a:cxnLst/>
              <a:rect l="l" t="t" r="r" b="b"/>
              <a:pathLst>
                <a:path w="1904" h="13970">
                  <a:moveTo>
                    <a:pt x="0" y="0"/>
                  </a:moveTo>
                  <a:lnTo>
                    <a:pt x="1539" y="1028"/>
                  </a:lnTo>
                  <a:lnTo>
                    <a:pt x="1539" y="12944"/>
                  </a:lnTo>
                  <a:lnTo>
                    <a:pt x="0" y="139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7506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7" name="object 287"/>
            <p:cNvSpPr/>
            <p:nvPr/>
          </p:nvSpPr>
          <p:spPr>
            <a:xfrm>
              <a:off x="7055362" y="3303667"/>
              <a:ext cx="1905" cy="13970"/>
            </a:xfrm>
            <a:custGeom>
              <a:avLst/>
              <a:gdLst/>
              <a:ahLst/>
              <a:cxnLst/>
              <a:rect l="l" t="t" r="r" b="b"/>
              <a:pathLst>
                <a:path w="1904" h="13970">
                  <a:moveTo>
                    <a:pt x="0" y="0"/>
                  </a:moveTo>
                  <a:lnTo>
                    <a:pt x="1539" y="1028"/>
                  </a:lnTo>
                  <a:lnTo>
                    <a:pt x="1539" y="12944"/>
                  </a:lnTo>
                  <a:lnTo>
                    <a:pt x="0" y="13973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F7506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8" name="object 288"/>
            <p:cNvSpPr/>
            <p:nvPr/>
          </p:nvSpPr>
          <p:spPr>
            <a:xfrm>
              <a:off x="7077421" y="3303667"/>
              <a:ext cx="1905" cy="13970"/>
            </a:xfrm>
            <a:custGeom>
              <a:avLst/>
              <a:gdLst/>
              <a:ahLst/>
              <a:cxnLst/>
              <a:rect l="l" t="t" r="r" b="b"/>
              <a:pathLst>
                <a:path w="1904" h="13970">
                  <a:moveTo>
                    <a:pt x="1539" y="0"/>
                  </a:moveTo>
                  <a:lnTo>
                    <a:pt x="0" y="1028"/>
                  </a:lnTo>
                  <a:lnTo>
                    <a:pt x="0" y="12944"/>
                  </a:lnTo>
                  <a:lnTo>
                    <a:pt x="1539" y="13973"/>
                  </a:lnTo>
                  <a:lnTo>
                    <a:pt x="1539" y="0"/>
                  </a:lnTo>
                  <a:close/>
                </a:path>
              </a:pathLst>
            </a:custGeom>
            <a:solidFill>
              <a:srgbClr val="C63A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9" name="object 289"/>
            <p:cNvSpPr/>
            <p:nvPr/>
          </p:nvSpPr>
          <p:spPr>
            <a:xfrm>
              <a:off x="7077420" y="3303667"/>
              <a:ext cx="1905" cy="13970"/>
            </a:xfrm>
            <a:custGeom>
              <a:avLst/>
              <a:gdLst/>
              <a:ahLst/>
              <a:cxnLst/>
              <a:rect l="l" t="t" r="r" b="b"/>
              <a:pathLst>
                <a:path w="1904" h="13970">
                  <a:moveTo>
                    <a:pt x="1539" y="0"/>
                  </a:moveTo>
                  <a:lnTo>
                    <a:pt x="0" y="1028"/>
                  </a:lnTo>
                  <a:lnTo>
                    <a:pt x="0" y="12944"/>
                  </a:lnTo>
                  <a:lnTo>
                    <a:pt x="1539" y="13973"/>
                  </a:lnTo>
                  <a:lnTo>
                    <a:pt x="1539" y="0"/>
                  </a:lnTo>
                  <a:close/>
                </a:path>
              </a:pathLst>
            </a:custGeom>
            <a:ln w="3175">
              <a:solidFill>
                <a:srgbClr val="C63A5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0" name="object 290"/>
            <p:cNvSpPr/>
            <p:nvPr/>
          </p:nvSpPr>
          <p:spPr>
            <a:xfrm>
              <a:off x="7111782" y="3053294"/>
              <a:ext cx="48260" cy="292100"/>
            </a:xfrm>
            <a:custGeom>
              <a:avLst/>
              <a:gdLst/>
              <a:ahLst/>
              <a:cxnLst/>
              <a:rect l="l" t="t" r="r" b="b"/>
              <a:pathLst>
                <a:path w="48259" h="292100">
                  <a:moveTo>
                    <a:pt x="0" y="292039"/>
                  </a:moveTo>
                  <a:lnTo>
                    <a:pt x="0" y="42984"/>
                  </a:lnTo>
                  <a:lnTo>
                    <a:pt x="47651" y="0"/>
                  </a:lnTo>
                  <a:lnTo>
                    <a:pt x="40977" y="50879"/>
                  </a:lnTo>
                  <a:lnTo>
                    <a:pt x="34751" y="96559"/>
                  </a:lnTo>
                  <a:lnTo>
                    <a:pt x="28478" y="139805"/>
                  </a:lnTo>
                  <a:lnTo>
                    <a:pt x="20979" y="184787"/>
                  </a:lnTo>
                  <a:lnTo>
                    <a:pt x="11528" y="234762"/>
                  </a:lnTo>
                  <a:lnTo>
                    <a:pt x="3433" y="275317"/>
                  </a:lnTo>
                  <a:lnTo>
                    <a:pt x="0" y="292039"/>
                  </a:lnTo>
                  <a:close/>
                </a:path>
              </a:pathLst>
            </a:custGeom>
            <a:solidFill>
              <a:srgbClr val="FFFFFF">
                <a:alpha val="13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1" name="object 291"/>
            <p:cNvPicPr/>
            <p:nvPr/>
          </p:nvPicPr>
          <p:blipFill>
            <a:blip r:embed="rId42" cstate="print"/>
            <a:stretch>
              <a:fillRect/>
            </a:stretch>
          </p:blipFill>
          <p:spPr>
            <a:xfrm>
              <a:off x="6847165" y="3146115"/>
              <a:ext cx="207012" cy="260332"/>
            </a:xfrm>
            <a:prstGeom prst="rect">
              <a:avLst/>
            </a:prstGeom>
          </p:spPr>
        </p:pic>
        <p:sp>
          <p:nvSpPr>
            <p:cNvPr id="292" name="object 292"/>
            <p:cNvSpPr/>
            <p:nvPr/>
          </p:nvSpPr>
          <p:spPr>
            <a:xfrm>
              <a:off x="7011080" y="3147409"/>
              <a:ext cx="42545" cy="256540"/>
            </a:xfrm>
            <a:custGeom>
              <a:avLst/>
              <a:gdLst/>
              <a:ahLst/>
              <a:cxnLst/>
              <a:rect l="l" t="t" r="r" b="b"/>
              <a:pathLst>
                <a:path w="42545" h="256539">
                  <a:moveTo>
                    <a:pt x="0" y="256310"/>
                  </a:moveTo>
                  <a:lnTo>
                    <a:pt x="0" y="37785"/>
                  </a:lnTo>
                  <a:lnTo>
                    <a:pt x="41934" y="0"/>
                  </a:lnTo>
                  <a:lnTo>
                    <a:pt x="41423" y="220582"/>
                  </a:lnTo>
                  <a:lnTo>
                    <a:pt x="0" y="256310"/>
                  </a:lnTo>
                  <a:close/>
                </a:path>
              </a:pathLst>
            </a:custGeom>
            <a:solidFill>
              <a:srgbClr val="B8B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3" name="object 293"/>
            <p:cNvSpPr/>
            <p:nvPr/>
          </p:nvSpPr>
          <p:spPr>
            <a:xfrm>
              <a:off x="7011080" y="3147409"/>
              <a:ext cx="42545" cy="256540"/>
            </a:xfrm>
            <a:custGeom>
              <a:avLst/>
              <a:gdLst/>
              <a:ahLst/>
              <a:cxnLst/>
              <a:rect l="l" t="t" r="r" b="b"/>
              <a:pathLst>
                <a:path w="42545" h="256539">
                  <a:moveTo>
                    <a:pt x="0" y="256310"/>
                  </a:moveTo>
                  <a:lnTo>
                    <a:pt x="41423" y="220582"/>
                  </a:lnTo>
                  <a:lnTo>
                    <a:pt x="41934" y="0"/>
                  </a:lnTo>
                  <a:lnTo>
                    <a:pt x="0" y="37785"/>
                  </a:lnTo>
                  <a:lnTo>
                    <a:pt x="0" y="256310"/>
                  </a:lnTo>
                  <a:close/>
                </a:path>
              </a:pathLst>
            </a:custGeom>
            <a:ln w="3175">
              <a:solidFill>
                <a:srgbClr val="B8BC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4" name="object 294"/>
            <p:cNvSpPr/>
            <p:nvPr/>
          </p:nvSpPr>
          <p:spPr>
            <a:xfrm>
              <a:off x="6852826" y="3187839"/>
              <a:ext cx="13335" cy="213360"/>
            </a:xfrm>
            <a:custGeom>
              <a:avLst/>
              <a:gdLst/>
              <a:ahLst/>
              <a:cxnLst/>
              <a:rect l="l" t="t" r="r" b="b"/>
              <a:pathLst>
                <a:path w="13334" h="213360">
                  <a:moveTo>
                    <a:pt x="0" y="213347"/>
                  </a:moveTo>
                  <a:lnTo>
                    <a:pt x="13131" y="213347"/>
                  </a:lnTo>
                  <a:lnTo>
                    <a:pt x="13131" y="0"/>
                  </a:lnTo>
                  <a:lnTo>
                    <a:pt x="0" y="0"/>
                  </a:lnTo>
                  <a:lnTo>
                    <a:pt x="0" y="213347"/>
                  </a:lnTo>
                  <a:close/>
                </a:path>
              </a:pathLst>
            </a:custGeom>
            <a:solidFill>
              <a:srgbClr val="8E939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5" name="object 295"/>
            <p:cNvPicPr/>
            <p:nvPr/>
          </p:nvPicPr>
          <p:blipFill>
            <a:blip r:embed="rId43" cstate="print"/>
            <a:stretch>
              <a:fillRect/>
            </a:stretch>
          </p:blipFill>
          <p:spPr>
            <a:xfrm>
              <a:off x="6851532" y="3186544"/>
              <a:ext cx="157928" cy="215936"/>
            </a:xfrm>
            <a:prstGeom prst="rect">
              <a:avLst/>
            </a:prstGeom>
          </p:spPr>
        </p:pic>
        <p:sp>
          <p:nvSpPr>
            <p:cNvPr id="296" name="object 296"/>
            <p:cNvSpPr/>
            <p:nvPr/>
          </p:nvSpPr>
          <p:spPr>
            <a:xfrm>
              <a:off x="7011080" y="3147409"/>
              <a:ext cx="42545" cy="256540"/>
            </a:xfrm>
            <a:custGeom>
              <a:avLst/>
              <a:gdLst/>
              <a:ahLst/>
              <a:cxnLst/>
              <a:rect l="l" t="t" r="r" b="b"/>
              <a:pathLst>
                <a:path w="42545" h="256539">
                  <a:moveTo>
                    <a:pt x="0" y="256310"/>
                  </a:moveTo>
                  <a:lnTo>
                    <a:pt x="0" y="37785"/>
                  </a:lnTo>
                  <a:lnTo>
                    <a:pt x="41934" y="0"/>
                  </a:lnTo>
                  <a:lnTo>
                    <a:pt x="36170" y="44659"/>
                  </a:lnTo>
                  <a:lnTo>
                    <a:pt x="30785" y="84754"/>
                  </a:lnTo>
                  <a:lnTo>
                    <a:pt x="25351" y="122711"/>
                  </a:lnTo>
                  <a:lnTo>
                    <a:pt x="18556" y="162154"/>
                  </a:lnTo>
                  <a:lnTo>
                    <a:pt x="10156" y="206016"/>
                  </a:lnTo>
                  <a:lnTo>
                    <a:pt x="0" y="256310"/>
                  </a:lnTo>
                  <a:close/>
                </a:path>
              </a:pathLst>
            </a:custGeom>
            <a:solidFill>
              <a:srgbClr val="FFFFFF">
                <a:alpha val="13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7" name="object 297"/>
          <p:cNvSpPr txBox="1"/>
          <p:nvPr/>
        </p:nvSpPr>
        <p:spPr>
          <a:xfrm>
            <a:off x="6643368" y="3401502"/>
            <a:ext cx="616585" cy="1250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50" dirty="0">
                <a:solidFill>
                  <a:srgbClr val="2F2F2F"/>
                </a:solidFill>
                <a:latin typeface="Times New Roman"/>
                <a:cs typeface="Times New Roman"/>
              </a:rPr>
              <a:t>External</a:t>
            </a:r>
            <a:r>
              <a:rPr sz="650" spc="-15" dirty="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sz="650" spc="-10" dirty="0">
                <a:solidFill>
                  <a:srgbClr val="2F2F2F"/>
                </a:solidFill>
                <a:latin typeface="Times New Roman"/>
                <a:cs typeface="Times New Roman"/>
              </a:rPr>
              <a:t>Network</a:t>
            </a:r>
            <a:endParaRPr sz="650">
              <a:latin typeface="Times New Roman"/>
              <a:cs typeface="Times New Roman"/>
            </a:endParaRPr>
          </a:p>
        </p:txBody>
      </p:sp>
      <p:grpSp>
        <p:nvGrpSpPr>
          <p:cNvPr id="298" name="object 298"/>
          <p:cNvGrpSpPr/>
          <p:nvPr/>
        </p:nvGrpSpPr>
        <p:grpSpPr>
          <a:xfrm>
            <a:off x="7521866" y="2586252"/>
            <a:ext cx="410845" cy="335280"/>
            <a:chOff x="7521866" y="2586252"/>
            <a:chExt cx="410845" cy="335280"/>
          </a:xfrm>
        </p:grpSpPr>
        <p:sp>
          <p:nvSpPr>
            <p:cNvPr id="299" name="object 299"/>
            <p:cNvSpPr/>
            <p:nvPr/>
          </p:nvSpPr>
          <p:spPr>
            <a:xfrm>
              <a:off x="7524712" y="2889033"/>
              <a:ext cx="405130" cy="17780"/>
            </a:xfrm>
            <a:custGeom>
              <a:avLst/>
              <a:gdLst/>
              <a:ahLst/>
              <a:cxnLst/>
              <a:rect l="l" t="t" r="r" b="b"/>
              <a:pathLst>
                <a:path w="405129" h="17780">
                  <a:moveTo>
                    <a:pt x="25895" y="0"/>
                  </a:moveTo>
                  <a:lnTo>
                    <a:pt x="0" y="0"/>
                  </a:lnTo>
                  <a:lnTo>
                    <a:pt x="0" y="17602"/>
                  </a:lnTo>
                  <a:lnTo>
                    <a:pt x="25895" y="17602"/>
                  </a:lnTo>
                  <a:lnTo>
                    <a:pt x="25895" y="0"/>
                  </a:lnTo>
                  <a:close/>
                </a:path>
                <a:path w="405129" h="17780">
                  <a:moveTo>
                    <a:pt x="359371" y="0"/>
                  </a:moveTo>
                  <a:lnTo>
                    <a:pt x="46609" y="0"/>
                  </a:lnTo>
                  <a:lnTo>
                    <a:pt x="46609" y="17602"/>
                  </a:lnTo>
                  <a:lnTo>
                    <a:pt x="359371" y="17602"/>
                  </a:lnTo>
                  <a:lnTo>
                    <a:pt x="359371" y="0"/>
                  </a:lnTo>
                  <a:close/>
                </a:path>
                <a:path w="405129" h="17780">
                  <a:moveTo>
                    <a:pt x="404952" y="0"/>
                  </a:moveTo>
                  <a:lnTo>
                    <a:pt x="379056" y="0"/>
                  </a:lnTo>
                  <a:lnTo>
                    <a:pt x="379056" y="17602"/>
                  </a:lnTo>
                  <a:lnTo>
                    <a:pt x="404952" y="17602"/>
                  </a:lnTo>
                  <a:lnTo>
                    <a:pt x="404952" y="0"/>
                  </a:lnTo>
                  <a:close/>
                </a:path>
              </a:pathLst>
            </a:custGeom>
            <a:solidFill>
              <a:srgbClr val="CDCD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0" name="object 300"/>
            <p:cNvSpPr/>
            <p:nvPr/>
          </p:nvSpPr>
          <p:spPr>
            <a:xfrm>
              <a:off x="7524723" y="2889027"/>
              <a:ext cx="405130" cy="17780"/>
            </a:xfrm>
            <a:custGeom>
              <a:avLst/>
              <a:gdLst/>
              <a:ahLst/>
              <a:cxnLst/>
              <a:rect l="l" t="t" r="r" b="b"/>
              <a:pathLst>
                <a:path w="405129" h="17780">
                  <a:moveTo>
                    <a:pt x="379050" y="0"/>
                  </a:moveTo>
                  <a:lnTo>
                    <a:pt x="379050" y="17605"/>
                  </a:lnTo>
                  <a:lnTo>
                    <a:pt x="404940" y="17605"/>
                  </a:lnTo>
                  <a:lnTo>
                    <a:pt x="404940" y="0"/>
                  </a:lnTo>
                  <a:lnTo>
                    <a:pt x="379050" y="0"/>
                  </a:lnTo>
                  <a:close/>
                </a:path>
                <a:path w="405129" h="17780">
                  <a:moveTo>
                    <a:pt x="46601" y="0"/>
                  </a:moveTo>
                  <a:lnTo>
                    <a:pt x="46601" y="17605"/>
                  </a:lnTo>
                  <a:lnTo>
                    <a:pt x="359360" y="17605"/>
                  </a:lnTo>
                  <a:lnTo>
                    <a:pt x="359360" y="0"/>
                  </a:lnTo>
                  <a:lnTo>
                    <a:pt x="46601" y="0"/>
                  </a:lnTo>
                  <a:close/>
                </a:path>
                <a:path w="405129" h="17780">
                  <a:moveTo>
                    <a:pt x="0" y="0"/>
                  </a:moveTo>
                  <a:lnTo>
                    <a:pt x="0" y="17605"/>
                  </a:lnTo>
                  <a:lnTo>
                    <a:pt x="25889" y="17605"/>
                  </a:lnTo>
                  <a:lnTo>
                    <a:pt x="25889" y="0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CDCDC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1" name="object 301"/>
            <p:cNvSpPr/>
            <p:nvPr/>
          </p:nvSpPr>
          <p:spPr>
            <a:xfrm>
              <a:off x="7610651" y="2847299"/>
              <a:ext cx="18415" cy="42545"/>
            </a:xfrm>
            <a:custGeom>
              <a:avLst/>
              <a:gdLst/>
              <a:ahLst/>
              <a:cxnLst/>
              <a:rect l="l" t="t" r="r" b="b"/>
              <a:pathLst>
                <a:path w="18415" h="42544">
                  <a:moveTo>
                    <a:pt x="0" y="42369"/>
                  </a:moveTo>
                  <a:lnTo>
                    <a:pt x="18122" y="42369"/>
                  </a:lnTo>
                  <a:lnTo>
                    <a:pt x="18122" y="0"/>
                  </a:lnTo>
                  <a:lnTo>
                    <a:pt x="0" y="0"/>
                  </a:lnTo>
                  <a:lnTo>
                    <a:pt x="0" y="42369"/>
                  </a:lnTo>
                  <a:close/>
                </a:path>
              </a:pathLst>
            </a:custGeom>
            <a:solidFill>
              <a:srgbClr val="CDCD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2" name="object 302"/>
            <p:cNvSpPr/>
            <p:nvPr/>
          </p:nvSpPr>
          <p:spPr>
            <a:xfrm>
              <a:off x="7610651" y="2832200"/>
              <a:ext cx="18415" cy="57785"/>
            </a:xfrm>
            <a:custGeom>
              <a:avLst/>
              <a:gdLst/>
              <a:ahLst/>
              <a:cxnLst/>
              <a:rect l="l" t="t" r="r" b="b"/>
              <a:pathLst>
                <a:path w="18415" h="57785">
                  <a:moveTo>
                    <a:pt x="0" y="0"/>
                  </a:moveTo>
                  <a:lnTo>
                    <a:pt x="18122" y="0"/>
                  </a:lnTo>
                  <a:lnTo>
                    <a:pt x="18122" y="57468"/>
                  </a:lnTo>
                  <a:lnTo>
                    <a:pt x="0" y="57468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CDCDC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3" name="object 303"/>
            <p:cNvSpPr/>
            <p:nvPr/>
          </p:nvSpPr>
          <p:spPr>
            <a:xfrm>
              <a:off x="7594330" y="2877539"/>
              <a:ext cx="52069" cy="41275"/>
            </a:xfrm>
            <a:custGeom>
              <a:avLst/>
              <a:gdLst/>
              <a:ahLst/>
              <a:cxnLst/>
              <a:rect l="l" t="t" r="r" b="b"/>
              <a:pathLst>
                <a:path w="52070" h="41275">
                  <a:moveTo>
                    <a:pt x="51779" y="40885"/>
                  </a:moveTo>
                  <a:lnTo>
                    <a:pt x="0" y="40885"/>
                  </a:lnTo>
                  <a:lnTo>
                    <a:pt x="0" y="0"/>
                  </a:lnTo>
                  <a:lnTo>
                    <a:pt x="51779" y="0"/>
                  </a:lnTo>
                  <a:lnTo>
                    <a:pt x="51779" y="40885"/>
                  </a:lnTo>
                  <a:close/>
                </a:path>
              </a:pathLst>
            </a:custGeom>
            <a:solidFill>
              <a:srgbClr val="CDCD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4" name="object 304"/>
            <p:cNvSpPr/>
            <p:nvPr/>
          </p:nvSpPr>
          <p:spPr>
            <a:xfrm>
              <a:off x="7594330" y="2877539"/>
              <a:ext cx="52069" cy="41275"/>
            </a:xfrm>
            <a:custGeom>
              <a:avLst/>
              <a:gdLst/>
              <a:ahLst/>
              <a:cxnLst/>
              <a:rect l="l" t="t" r="r" b="b"/>
              <a:pathLst>
                <a:path w="52070" h="41275">
                  <a:moveTo>
                    <a:pt x="0" y="0"/>
                  </a:moveTo>
                  <a:lnTo>
                    <a:pt x="51779" y="0"/>
                  </a:lnTo>
                  <a:lnTo>
                    <a:pt x="51779" y="40885"/>
                  </a:lnTo>
                  <a:lnTo>
                    <a:pt x="0" y="40885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CDCDC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5" name="object 305"/>
            <p:cNvSpPr/>
            <p:nvPr/>
          </p:nvSpPr>
          <p:spPr>
            <a:xfrm>
              <a:off x="7603450" y="2885547"/>
              <a:ext cx="33655" cy="24765"/>
            </a:xfrm>
            <a:custGeom>
              <a:avLst/>
              <a:gdLst/>
              <a:ahLst/>
              <a:cxnLst/>
              <a:rect l="l" t="t" r="r" b="b"/>
              <a:pathLst>
                <a:path w="33654" h="24764">
                  <a:moveTo>
                    <a:pt x="33656" y="24322"/>
                  </a:moveTo>
                  <a:lnTo>
                    <a:pt x="0" y="24322"/>
                  </a:lnTo>
                  <a:lnTo>
                    <a:pt x="0" y="0"/>
                  </a:lnTo>
                  <a:lnTo>
                    <a:pt x="33656" y="0"/>
                  </a:lnTo>
                  <a:lnTo>
                    <a:pt x="33656" y="24322"/>
                  </a:lnTo>
                  <a:close/>
                </a:path>
              </a:pathLst>
            </a:custGeom>
            <a:solidFill>
              <a:srgbClr val="9E9E9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6" name="object 306"/>
            <p:cNvSpPr/>
            <p:nvPr/>
          </p:nvSpPr>
          <p:spPr>
            <a:xfrm>
              <a:off x="7603450" y="2885547"/>
              <a:ext cx="33655" cy="24765"/>
            </a:xfrm>
            <a:custGeom>
              <a:avLst/>
              <a:gdLst/>
              <a:ahLst/>
              <a:cxnLst/>
              <a:rect l="l" t="t" r="r" b="b"/>
              <a:pathLst>
                <a:path w="33654" h="24764">
                  <a:moveTo>
                    <a:pt x="0" y="0"/>
                  </a:moveTo>
                  <a:lnTo>
                    <a:pt x="33656" y="0"/>
                  </a:lnTo>
                  <a:lnTo>
                    <a:pt x="33656" y="24322"/>
                  </a:lnTo>
                  <a:lnTo>
                    <a:pt x="0" y="24322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9E9E9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7" name="object 307"/>
            <p:cNvSpPr/>
            <p:nvPr/>
          </p:nvSpPr>
          <p:spPr>
            <a:xfrm>
              <a:off x="7823190" y="2847299"/>
              <a:ext cx="18415" cy="41275"/>
            </a:xfrm>
            <a:custGeom>
              <a:avLst/>
              <a:gdLst/>
              <a:ahLst/>
              <a:cxnLst/>
              <a:rect l="l" t="t" r="r" b="b"/>
              <a:pathLst>
                <a:path w="18415" h="41275">
                  <a:moveTo>
                    <a:pt x="0" y="41078"/>
                  </a:moveTo>
                  <a:lnTo>
                    <a:pt x="18122" y="41078"/>
                  </a:lnTo>
                  <a:lnTo>
                    <a:pt x="18122" y="0"/>
                  </a:lnTo>
                  <a:lnTo>
                    <a:pt x="0" y="0"/>
                  </a:lnTo>
                  <a:lnTo>
                    <a:pt x="0" y="41078"/>
                  </a:lnTo>
                  <a:close/>
                </a:path>
              </a:pathLst>
            </a:custGeom>
            <a:solidFill>
              <a:srgbClr val="CDCD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8" name="object 308"/>
            <p:cNvSpPr/>
            <p:nvPr/>
          </p:nvSpPr>
          <p:spPr>
            <a:xfrm>
              <a:off x="7823190" y="2830909"/>
              <a:ext cx="18415" cy="57785"/>
            </a:xfrm>
            <a:custGeom>
              <a:avLst/>
              <a:gdLst/>
              <a:ahLst/>
              <a:cxnLst/>
              <a:rect l="l" t="t" r="r" b="b"/>
              <a:pathLst>
                <a:path w="18415" h="57785">
                  <a:moveTo>
                    <a:pt x="0" y="0"/>
                  </a:moveTo>
                  <a:lnTo>
                    <a:pt x="18122" y="0"/>
                  </a:lnTo>
                  <a:lnTo>
                    <a:pt x="18122" y="57468"/>
                  </a:lnTo>
                  <a:lnTo>
                    <a:pt x="0" y="57468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CDCDC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9" name="object 309"/>
            <p:cNvSpPr/>
            <p:nvPr/>
          </p:nvSpPr>
          <p:spPr>
            <a:xfrm>
              <a:off x="7806869" y="2876241"/>
              <a:ext cx="52069" cy="41275"/>
            </a:xfrm>
            <a:custGeom>
              <a:avLst/>
              <a:gdLst/>
              <a:ahLst/>
              <a:cxnLst/>
              <a:rect l="l" t="t" r="r" b="b"/>
              <a:pathLst>
                <a:path w="52070" h="41275">
                  <a:moveTo>
                    <a:pt x="51779" y="40913"/>
                  </a:moveTo>
                  <a:lnTo>
                    <a:pt x="0" y="40913"/>
                  </a:lnTo>
                  <a:lnTo>
                    <a:pt x="0" y="0"/>
                  </a:lnTo>
                  <a:lnTo>
                    <a:pt x="51779" y="0"/>
                  </a:lnTo>
                  <a:lnTo>
                    <a:pt x="51779" y="40913"/>
                  </a:lnTo>
                  <a:close/>
                </a:path>
              </a:pathLst>
            </a:custGeom>
            <a:solidFill>
              <a:srgbClr val="CDCD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0" name="object 310"/>
            <p:cNvSpPr/>
            <p:nvPr/>
          </p:nvSpPr>
          <p:spPr>
            <a:xfrm>
              <a:off x="7806869" y="2876241"/>
              <a:ext cx="52069" cy="41275"/>
            </a:xfrm>
            <a:custGeom>
              <a:avLst/>
              <a:gdLst/>
              <a:ahLst/>
              <a:cxnLst/>
              <a:rect l="l" t="t" r="r" b="b"/>
              <a:pathLst>
                <a:path w="52070" h="41275">
                  <a:moveTo>
                    <a:pt x="0" y="0"/>
                  </a:moveTo>
                  <a:lnTo>
                    <a:pt x="51779" y="0"/>
                  </a:lnTo>
                  <a:lnTo>
                    <a:pt x="51779" y="40913"/>
                  </a:lnTo>
                  <a:lnTo>
                    <a:pt x="0" y="40913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CDCDC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1" name="object 311"/>
            <p:cNvSpPr/>
            <p:nvPr/>
          </p:nvSpPr>
          <p:spPr>
            <a:xfrm>
              <a:off x="7815989" y="2884249"/>
              <a:ext cx="33655" cy="24765"/>
            </a:xfrm>
            <a:custGeom>
              <a:avLst/>
              <a:gdLst/>
              <a:ahLst/>
              <a:cxnLst/>
              <a:rect l="l" t="t" r="r" b="b"/>
              <a:pathLst>
                <a:path w="33654" h="24764">
                  <a:moveTo>
                    <a:pt x="33656" y="24350"/>
                  </a:moveTo>
                  <a:lnTo>
                    <a:pt x="0" y="24350"/>
                  </a:lnTo>
                  <a:lnTo>
                    <a:pt x="0" y="0"/>
                  </a:lnTo>
                  <a:lnTo>
                    <a:pt x="33656" y="0"/>
                  </a:lnTo>
                  <a:lnTo>
                    <a:pt x="33656" y="24350"/>
                  </a:lnTo>
                  <a:close/>
                </a:path>
              </a:pathLst>
            </a:custGeom>
            <a:solidFill>
              <a:srgbClr val="9E9E9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2" name="object 312"/>
            <p:cNvSpPr/>
            <p:nvPr/>
          </p:nvSpPr>
          <p:spPr>
            <a:xfrm>
              <a:off x="7815989" y="2884249"/>
              <a:ext cx="33655" cy="24765"/>
            </a:xfrm>
            <a:custGeom>
              <a:avLst/>
              <a:gdLst/>
              <a:ahLst/>
              <a:cxnLst/>
              <a:rect l="l" t="t" r="r" b="b"/>
              <a:pathLst>
                <a:path w="33654" h="24764">
                  <a:moveTo>
                    <a:pt x="0" y="0"/>
                  </a:moveTo>
                  <a:lnTo>
                    <a:pt x="33656" y="0"/>
                  </a:lnTo>
                  <a:lnTo>
                    <a:pt x="33656" y="24350"/>
                  </a:lnTo>
                  <a:lnTo>
                    <a:pt x="0" y="24350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9E9E9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3" name="object 313"/>
            <p:cNvSpPr/>
            <p:nvPr/>
          </p:nvSpPr>
          <p:spPr>
            <a:xfrm>
              <a:off x="7533574" y="2626212"/>
              <a:ext cx="146685" cy="221615"/>
            </a:xfrm>
            <a:custGeom>
              <a:avLst/>
              <a:gdLst/>
              <a:ahLst/>
              <a:cxnLst/>
              <a:rect l="l" t="t" r="r" b="b"/>
              <a:pathLst>
                <a:path w="146684" h="221614">
                  <a:moveTo>
                    <a:pt x="146523" y="221086"/>
                  </a:moveTo>
                  <a:lnTo>
                    <a:pt x="0" y="221086"/>
                  </a:lnTo>
                  <a:lnTo>
                    <a:pt x="0" y="0"/>
                  </a:lnTo>
                  <a:lnTo>
                    <a:pt x="146523" y="0"/>
                  </a:lnTo>
                  <a:lnTo>
                    <a:pt x="146523" y="221086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4" name="object 314"/>
            <p:cNvSpPr/>
            <p:nvPr/>
          </p:nvSpPr>
          <p:spPr>
            <a:xfrm>
              <a:off x="7533574" y="2626212"/>
              <a:ext cx="146685" cy="221615"/>
            </a:xfrm>
            <a:custGeom>
              <a:avLst/>
              <a:gdLst/>
              <a:ahLst/>
              <a:cxnLst/>
              <a:rect l="l" t="t" r="r" b="b"/>
              <a:pathLst>
                <a:path w="146684" h="221614">
                  <a:moveTo>
                    <a:pt x="0" y="0"/>
                  </a:moveTo>
                  <a:lnTo>
                    <a:pt x="146523" y="0"/>
                  </a:lnTo>
                  <a:lnTo>
                    <a:pt x="146523" y="221086"/>
                  </a:lnTo>
                  <a:lnTo>
                    <a:pt x="0" y="221086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F6F6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5" name="object 315"/>
            <p:cNvSpPr/>
            <p:nvPr/>
          </p:nvSpPr>
          <p:spPr>
            <a:xfrm>
              <a:off x="7534651" y="2587840"/>
              <a:ext cx="184150" cy="38735"/>
            </a:xfrm>
            <a:custGeom>
              <a:avLst/>
              <a:gdLst/>
              <a:ahLst/>
              <a:cxnLst/>
              <a:rect l="l" t="t" r="r" b="b"/>
              <a:pathLst>
                <a:path w="184150" h="38735">
                  <a:moveTo>
                    <a:pt x="145494" y="38317"/>
                  </a:moveTo>
                  <a:lnTo>
                    <a:pt x="0" y="38317"/>
                  </a:lnTo>
                  <a:lnTo>
                    <a:pt x="42956" y="0"/>
                  </a:lnTo>
                  <a:lnTo>
                    <a:pt x="183818" y="0"/>
                  </a:lnTo>
                  <a:lnTo>
                    <a:pt x="145494" y="38317"/>
                  </a:lnTo>
                  <a:close/>
                </a:path>
              </a:pathLst>
            </a:custGeom>
            <a:solidFill>
              <a:srgbClr val="D1D4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6" name="object 316"/>
            <p:cNvSpPr/>
            <p:nvPr/>
          </p:nvSpPr>
          <p:spPr>
            <a:xfrm>
              <a:off x="7534651" y="2587840"/>
              <a:ext cx="184150" cy="38735"/>
            </a:xfrm>
            <a:custGeom>
              <a:avLst/>
              <a:gdLst/>
              <a:ahLst/>
              <a:cxnLst/>
              <a:rect l="l" t="t" r="r" b="b"/>
              <a:pathLst>
                <a:path w="184150" h="38735">
                  <a:moveTo>
                    <a:pt x="0" y="38317"/>
                  </a:moveTo>
                  <a:lnTo>
                    <a:pt x="145494" y="38317"/>
                  </a:lnTo>
                  <a:lnTo>
                    <a:pt x="183818" y="0"/>
                  </a:lnTo>
                  <a:lnTo>
                    <a:pt x="42956" y="0"/>
                  </a:lnTo>
                  <a:lnTo>
                    <a:pt x="0" y="38317"/>
                  </a:lnTo>
                  <a:close/>
                </a:path>
              </a:pathLst>
            </a:custGeom>
            <a:ln w="3175">
              <a:solidFill>
                <a:srgbClr val="D1D4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7" name="object 317"/>
            <p:cNvSpPr/>
            <p:nvPr/>
          </p:nvSpPr>
          <p:spPr>
            <a:xfrm>
              <a:off x="7680333" y="2587840"/>
              <a:ext cx="38100" cy="259715"/>
            </a:xfrm>
            <a:custGeom>
              <a:avLst/>
              <a:gdLst/>
              <a:ahLst/>
              <a:cxnLst/>
              <a:rect l="l" t="t" r="r" b="b"/>
              <a:pathLst>
                <a:path w="38100" h="259714">
                  <a:moveTo>
                    <a:pt x="0" y="259410"/>
                  </a:moveTo>
                  <a:lnTo>
                    <a:pt x="0" y="38317"/>
                  </a:lnTo>
                  <a:lnTo>
                    <a:pt x="37785" y="0"/>
                  </a:lnTo>
                  <a:lnTo>
                    <a:pt x="37785" y="222653"/>
                  </a:lnTo>
                  <a:lnTo>
                    <a:pt x="0" y="259410"/>
                  </a:lnTo>
                  <a:close/>
                </a:path>
              </a:pathLst>
            </a:custGeom>
            <a:solidFill>
              <a:srgbClr val="B8B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8" name="object 318"/>
            <p:cNvSpPr/>
            <p:nvPr/>
          </p:nvSpPr>
          <p:spPr>
            <a:xfrm>
              <a:off x="7680333" y="2587840"/>
              <a:ext cx="38100" cy="259715"/>
            </a:xfrm>
            <a:custGeom>
              <a:avLst/>
              <a:gdLst/>
              <a:ahLst/>
              <a:cxnLst/>
              <a:rect l="l" t="t" r="r" b="b"/>
              <a:pathLst>
                <a:path w="38100" h="259714">
                  <a:moveTo>
                    <a:pt x="0" y="259410"/>
                  </a:moveTo>
                  <a:lnTo>
                    <a:pt x="37785" y="222653"/>
                  </a:lnTo>
                  <a:lnTo>
                    <a:pt x="37785" y="0"/>
                  </a:lnTo>
                  <a:lnTo>
                    <a:pt x="0" y="38317"/>
                  </a:lnTo>
                  <a:lnTo>
                    <a:pt x="0" y="259410"/>
                  </a:lnTo>
                  <a:close/>
                </a:path>
              </a:pathLst>
            </a:custGeom>
            <a:ln w="3175">
              <a:solidFill>
                <a:srgbClr val="B8BC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9" name="object 319"/>
            <p:cNvSpPr/>
            <p:nvPr/>
          </p:nvSpPr>
          <p:spPr>
            <a:xfrm>
              <a:off x="7536350" y="2628746"/>
              <a:ext cx="12065" cy="216535"/>
            </a:xfrm>
            <a:custGeom>
              <a:avLst/>
              <a:gdLst/>
              <a:ahLst/>
              <a:cxnLst/>
              <a:rect l="l" t="t" r="r" b="b"/>
              <a:pathLst>
                <a:path w="12065" h="216535">
                  <a:moveTo>
                    <a:pt x="0" y="215908"/>
                  </a:moveTo>
                  <a:lnTo>
                    <a:pt x="11971" y="215908"/>
                  </a:lnTo>
                  <a:lnTo>
                    <a:pt x="11971" y="0"/>
                  </a:lnTo>
                  <a:lnTo>
                    <a:pt x="0" y="0"/>
                  </a:lnTo>
                  <a:lnTo>
                    <a:pt x="0" y="215908"/>
                  </a:lnTo>
                  <a:close/>
                </a:path>
              </a:pathLst>
            </a:custGeom>
            <a:solidFill>
              <a:srgbClr val="8E939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0" name="object 320"/>
            <p:cNvPicPr/>
            <p:nvPr/>
          </p:nvPicPr>
          <p:blipFill>
            <a:blip r:embed="rId45" cstate="print"/>
            <a:stretch>
              <a:fillRect/>
            </a:stretch>
          </p:blipFill>
          <p:spPr>
            <a:xfrm>
              <a:off x="7535055" y="2627452"/>
              <a:ext cx="143962" cy="218497"/>
            </a:xfrm>
            <a:prstGeom prst="rect">
              <a:avLst/>
            </a:prstGeom>
          </p:spPr>
        </p:pic>
        <p:sp>
          <p:nvSpPr>
            <p:cNvPr id="321" name="object 321"/>
            <p:cNvSpPr/>
            <p:nvPr/>
          </p:nvSpPr>
          <p:spPr>
            <a:xfrm>
              <a:off x="7680333" y="2587840"/>
              <a:ext cx="38100" cy="259715"/>
            </a:xfrm>
            <a:custGeom>
              <a:avLst/>
              <a:gdLst/>
              <a:ahLst/>
              <a:cxnLst/>
              <a:rect l="l" t="t" r="r" b="b"/>
              <a:pathLst>
                <a:path w="38100" h="259714">
                  <a:moveTo>
                    <a:pt x="0" y="259410"/>
                  </a:moveTo>
                  <a:lnTo>
                    <a:pt x="0" y="38317"/>
                  </a:lnTo>
                  <a:lnTo>
                    <a:pt x="37785" y="0"/>
                  </a:lnTo>
                  <a:lnTo>
                    <a:pt x="32615" y="45180"/>
                  </a:lnTo>
                  <a:lnTo>
                    <a:pt x="27751" y="85634"/>
                  </a:lnTo>
                  <a:lnTo>
                    <a:pt x="22790" y="123754"/>
                  </a:lnTo>
                  <a:lnTo>
                    <a:pt x="16817" y="163952"/>
                  </a:lnTo>
                  <a:lnTo>
                    <a:pt x="9251" y="208473"/>
                  </a:lnTo>
                  <a:lnTo>
                    <a:pt x="0" y="259410"/>
                  </a:lnTo>
                  <a:close/>
                </a:path>
              </a:pathLst>
            </a:custGeom>
            <a:solidFill>
              <a:srgbClr val="FFFFFF">
                <a:alpha val="13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2" name="object 322"/>
            <p:cNvPicPr/>
            <p:nvPr/>
          </p:nvPicPr>
          <p:blipFill>
            <a:blip r:embed="rId46" cstate="print"/>
            <a:stretch>
              <a:fillRect/>
            </a:stretch>
          </p:blipFill>
          <p:spPr>
            <a:xfrm>
              <a:off x="7738989" y="2586545"/>
              <a:ext cx="188786" cy="263342"/>
            </a:xfrm>
            <a:prstGeom prst="rect">
              <a:avLst/>
            </a:prstGeom>
          </p:spPr>
        </p:pic>
        <p:sp>
          <p:nvSpPr>
            <p:cNvPr id="323" name="object 323"/>
            <p:cNvSpPr/>
            <p:nvPr/>
          </p:nvSpPr>
          <p:spPr>
            <a:xfrm>
              <a:off x="7888343" y="2587840"/>
              <a:ext cx="38100" cy="259715"/>
            </a:xfrm>
            <a:custGeom>
              <a:avLst/>
              <a:gdLst/>
              <a:ahLst/>
              <a:cxnLst/>
              <a:rect l="l" t="t" r="r" b="b"/>
              <a:pathLst>
                <a:path w="38100" h="259714">
                  <a:moveTo>
                    <a:pt x="0" y="259410"/>
                  </a:moveTo>
                  <a:lnTo>
                    <a:pt x="0" y="38317"/>
                  </a:lnTo>
                  <a:lnTo>
                    <a:pt x="37813" y="0"/>
                  </a:lnTo>
                  <a:lnTo>
                    <a:pt x="37813" y="222653"/>
                  </a:lnTo>
                  <a:lnTo>
                    <a:pt x="0" y="259410"/>
                  </a:lnTo>
                  <a:close/>
                </a:path>
              </a:pathLst>
            </a:custGeom>
            <a:solidFill>
              <a:srgbClr val="B8B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4" name="object 324"/>
            <p:cNvSpPr/>
            <p:nvPr/>
          </p:nvSpPr>
          <p:spPr>
            <a:xfrm>
              <a:off x="7888343" y="2587840"/>
              <a:ext cx="38100" cy="259715"/>
            </a:xfrm>
            <a:custGeom>
              <a:avLst/>
              <a:gdLst/>
              <a:ahLst/>
              <a:cxnLst/>
              <a:rect l="l" t="t" r="r" b="b"/>
              <a:pathLst>
                <a:path w="38100" h="259714">
                  <a:moveTo>
                    <a:pt x="0" y="259410"/>
                  </a:moveTo>
                  <a:lnTo>
                    <a:pt x="37813" y="222653"/>
                  </a:lnTo>
                  <a:lnTo>
                    <a:pt x="37813" y="0"/>
                  </a:lnTo>
                  <a:lnTo>
                    <a:pt x="0" y="38317"/>
                  </a:lnTo>
                  <a:lnTo>
                    <a:pt x="0" y="259410"/>
                  </a:lnTo>
                  <a:close/>
                </a:path>
              </a:pathLst>
            </a:custGeom>
            <a:ln w="3175">
              <a:solidFill>
                <a:srgbClr val="B8BC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5" name="object 325"/>
            <p:cNvSpPr/>
            <p:nvPr/>
          </p:nvSpPr>
          <p:spPr>
            <a:xfrm>
              <a:off x="7744388" y="2628746"/>
              <a:ext cx="12065" cy="216535"/>
            </a:xfrm>
            <a:custGeom>
              <a:avLst/>
              <a:gdLst/>
              <a:ahLst/>
              <a:cxnLst/>
              <a:rect l="l" t="t" r="r" b="b"/>
              <a:pathLst>
                <a:path w="12065" h="216535">
                  <a:moveTo>
                    <a:pt x="0" y="215908"/>
                  </a:moveTo>
                  <a:lnTo>
                    <a:pt x="11943" y="215908"/>
                  </a:lnTo>
                  <a:lnTo>
                    <a:pt x="11943" y="0"/>
                  </a:lnTo>
                  <a:lnTo>
                    <a:pt x="0" y="0"/>
                  </a:lnTo>
                  <a:lnTo>
                    <a:pt x="0" y="215908"/>
                  </a:lnTo>
                  <a:close/>
                </a:path>
              </a:pathLst>
            </a:custGeom>
            <a:solidFill>
              <a:srgbClr val="8E939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6" name="object 326"/>
            <p:cNvPicPr/>
            <p:nvPr/>
          </p:nvPicPr>
          <p:blipFill>
            <a:blip r:embed="rId47" cstate="print"/>
            <a:stretch>
              <a:fillRect/>
            </a:stretch>
          </p:blipFill>
          <p:spPr>
            <a:xfrm>
              <a:off x="7743093" y="2627452"/>
              <a:ext cx="143934" cy="218497"/>
            </a:xfrm>
            <a:prstGeom prst="rect">
              <a:avLst/>
            </a:prstGeom>
          </p:spPr>
        </p:pic>
        <p:sp>
          <p:nvSpPr>
            <p:cNvPr id="327" name="object 327"/>
            <p:cNvSpPr/>
            <p:nvPr/>
          </p:nvSpPr>
          <p:spPr>
            <a:xfrm>
              <a:off x="7888343" y="2587840"/>
              <a:ext cx="38100" cy="259715"/>
            </a:xfrm>
            <a:custGeom>
              <a:avLst/>
              <a:gdLst/>
              <a:ahLst/>
              <a:cxnLst/>
              <a:rect l="l" t="t" r="r" b="b"/>
              <a:pathLst>
                <a:path w="38100" h="259714">
                  <a:moveTo>
                    <a:pt x="0" y="259410"/>
                  </a:moveTo>
                  <a:lnTo>
                    <a:pt x="0" y="38317"/>
                  </a:lnTo>
                  <a:lnTo>
                    <a:pt x="37813" y="0"/>
                  </a:lnTo>
                  <a:lnTo>
                    <a:pt x="32636" y="45180"/>
                  </a:lnTo>
                  <a:lnTo>
                    <a:pt x="27764" y="85634"/>
                  </a:lnTo>
                  <a:lnTo>
                    <a:pt x="22790" y="123754"/>
                  </a:lnTo>
                  <a:lnTo>
                    <a:pt x="16829" y="163952"/>
                  </a:lnTo>
                  <a:lnTo>
                    <a:pt x="9261" y="208473"/>
                  </a:lnTo>
                  <a:lnTo>
                    <a:pt x="0" y="259410"/>
                  </a:lnTo>
                  <a:close/>
                </a:path>
              </a:pathLst>
            </a:custGeom>
            <a:solidFill>
              <a:srgbClr val="FFFFFF">
                <a:alpha val="13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8" name="object 328"/>
          <p:cNvSpPr txBox="1"/>
          <p:nvPr/>
        </p:nvSpPr>
        <p:spPr>
          <a:xfrm>
            <a:off x="7618697" y="2915858"/>
            <a:ext cx="244475" cy="1250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50" dirty="0">
                <a:solidFill>
                  <a:srgbClr val="2F2F2F"/>
                </a:solidFill>
                <a:latin typeface="Times New Roman"/>
                <a:cs typeface="Times New Roman"/>
              </a:rPr>
              <a:t>Link </a:t>
            </a:r>
            <a:r>
              <a:rPr sz="650" spc="-50" dirty="0">
                <a:solidFill>
                  <a:srgbClr val="2F2F2F"/>
                </a:solidFill>
                <a:latin typeface="Times New Roman"/>
                <a:cs typeface="Times New Roman"/>
              </a:rPr>
              <a:t>1</a:t>
            </a:r>
            <a:endParaRPr sz="650">
              <a:latin typeface="Times New Roman"/>
              <a:cs typeface="Times New Roman"/>
            </a:endParaRPr>
          </a:p>
        </p:txBody>
      </p:sp>
      <p:grpSp>
        <p:nvGrpSpPr>
          <p:cNvPr id="329" name="object 329"/>
          <p:cNvGrpSpPr/>
          <p:nvPr/>
        </p:nvGrpSpPr>
        <p:grpSpPr>
          <a:xfrm>
            <a:off x="7521866" y="3060495"/>
            <a:ext cx="410845" cy="335280"/>
            <a:chOff x="7521866" y="3060495"/>
            <a:chExt cx="410845" cy="335280"/>
          </a:xfrm>
        </p:grpSpPr>
        <p:sp>
          <p:nvSpPr>
            <p:cNvPr id="330" name="object 330"/>
            <p:cNvSpPr/>
            <p:nvPr/>
          </p:nvSpPr>
          <p:spPr>
            <a:xfrm>
              <a:off x="7524712" y="3363277"/>
              <a:ext cx="405130" cy="17780"/>
            </a:xfrm>
            <a:custGeom>
              <a:avLst/>
              <a:gdLst/>
              <a:ahLst/>
              <a:cxnLst/>
              <a:rect l="l" t="t" r="r" b="b"/>
              <a:pathLst>
                <a:path w="405129" h="17779">
                  <a:moveTo>
                    <a:pt x="25895" y="0"/>
                  </a:moveTo>
                  <a:lnTo>
                    <a:pt x="0" y="0"/>
                  </a:lnTo>
                  <a:lnTo>
                    <a:pt x="0" y="17589"/>
                  </a:lnTo>
                  <a:lnTo>
                    <a:pt x="25895" y="17589"/>
                  </a:lnTo>
                  <a:lnTo>
                    <a:pt x="25895" y="0"/>
                  </a:lnTo>
                  <a:close/>
                </a:path>
                <a:path w="405129" h="17779">
                  <a:moveTo>
                    <a:pt x="359371" y="0"/>
                  </a:moveTo>
                  <a:lnTo>
                    <a:pt x="46609" y="0"/>
                  </a:lnTo>
                  <a:lnTo>
                    <a:pt x="46609" y="17589"/>
                  </a:lnTo>
                  <a:lnTo>
                    <a:pt x="359371" y="17589"/>
                  </a:lnTo>
                  <a:lnTo>
                    <a:pt x="359371" y="0"/>
                  </a:lnTo>
                  <a:close/>
                </a:path>
                <a:path w="405129" h="17779">
                  <a:moveTo>
                    <a:pt x="404952" y="0"/>
                  </a:moveTo>
                  <a:lnTo>
                    <a:pt x="379056" y="0"/>
                  </a:lnTo>
                  <a:lnTo>
                    <a:pt x="379056" y="17589"/>
                  </a:lnTo>
                  <a:lnTo>
                    <a:pt x="404952" y="17589"/>
                  </a:lnTo>
                  <a:lnTo>
                    <a:pt x="404952" y="0"/>
                  </a:lnTo>
                  <a:close/>
                </a:path>
              </a:pathLst>
            </a:custGeom>
            <a:solidFill>
              <a:srgbClr val="CDCD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1" name="object 331"/>
            <p:cNvSpPr/>
            <p:nvPr/>
          </p:nvSpPr>
          <p:spPr>
            <a:xfrm>
              <a:off x="7524723" y="3363270"/>
              <a:ext cx="405130" cy="17780"/>
            </a:xfrm>
            <a:custGeom>
              <a:avLst/>
              <a:gdLst/>
              <a:ahLst/>
              <a:cxnLst/>
              <a:rect l="l" t="t" r="r" b="b"/>
              <a:pathLst>
                <a:path w="405129" h="17779">
                  <a:moveTo>
                    <a:pt x="379050" y="0"/>
                  </a:moveTo>
                  <a:lnTo>
                    <a:pt x="379050" y="17584"/>
                  </a:lnTo>
                  <a:lnTo>
                    <a:pt x="404940" y="17584"/>
                  </a:lnTo>
                  <a:lnTo>
                    <a:pt x="404940" y="0"/>
                  </a:lnTo>
                  <a:lnTo>
                    <a:pt x="379050" y="0"/>
                  </a:lnTo>
                  <a:close/>
                </a:path>
                <a:path w="405129" h="17779">
                  <a:moveTo>
                    <a:pt x="46601" y="0"/>
                  </a:moveTo>
                  <a:lnTo>
                    <a:pt x="46601" y="17584"/>
                  </a:lnTo>
                  <a:lnTo>
                    <a:pt x="359360" y="17584"/>
                  </a:lnTo>
                  <a:lnTo>
                    <a:pt x="359360" y="0"/>
                  </a:lnTo>
                  <a:lnTo>
                    <a:pt x="46601" y="0"/>
                  </a:lnTo>
                  <a:close/>
                </a:path>
                <a:path w="405129" h="17779">
                  <a:moveTo>
                    <a:pt x="0" y="0"/>
                  </a:moveTo>
                  <a:lnTo>
                    <a:pt x="0" y="17584"/>
                  </a:lnTo>
                  <a:lnTo>
                    <a:pt x="25889" y="17584"/>
                  </a:lnTo>
                  <a:lnTo>
                    <a:pt x="25889" y="0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CDCDC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2" name="object 332"/>
            <p:cNvSpPr/>
            <p:nvPr/>
          </p:nvSpPr>
          <p:spPr>
            <a:xfrm>
              <a:off x="7610651" y="3321549"/>
              <a:ext cx="18415" cy="42545"/>
            </a:xfrm>
            <a:custGeom>
              <a:avLst/>
              <a:gdLst/>
              <a:ahLst/>
              <a:cxnLst/>
              <a:rect l="l" t="t" r="r" b="b"/>
              <a:pathLst>
                <a:path w="18415" h="42545">
                  <a:moveTo>
                    <a:pt x="0" y="42342"/>
                  </a:moveTo>
                  <a:lnTo>
                    <a:pt x="18122" y="42342"/>
                  </a:lnTo>
                  <a:lnTo>
                    <a:pt x="18122" y="0"/>
                  </a:lnTo>
                  <a:lnTo>
                    <a:pt x="0" y="0"/>
                  </a:lnTo>
                  <a:lnTo>
                    <a:pt x="0" y="42342"/>
                  </a:lnTo>
                  <a:close/>
                </a:path>
              </a:pathLst>
            </a:custGeom>
            <a:solidFill>
              <a:srgbClr val="CDCD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3" name="object 333"/>
            <p:cNvSpPr/>
            <p:nvPr/>
          </p:nvSpPr>
          <p:spPr>
            <a:xfrm>
              <a:off x="7610651" y="3306422"/>
              <a:ext cx="18415" cy="57785"/>
            </a:xfrm>
            <a:custGeom>
              <a:avLst/>
              <a:gdLst/>
              <a:ahLst/>
              <a:cxnLst/>
              <a:rect l="l" t="t" r="r" b="b"/>
              <a:pathLst>
                <a:path w="18415" h="57785">
                  <a:moveTo>
                    <a:pt x="0" y="0"/>
                  </a:moveTo>
                  <a:lnTo>
                    <a:pt x="18122" y="0"/>
                  </a:lnTo>
                  <a:lnTo>
                    <a:pt x="18122" y="57468"/>
                  </a:lnTo>
                  <a:lnTo>
                    <a:pt x="0" y="57468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CDCDC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4" name="object 334"/>
            <p:cNvSpPr/>
            <p:nvPr/>
          </p:nvSpPr>
          <p:spPr>
            <a:xfrm>
              <a:off x="7594330" y="3351754"/>
              <a:ext cx="52069" cy="41275"/>
            </a:xfrm>
            <a:custGeom>
              <a:avLst/>
              <a:gdLst/>
              <a:ahLst/>
              <a:cxnLst/>
              <a:rect l="l" t="t" r="r" b="b"/>
              <a:pathLst>
                <a:path w="52070" h="41275">
                  <a:moveTo>
                    <a:pt x="51779" y="40913"/>
                  </a:moveTo>
                  <a:lnTo>
                    <a:pt x="0" y="40913"/>
                  </a:lnTo>
                  <a:lnTo>
                    <a:pt x="0" y="0"/>
                  </a:lnTo>
                  <a:lnTo>
                    <a:pt x="51779" y="0"/>
                  </a:lnTo>
                  <a:lnTo>
                    <a:pt x="51779" y="40913"/>
                  </a:lnTo>
                  <a:close/>
                </a:path>
              </a:pathLst>
            </a:custGeom>
            <a:solidFill>
              <a:srgbClr val="CDCD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5" name="object 335"/>
            <p:cNvSpPr/>
            <p:nvPr/>
          </p:nvSpPr>
          <p:spPr>
            <a:xfrm>
              <a:off x="7594330" y="3351754"/>
              <a:ext cx="52069" cy="41275"/>
            </a:xfrm>
            <a:custGeom>
              <a:avLst/>
              <a:gdLst/>
              <a:ahLst/>
              <a:cxnLst/>
              <a:rect l="l" t="t" r="r" b="b"/>
              <a:pathLst>
                <a:path w="52070" h="41275">
                  <a:moveTo>
                    <a:pt x="0" y="0"/>
                  </a:moveTo>
                  <a:lnTo>
                    <a:pt x="51779" y="0"/>
                  </a:lnTo>
                  <a:lnTo>
                    <a:pt x="51779" y="40913"/>
                  </a:lnTo>
                  <a:lnTo>
                    <a:pt x="0" y="40913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CDCDC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6" name="object 336"/>
            <p:cNvSpPr/>
            <p:nvPr/>
          </p:nvSpPr>
          <p:spPr>
            <a:xfrm>
              <a:off x="7603450" y="3359762"/>
              <a:ext cx="33655" cy="24765"/>
            </a:xfrm>
            <a:custGeom>
              <a:avLst/>
              <a:gdLst/>
              <a:ahLst/>
              <a:cxnLst/>
              <a:rect l="l" t="t" r="r" b="b"/>
              <a:pathLst>
                <a:path w="33654" h="24764">
                  <a:moveTo>
                    <a:pt x="33656" y="24350"/>
                  </a:moveTo>
                  <a:lnTo>
                    <a:pt x="0" y="24350"/>
                  </a:lnTo>
                  <a:lnTo>
                    <a:pt x="0" y="0"/>
                  </a:lnTo>
                  <a:lnTo>
                    <a:pt x="33656" y="0"/>
                  </a:lnTo>
                  <a:lnTo>
                    <a:pt x="33656" y="24350"/>
                  </a:lnTo>
                  <a:close/>
                </a:path>
              </a:pathLst>
            </a:custGeom>
            <a:solidFill>
              <a:srgbClr val="9E9E9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7" name="object 337"/>
            <p:cNvSpPr/>
            <p:nvPr/>
          </p:nvSpPr>
          <p:spPr>
            <a:xfrm>
              <a:off x="7603450" y="3359762"/>
              <a:ext cx="33655" cy="24765"/>
            </a:xfrm>
            <a:custGeom>
              <a:avLst/>
              <a:gdLst/>
              <a:ahLst/>
              <a:cxnLst/>
              <a:rect l="l" t="t" r="r" b="b"/>
              <a:pathLst>
                <a:path w="33654" h="24764">
                  <a:moveTo>
                    <a:pt x="0" y="0"/>
                  </a:moveTo>
                  <a:lnTo>
                    <a:pt x="33656" y="0"/>
                  </a:lnTo>
                  <a:lnTo>
                    <a:pt x="33656" y="24350"/>
                  </a:lnTo>
                  <a:lnTo>
                    <a:pt x="0" y="24350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9E9E9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8" name="object 338"/>
            <p:cNvSpPr/>
            <p:nvPr/>
          </p:nvSpPr>
          <p:spPr>
            <a:xfrm>
              <a:off x="7823190" y="3321549"/>
              <a:ext cx="18415" cy="41275"/>
            </a:xfrm>
            <a:custGeom>
              <a:avLst/>
              <a:gdLst/>
              <a:ahLst/>
              <a:cxnLst/>
              <a:rect l="l" t="t" r="r" b="b"/>
              <a:pathLst>
                <a:path w="18415" h="41275">
                  <a:moveTo>
                    <a:pt x="0" y="41071"/>
                  </a:moveTo>
                  <a:lnTo>
                    <a:pt x="18122" y="41071"/>
                  </a:lnTo>
                  <a:lnTo>
                    <a:pt x="18122" y="0"/>
                  </a:lnTo>
                  <a:lnTo>
                    <a:pt x="0" y="0"/>
                  </a:lnTo>
                  <a:lnTo>
                    <a:pt x="0" y="41071"/>
                  </a:lnTo>
                  <a:close/>
                </a:path>
              </a:pathLst>
            </a:custGeom>
            <a:solidFill>
              <a:srgbClr val="CDCD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9" name="object 339"/>
            <p:cNvSpPr/>
            <p:nvPr/>
          </p:nvSpPr>
          <p:spPr>
            <a:xfrm>
              <a:off x="7823190" y="3305152"/>
              <a:ext cx="18415" cy="57785"/>
            </a:xfrm>
            <a:custGeom>
              <a:avLst/>
              <a:gdLst/>
              <a:ahLst/>
              <a:cxnLst/>
              <a:rect l="l" t="t" r="r" b="b"/>
              <a:pathLst>
                <a:path w="18415" h="57785">
                  <a:moveTo>
                    <a:pt x="0" y="0"/>
                  </a:moveTo>
                  <a:lnTo>
                    <a:pt x="18122" y="0"/>
                  </a:lnTo>
                  <a:lnTo>
                    <a:pt x="18122" y="57468"/>
                  </a:lnTo>
                  <a:lnTo>
                    <a:pt x="0" y="57468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CDCDC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0" name="object 340"/>
            <p:cNvSpPr/>
            <p:nvPr/>
          </p:nvSpPr>
          <p:spPr>
            <a:xfrm>
              <a:off x="7806869" y="3350490"/>
              <a:ext cx="52069" cy="41275"/>
            </a:xfrm>
            <a:custGeom>
              <a:avLst/>
              <a:gdLst/>
              <a:ahLst/>
              <a:cxnLst/>
              <a:rect l="l" t="t" r="r" b="b"/>
              <a:pathLst>
                <a:path w="52070" h="41275">
                  <a:moveTo>
                    <a:pt x="51779" y="40913"/>
                  </a:moveTo>
                  <a:lnTo>
                    <a:pt x="0" y="40913"/>
                  </a:lnTo>
                  <a:lnTo>
                    <a:pt x="0" y="0"/>
                  </a:lnTo>
                  <a:lnTo>
                    <a:pt x="51779" y="0"/>
                  </a:lnTo>
                  <a:lnTo>
                    <a:pt x="51779" y="40913"/>
                  </a:lnTo>
                  <a:close/>
                </a:path>
              </a:pathLst>
            </a:custGeom>
            <a:solidFill>
              <a:srgbClr val="CDCD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1" name="object 341"/>
            <p:cNvSpPr/>
            <p:nvPr/>
          </p:nvSpPr>
          <p:spPr>
            <a:xfrm>
              <a:off x="7806869" y="3350490"/>
              <a:ext cx="52069" cy="41275"/>
            </a:xfrm>
            <a:custGeom>
              <a:avLst/>
              <a:gdLst/>
              <a:ahLst/>
              <a:cxnLst/>
              <a:rect l="l" t="t" r="r" b="b"/>
              <a:pathLst>
                <a:path w="52070" h="41275">
                  <a:moveTo>
                    <a:pt x="0" y="0"/>
                  </a:moveTo>
                  <a:lnTo>
                    <a:pt x="51779" y="0"/>
                  </a:lnTo>
                  <a:lnTo>
                    <a:pt x="51779" y="40913"/>
                  </a:lnTo>
                  <a:lnTo>
                    <a:pt x="0" y="40913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CDCDC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2" name="object 342"/>
            <p:cNvSpPr/>
            <p:nvPr/>
          </p:nvSpPr>
          <p:spPr>
            <a:xfrm>
              <a:off x="7815989" y="3358499"/>
              <a:ext cx="33655" cy="24765"/>
            </a:xfrm>
            <a:custGeom>
              <a:avLst/>
              <a:gdLst/>
              <a:ahLst/>
              <a:cxnLst/>
              <a:rect l="l" t="t" r="r" b="b"/>
              <a:pathLst>
                <a:path w="33654" h="24764">
                  <a:moveTo>
                    <a:pt x="33656" y="24322"/>
                  </a:moveTo>
                  <a:lnTo>
                    <a:pt x="0" y="24322"/>
                  </a:lnTo>
                  <a:lnTo>
                    <a:pt x="0" y="0"/>
                  </a:lnTo>
                  <a:lnTo>
                    <a:pt x="33656" y="0"/>
                  </a:lnTo>
                  <a:lnTo>
                    <a:pt x="33656" y="24322"/>
                  </a:lnTo>
                  <a:close/>
                </a:path>
              </a:pathLst>
            </a:custGeom>
            <a:solidFill>
              <a:srgbClr val="9E9E9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3" name="object 343"/>
            <p:cNvSpPr/>
            <p:nvPr/>
          </p:nvSpPr>
          <p:spPr>
            <a:xfrm>
              <a:off x="7815989" y="3358499"/>
              <a:ext cx="33655" cy="24765"/>
            </a:xfrm>
            <a:custGeom>
              <a:avLst/>
              <a:gdLst/>
              <a:ahLst/>
              <a:cxnLst/>
              <a:rect l="l" t="t" r="r" b="b"/>
              <a:pathLst>
                <a:path w="33654" h="24764">
                  <a:moveTo>
                    <a:pt x="0" y="0"/>
                  </a:moveTo>
                  <a:lnTo>
                    <a:pt x="33656" y="0"/>
                  </a:lnTo>
                  <a:lnTo>
                    <a:pt x="33656" y="24322"/>
                  </a:lnTo>
                  <a:lnTo>
                    <a:pt x="0" y="24322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9E9E9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4" name="object 344"/>
            <p:cNvSpPr/>
            <p:nvPr/>
          </p:nvSpPr>
          <p:spPr>
            <a:xfrm>
              <a:off x="7533574" y="3100434"/>
              <a:ext cx="146685" cy="221615"/>
            </a:xfrm>
            <a:custGeom>
              <a:avLst/>
              <a:gdLst/>
              <a:ahLst/>
              <a:cxnLst/>
              <a:rect l="l" t="t" r="r" b="b"/>
              <a:pathLst>
                <a:path w="146684" h="221614">
                  <a:moveTo>
                    <a:pt x="146523" y="221114"/>
                  </a:moveTo>
                  <a:lnTo>
                    <a:pt x="0" y="221114"/>
                  </a:lnTo>
                  <a:lnTo>
                    <a:pt x="0" y="0"/>
                  </a:lnTo>
                  <a:lnTo>
                    <a:pt x="146523" y="0"/>
                  </a:lnTo>
                  <a:lnTo>
                    <a:pt x="146523" y="221114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5" name="object 345"/>
            <p:cNvSpPr/>
            <p:nvPr/>
          </p:nvSpPr>
          <p:spPr>
            <a:xfrm>
              <a:off x="7533574" y="3100434"/>
              <a:ext cx="146685" cy="221615"/>
            </a:xfrm>
            <a:custGeom>
              <a:avLst/>
              <a:gdLst/>
              <a:ahLst/>
              <a:cxnLst/>
              <a:rect l="l" t="t" r="r" b="b"/>
              <a:pathLst>
                <a:path w="146684" h="221614">
                  <a:moveTo>
                    <a:pt x="0" y="0"/>
                  </a:moveTo>
                  <a:lnTo>
                    <a:pt x="146523" y="0"/>
                  </a:lnTo>
                  <a:lnTo>
                    <a:pt x="146523" y="221114"/>
                  </a:lnTo>
                  <a:lnTo>
                    <a:pt x="0" y="221114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F6F6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6" name="object 346"/>
            <p:cNvSpPr/>
            <p:nvPr/>
          </p:nvSpPr>
          <p:spPr>
            <a:xfrm>
              <a:off x="7534651" y="3062083"/>
              <a:ext cx="184150" cy="38735"/>
            </a:xfrm>
            <a:custGeom>
              <a:avLst/>
              <a:gdLst/>
              <a:ahLst/>
              <a:cxnLst/>
              <a:rect l="l" t="t" r="r" b="b"/>
              <a:pathLst>
                <a:path w="184150" h="38735">
                  <a:moveTo>
                    <a:pt x="145494" y="38324"/>
                  </a:moveTo>
                  <a:lnTo>
                    <a:pt x="0" y="38324"/>
                  </a:lnTo>
                  <a:lnTo>
                    <a:pt x="42956" y="0"/>
                  </a:lnTo>
                  <a:lnTo>
                    <a:pt x="183818" y="0"/>
                  </a:lnTo>
                  <a:lnTo>
                    <a:pt x="145494" y="38324"/>
                  </a:lnTo>
                  <a:close/>
                </a:path>
              </a:pathLst>
            </a:custGeom>
            <a:solidFill>
              <a:srgbClr val="D1D4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7" name="object 347"/>
            <p:cNvSpPr/>
            <p:nvPr/>
          </p:nvSpPr>
          <p:spPr>
            <a:xfrm>
              <a:off x="7534651" y="3062083"/>
              <a:ext cx="184150" cy="38735"/>
            </a:xfrm>
            <a:custGeom>
              <a:avLst/>
              <a:gdLst/>
              <a:ahLst/>
              <a:cxnLst/>
              <a:rect l="l" t="t" r="r" b="b"/>
              <a:pathLst>
                <a:path w="184150" h="38735">
                  <a:moveTo>
                    <a:pt x="0" y="38324"/>
                  </a:moveTo>
                  <a:lnTo>
                    <a:pt x="145494" y="38324"/>
                  </a:lnTo>
                  <a:lnTo>
                    <a:pt x="183818" y="0"/>
                  </a:lnTo>
                  <a:lnTo>
                    <a:pt x="42956" y="0"/>
                  </a:lnTo>
                  <a:lnTo>
                    <a:pt x="0" y="38324"/>
                  </a:lnTo>
                  <a:close/>
                </a:path>
              </a:pathLst>
            </a:custGeom>
            <a:ln w="3175">
              <a:solidFill>
                <a:srgbClr val="D1D4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8" name="object 348"/>
            <p:cNvSpPr/>
            <p:nvPr/>
          </p:nvSpPr>
          <p:spPr>
            <a:xfrm>
              <a:off x="7680333" y="3062083"/>
              <a:ext cx="38100" cy="259715"/>
            </a:xfrm>
            <a:custGeom>
              <a:avLst/>
              <a:gdLst/>
              <a:ahLst/>
              <a:cxnLst/>
              <a:rect l="l" t="t" r="r" b="b"/>
              <a:pathLst>
                <a:path w="38100" h="259714">
                  <a:moveTo>
                    <a:pt x="0" y="259410"/>
                  </a:moveTo>
                  <a:lnTo>
                    <a:pt x="0" y="38324"/>
                  </a:lnTo>
                  <a:lnTo>
                    <a:pt x="37785" y="0"/>
                  </a:lnTo>
                  <a:lnTo>
                    <a:pt x="37785" y="222653"/>
                  </a:lnTo>
                  <a:lnTo>
                    <a:pt x="0" y="259410"/>
                  </a:lnTo>
                  <a:close/>
                </a:path>
              </a:pathLst>
            </a:custGeom>
            <a:solidFill>
              <a:srgbClr val="B8B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9" name="object 349"/>
            <p:cNvSpPr/>
            <p:nvPr/>
          </p:nvSpPr>
          <p:spPr>
            <a:xfrm>
              <a:off x="7680333" y="3062083"/>
              <a:ext cx="38100" cy="259715"/>
            </a:xfrm>
            <a:custGeom>
              <a:avLst/>
              <a:gdLst/>
              <a:ahLst/>
              <a:cxnLst/>
              <a:rect l="l" t="t" r="r" b="b"/>
              <a:pathLst>
                <a:path w="38100" h="259714">
                  <a:moveTo>
                    <a:pt x="0" y="259410"/>
                  </a:moveTo>
                  <a:lnTo>
                    <a:pt x="37785" y="222653"/>
                  </a:lnTo>
                  <a:lnTo>
                    <a:pt x="37785" y="0"/>
                  </a:lnTo>
                  <a:lnTo>
                    <a:pt x="0" y="38324"/>
                  </a:lnTo>
                  <a:lnTo>
                    <a:pt x="0" y="259410"/>
                  </a:lnTo>
                  <a:close/>
                </a:path>
              </a:pathLst>
            </a:custGeom>
            <a:ln w="3175">
              <a:solidFill>
                <a:srgbClr val="B8BC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0" name="object 350"/>
            <p:cNvSpPr/>
            <p:nvPr/>
          </p:nvSpPr>
          <p:spPr>
            <a:xfrm>
              <a:off x="7536350" y="3102968"/>
              <a:ext cx="12065" cy="216535"/>
            </a:xfrm>
            <a:custGeom>
              <a:avLst/>
              <a:gdLst/>
              <a:ahLst/>
              <a:cxnLst/>
              <a:rect l="l" t="t" r="r" b="b"/>
              <a:pathLst>
                <a:path w="12065" h="216535">
                  <a:moveTo>
                    <a:pt x="0" y="215936"/>
                  </a:moveTo>
                  <a:lnTo>
                    <a:pt x="11971" y="215936"/>
                  </a:lnTo>
                  <a:lnTo>
                    <a:pt x="11971" y="0"/>
                  </a:lnTo>
                  <a:lnTo>
                    <a:pt x="0" y="0"/>
                  </a:lnTo>
                  <a:lnTo>
                    <a:pt x="0" y="215936"/>
                  </a:lnTo>
                  <a:close/>
                </a:path>
              </a:pathLst>
            </a:custGeom>
            <a:solidFill>
              <a:srgbClr val="8E939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1" name="object 351"/>
            <p:cNvPicPr/>
            <p:nvPr/>
          </p:nvPicPr>
          <p:blipFill>
            <a:blip r:embed="rId48" cstate="print"/>
            <a:stretch>
              <a:fillRect/>
            </a:stretch>
          </p:blipFill>
          <p:spPr>
            <a:xfrm>
              <a:off x="7535055" y="3101674"/>
              <a:ext cx="143962" cy="218525"/>
            </a:xfrm>
            <a:prstGeom prst="rect">
              <a:avLst/>
            </a:prstGeom>
          </p:spPr>
        </p:pic>
        <p:sp>
          <p:nvSpPr>
            <p:cNvPr id="352" name="object 352"/>
            <p:cNvSpPr/>
            <p:nvPr/>
          </p:nvSpPr>
          <p:spPr>
            <a:xfrm>
              <a:off x="7680333" y="3062083"/>
              <a:ext cx="38100" cy="259715"/>
            </a:xfrm>
            <a:custGeom>
              <a:avLst/>
              <a:gdLst/>
              <a:ahLst/>
              <a:cxnLst/>
              <a:rect l="l" t="t" r="r" b="b"/>
              <a:pathLst>
                <a:path w="38100" h="259714">
                  <a:moveTo>
                    <a:pt x="0" y="259410"/>
                  </a:moveTo>
                  <a:lnTo>
                    <a:pt x="0" y="38324"/>
                  </a:lnTo>
                  <a:lnTo>
                    <a:pt x="37785" y="0"/>
                  </a:lnTo>
                  <a:lnTo>
                    <a:pt x="32615" y="45173"/>
                  </a:lnTo>
                  <a:lnTo>
                    <a:pt x="27751" y="85628"/>
                  </a:lnTo>
                  <a:lnTo>
                    <a:pt x="22790" y="123761"/>
                  </a:lnTo>
                  <a:lnTo>
                    <a:pt x="16817" y="163955"/>
                  </a:lnTo>
                  <a:lnTo>
                    <a:pt x="9251" y="208474"/>
                  </a:lnTo>
                  <a:lnTo>
                    <a:pt x="0" y="259410"/>
                  </a:lnTo>
                  <a:close/>
                </a:path>
              </a:pathLst>
            </a:custGeom>
            <a:solidFill>
              <a:srgbClr val="FFFFFF">
                <a:alpha val="13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3" name="object 353"/>
            <p:cNvPicPr/>
            <p:nvPr/>
          </p:nvPicPr>
          <p:blipFill>
            <a:blip r:embed="rId49" cstate="print"/>
            <a:stretch>
              <a:fillRect/>
            </a:stretch>
          </p:blipFill>
          <p:spPr>
            <a:xfrm>
              <a:off x="7738989" y="3060788"/>
              <a:ext cx="188786" cy="263349"/>
            </a:xfrm>
            <a:prstGeom prst="rect">
              <a:avLst/>
            </a:prstGeom>
          </p:spPr>
        </p:pic>
        <p:sp>
          <p:nvSpPr>
            <p:cNvPr id="354" name="object 354"/>
            <p:cNvSpPr/>
            <p:nvPr/>
          </p:nvSpPr>
          <p:spPr>
            <a:xfrm>
              <a:off x="7888343" y="3062083"/>
              <a:ext cx="38100" cy="259715"/>
            </a:xfrm>
            <a:custGeom>
              <a:avLst/>
              <a:gdLst/>
              <a:ahLst/>
              <a:cxnLst/>
              <a:rect l="l" t="t" r="r" b="b"/>
              <a:pathLst>
                <a:path w="38100" h="259714">
                  <a:moveTo>
                    <a:pt x="0" y="259410"/>
                  </a:moveTo>
                  <a:lnTo>
                    <a:pt x="0" y="38324"/>
                  </a:lnTo>
                  <a:lnTo>
                    <a:pt x="37813" y="0"/>
                  </a:lnTo>
                  <a:lnTo>
                    <a:pt x="37813" y="222653"/>
                  </a:lnTo>
                  <a:lnTo>
                    <a:pt x="0" y="259410"/>
                  </a:lnTo>
                  <a:close/>
                </a:path>
              </a:pathLst>
            </a:custGeom>
            <a:solidFill>
              <a:srgbClr val="B8B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5" name="object 355"/>
            <p:cNvSpPr/>
            <p:nvPr/>
          </p:nvSpPr>
          <p:spPr>
            <a:xfrm>
              <a:off x="7888343" y="3062083"/>
              <a:ext cx="38100" cy="259715"/>
            </a:xfrm>
            <a:custGeom>
              <a:avLst/>
              <a:gdLst/>
              <a:ahLst/>
              <a:cxnLst/>
              <a:rect l="l" t="t" r="r" b="b"/>
              <a:pathLst>
                <a:path w="38100" h="259714">
                  <a:moveTo>
                    <a:pt x="0" y="259410"/>
                  </a:moveTo>
                  <a:lnTo>
                    <a:pt x="37813" y="222653"/>
                  </a:lnTo>
                  <a:lnTo>
                    <a:pt x="37813" y="0"/>
                  </a:lnTo>
                  <a:lnTo>
                    <a:pt x="0" y="38324"/>
                  </a:lnTo>
                  <a:lnTo>
                    <a:pt x="0" y="259410"/>
                  </a:lnTo>
                  <a:close/>
                </a:path>
              </a:pathLst>
            </a:custGeom>
            <a:ln w="3175">
              <a:solidFill>
                <a:srgbClr val="B8BC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6" name="object 356"/>
            <p:cNvSpPr/>
            <p:nvPr/>
          </p:nvSpPr>
          <p:spPr>
            <a:xfrm>
              <a:off x="7744388" y="3102968"/>
              <a:ext cx="12065" cy="216535"/>
            </a:xfrm>
            <a:custGeom>
              <a:avLst/>
              <a:gdLst/>
              <a:ahLst/>
              <a:cxnLst/>
              <a:rect l="l" t="t" r="r" b="b"/>
              <a:pathLst>
                <a:path w="12065" h="216535">
                  <a:moveTo>
                    <a:pt x="0" y="215936"/>
                  </a:moveTo>
                  <a:lnTo>
                    <a:pt x="11943" y="215936"/>
                  </a:lnTo>
                  <a:lnTo>
                    <a:pt x="11943" y="0"/>
                  </a:lnTo>
                  <a:lnTo>
                    <a:pt x="0" y="0"/>
                  </a:lnTo>
                  <a:lnTo>
                    <a:pt x="0" y="215936"/>
                  </a:lnTo>
                  <a:close/>
                </a:path>
              </a:pathLst>
            </a:custGeom>
            <a:solidFill>
              <a:srgbClr val="8E939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7" name="object 357"/>
            <p:cNvPicPr/>
            <p:nvPr/>
          </p:nvPicPr>
          <p:blipFill>
            <a:blip r:embed="rId50" cstate="print"/>
            <a:stretch>
              <a:fillRect/>
            </a:stretch>
          </p:blipFill>
          <p:spPr>
            <a:xfrm>
              <a:off x="7743093" y="3101674"/>
              <a:ext cx="143934" cy="218525"/>
            </a:xfrm>
            <a:prstGeom prst="rect">
              <a:avLst/>
            </a:prstGeom>
          </p:spPr>
        </p:pic>
        <p:sp>
          <p:nvSpPr>
            <p:cNvPr id="358" name="object 358"/>
            <p:cNvSpPr/>
            <p:nvPr/>
          </p:nvSpPr>
          <p:spPr>
            <a:xfrm>
              <a:off x="7888343" y="3062083"/>
              <a:ext cx="38100" cy="259715"/>
            </a:xfrm>
            <a:custGeom>
              <a:avLst/>
              <a:gdLst/>
              <a:ahLst/>
              <a:cxnLst/>
              <a:rect l="l" t="t" r="r" b="b"/>
              <a:pathLst>
                <a:path w="38100" h="259714">
                  <a:moveTo>
                    <a:pt x="0" y="259410"/>
                  </a:moveTo>
                  <a:lnTo>
                    <a:pt x="0" y="38324"/>
                  </a:lnTo>
                  <a:lnTo>
                    <a:pt x="37813" y="0"/>
                  </a:lnTo>
                  <a:lnTo>
                    <a:pt x="32636" y="45173"/>
                  </a:lnTo>
                  <a:lnTo>
                    <a:pt x="27764" y="85628"/>
                  </a:lnTo>
                  <a:lnTo>
                    <a:pt x="22790" y="123761"/>
                  </a:lnTo>
                  <a:lnTo>
                    <a:pt x="16829" y="163955"/>
                  </a:lnTo>
                  <a:lnTo>
                    <a:pt x="9261" y="208474"/>
                  </a:lnTo>
                  <a:lnTo>
                    <a:pt x="0" y="259410"/>
                  </a:lnTo>
                  <a:close/>
                </a:path>
              </a:pathLst>
            </a:custGeom>
            <a:solidFill>
              <a:srgbClr val="FFFFFF">
                <a:alpha val="13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9" name="object 359"/>
          <p:cNvSpPr txBox="1"/>
          <p:nvPr/>
        </p:nvSpPr>
        <p:spPr>
          <a:xfrm>
            <a:off x="7618697" y="3390090"/>
            <a:ext cx="244475" cy="1250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50" dirty="0">
                <a:solidFill>
                  <a:srgbClr val="2F2F2F"/>
                </a:solidFill>
                <a:latin typeface="Times New Roman"/>
                <a:cs typeface="Times New Roman"/>
              </a:rPr>
              <a:t>Link </a:t>
            </a:r>
            <a:r>
              <a:rPr sz="650" spc="-50" dirty="0">
                <a:solidFill>
                  <a:srgbClr val="2F2F2F"/>
                </a:solidFill>
                <a:latin typeface="Times New Roman"/>
                <a:cs typeface="Times New Roman"/>
              </a:rPr>
              <a:t>2</a:t>
            </a:r>
            <a:endParaRPr sz="650">
              <a:latin typeface="Times New Roman"/>
              <a:cs typeface="Times New Roman"/>
            </a:endParaRPr>
          </a:p>
        </p:txBody>
      </p:sp>
      <p:grpSp>
        <p:nvGrpSpPr>
          <p:cNvPr id="360" name="object 360"/>
          <p:cNvGrpSpPr/>
          <p:nvPr/>
        </p:nvGrpSpPr>
        <p:grpSpPr>
          <a:xfrm>
            <a:off x="7521866" y="3638919"/>
            <a:ext cx="410845" cy="335280"/>
            <a:chOff x="7521866" y="3638919"/>
            <a:chExt cx="410845" cy="335280"/>
          </a:xfrm>
        </p:grpSpPr>
        <p:sp>
          <p:nvSpPr>
            <p:cNvPr id="361" name="object 361"/>
            <p:cNvSpPr/>
            <p:nvPr/>
          </p:nvSpPr>
          <p:spPr>
            <a:xfrm>
              <a:off x="7524712" y="3941673"/>
              <a:ext cx="405130" cy="17780"/>
            </a:xfrm>
            <a:custGeom>
              <a:avLst/>
              <a:gdLst/>
              <a:ahLst/>
              <a:cxnLst/>
              <a:rect l="l" t="t" r="r" b="b"/>
              <a:pathLst>
                <a:path w="405129" h="17779">
                  <a:moveTo>
                    <a:pt x="25895" y="0"/>
                  </a:moveTo>
                  <a:lnTo>
                    <a:pt x="0" y="0"/>
                  </a:lnTo>
                  <a:lnTo>
                    <a:pt x="0" y="17614"/>
                  </a:lnTo>
                  <a:lnTo>
                    <a:pt x="25895" y="17614"/>
                  </a:lnTo>
                  <a:lnTo>
                    <a:pt x="25895" y="0"/>
                  </a:lnTo>
                  <a:close/>
                </a:path>
                <a:path w="405129" h="17779">
                  <a:moveTo>
                    <a:pt x="359371" y="0"/>
                  </a:moveTo>
                  <a:lnTo>
                    <a:pt x="46609" y="0"/>
                  </a:lnTo>
                  <a:lnTo>
                    <a:pt x="46609" y="17614"/>
                  </a:lnTo>
                  <a:lnTo>
                    <a:pt x="359371" y="17614"/>
                  </a:lnTo>
                  <a:lnTo>
                    <a:pt x="359371" y="0"/>
                  </a:lnTo>
                  <a:close/>
                </a:path>
                <a:path w="405129" h="17779">
                  <a:moveTo>
                    <a:pt x="404952" y="0"/>
                  </a:moveTo>
                  <a:lnTo>
                    <a:pt x="379056" y="0"/>
                  </a:lnTo>
                  <a:lnTo>
                    <a:pt x="379056" y="17614"/>
                  </a:lnTo>
                  <a:lnTo>
                    <a:pt x="404952" y="17614"/>
                  </a:lnTo>
                  <a:lnTo>
                    <a:pt x="404952" y="0"/>
                  </a:lnTo>
                  <a:close/>
                </a:path>
              </a:pathLst>
            </a:custGeom>
            <a:solidFill>
              <a:srgbClr val="CDCD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2" name="object 362"/>
            <p:cNvSpPr/>
            <p:nvPr/>
          </p:nvSpPr>
          <p:spPr>
            <a:xfrm>
              <a:off x="7524723" y="3941666"/>
              <a:ext cx="405130" cy="17780"/>
            </a:xfrm>
            <a:custGeom>
              <a:avLst/>
              <a:gdLst/>
              <a:ahLst/>
              <a:cxnLst/>
              <a:rect l="l" t="t" r="r" b="b"/>
              <a:pathLst>
                <a:path w="405129" h="17779">
                  <a:moveTo>
                    <a:pt x="379050" y="0"/>
                  </a:moveTo>
                  <a:lnTo>
                    <a:pt x="379050" y="17612"/>
                  </a:lnTo>
                  <a:lnTo>
                    <a:pt x="404940" y="17612"/>
                  </a:lnTo>
                  <a:lnTo>
                    <a:pt x="404940" y="0"/>
                  </a:lnTo>
                  <a:lnTo>
                    <a:pt x="379050" y="0"/>
                  </a:lnTo>
                  <a:close/>
                </a:path>
                <a:path w="405129" h="17779">
                  <a:moveTo>
                    <a:pt x="46601" y="0"/>
                  </a:moveTo>
                  <a:lnTo>
                    <a:pt x="46601" y="17612"/>
                  </a:lnTo>
                  <a:lnTo>
                    <a:pt x="359360" y="17612"/>
                  </a:lnTo>
                  <a:lnTo>
                    <a:pt x="359360" y="0"/>
                  </a:lnTo>
                  <a:lnTo>
                    <a:pt x="46601" y="0"/>
                  </a:lnTo>
                  <a:close/>
                </a:path>
                <a:path w="405129" h="17779">
                  <a:moveTo>
                    <a:pt x="0" y="0"/>
                  </a:moveTo>
                  <a:lnTo>
                    <a:pt x="0" y="17612"/>
                  </a:lnTo>
                  <a:lnTo>
                    <a:pt x="25889" y="17612"/>
                  </a:lnTo>
                  <a:lnTo>
                    <a:pt x="25889" y="0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CDCDC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3" name="object 363"/>
            <p:cNvSpPr/>
            <p:nvPr/>
          </p:nvSpPr>
          <p:spPr>
            <a:xfrm>
              <a:off x="7610651" y="3899945"/>
              <a:ext cx="18415" cy="42545"/>
            </a:xfrm>
            <a:custGeom>
              <a:avLst/>
              <a:gdLst/>
              <a:ahLst/>
              <a:cxnLst/>
              <a:rect l="l" t="t" r="r" b="b"/>
              <a:pathLst>
                <a:path w="18415" h="42545">
                  <a:moveTo>
                    <a:pt x="0" y="42369"/>
                  </a:moveTo>
                  <a:lnTo>
                    <a:pt x="18122" y="42369"/>
                  </a:lnTo>
                  <a:lnTo>
                    <a:pt x="18122" y="0"/>
                  </a:lnTo>
                  <a:lnTo>
                    <a:pt x="0" y="0"/>
                  </a:lnTo>
                  <a:lnTo>
                    <a:pt x="0" y="42369"/>
                  </a:lnTo>
                  <a:close/>
                </a:path>
              </a:pathLst>
            </a:custGeom>
            <a:solidFill>
              <a:srgbClr val="CDCD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4" name="object 364"/>
            <p:cNvSpPr/>
            <p:nvPr/>
          </p:nvSpPr>
          <p:spPr>
            <a:xfrm>
              <a:off x="7610651" y="3884846"/>
              <a:ext cx="18415" cy="57785"/>
            </a:xfrm>
            <a:custGeom>
              <a:avLst/>
              <a:gdLst/>
              <a:ahLst/>
              <a:cxnLst/>
              <a:rect l="l" t="t" r="r" b="b"/>
              <a:pathLst>
                <a:path w="18415" h="57785">
                  <a:moveTo>
                    <a:pt x="0" y="0"/>
                  </a:moveTo>
                  <a:lnTo>
                    <a:pt x="18122" y="0"/>
                  </a:lnTo>
                  <a:lnTo>
                    <a:pt x="18122" y="57468"/>
                  </a:lnTo>
                  <a:lnTo>
                    <a:pt x="0" y="57468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CDCDC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5" name="object 365"/>
            <p:cNvSpPr/>
            <p:nvPr/>
          </p:nvSpPr>
          <p:spPr>
            <a:xfrm>
              <a:off x="7594330" y="3930177"/>
              <a:ext cx="52069" cy="41275"/>
            </a:xfrm>
            <a:custGeom>
              <a:avLst/>
              <a:gdLst/>
              <a:ahLst/>
              <a:cxnLst/>
              <a:rect l="l" t="t" r="r" b="b"/>
              <a:pathLst>
                <a:path w="52070" h="41275">
                  <a:moveTo>
                    <a:pt x="51779" y="40913"/>
                  </a:moveTo>
                  <a:lnTo>
                    <a:pt x="0" y="40913"/>
                  </a:lnTo>
                  <a:lnTo>
                    <a:pt x="0" y="0"/>
                  </a:lnTo>
                  <a:lnTo>
                    <a:pt x="51779" y="0"/>
                  </a:lnTo>
                  <a:lnTo>
                    <a:pt x="51779" y="40913"/>
                  </a:lnTo>
                  <a:close/>
                </a:path>
              </a:pathLst>
            </a:custGeom>
            <a:solidFill>
              <a:srgbClr val="CDCD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6" name="object 366"/>
            <p:cNvSpPr/>
            <p:nvPr/>
          </p:nvSpPr>
          <p:spPr>
            <a:xfrm>
              <a:off x="7594330" y="3930177"/>
              <a:ext cx="52069" cy="41275"/>
            </a:xfrm>
            <a:custGeom>
              <a:avLst/>
              <a:gdLst/>
              <a:ahLst/>
              <a:cxnLst/>
              <a:rect l="l" t="t" r="r" b="b"/>
              <a:pathLst>
                <a:path w="52070" h="41275">
                  <a:moveTo>
                    <a:pt x="0" y="0"/>
                  </a:moveTo>
                  <a:lnTo>
                    <a:pt x="51779" y="0"/>
                  </a:lnTo>
                  <a:lnTo>
                    <a:pt x="51779" y="40913"/>
                  </a:lnTo>
                  <a:lnTo>
                    <a:pt x="0" y="40913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CDCDC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7" name="object 367"/>
            <p:cNvSpPr/>
            <p:nvPr/>
          </p:nvSpPr>
          <p:spPr>
            <a:xfrm>
              <a:off x="7603450" y="3938193"/>
              <a:ext cx="33655" cy="24765"/>
            </a:xfrm>
            <a:custGeom>
              <a:avLst/>
              <a:gdLst/>
              <a:ahLst/>
              <a:cxnLst/>
              <a:rect l="l" t="t" r="r" b="b"/>
              <a:pathLst>
                <a:path w="33654" h="24764">
                  <a:moveTo>
                    <a:pt x="33656" y="24322"/>
                  </a:moveTo>
                  <a:lnTo>
                    <a:pt x="0" y="24322"/>
                  </a:lnTo>
                  <a:lnTo>
                    <a:pt x="0" y="0"/>
                  </a:lnTo>
                  <a:lnTo>
                    <a:pt x="33656" y="0"/>
                  </a:lnTo>
                  <a:lnTo>
                    <a:pt x="33656" y="24322"/>
                  </a:lnTo>
                  <a:close/>
                </a:path>
              </a:pathLst>
            </a:custGeom>
            <a:solidFill>
              <a:srgbClr val="9E9E9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8" name="object 368"/>
            <p:cNvSpPr/>
            <p:nvPr/>
          </p:nvSpPr>
          <p:spPr>
            <a:xfrm>
              <a:off x="7603450" y="3938193"/>
              <a:ext cx="33655" cy="24765"/>
            </a:xfrm>
            <a:custGeom>
              <a:avLst/>
              <a:gdLst/>
              <a:ahLst/>
              <a:cxnLst/>
              <a:rect l="l" t="t" r="r" b="b"/>
              <a:pathLst>
                <a:path w="33654" h="24764">
                  <a:moveTo>
                    <a:pt x="0" y="0"/>
                  </a:moveTo>
                  <a:lnTo>
                    <a:pt x="33656" y="0"/>
                  </a:lnTo>
                  <a:lnTo>
                    <a:pt x="33656" y="24322"/>
                  </a:lnTo>
                  <a:lnTo>
                    <a:pt x="0" y="24322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9E9E9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9" name="object 369"/>
            <p:cNvSpPr/>
            <p:nvPr/>
          </p:nvSpPr>
          <p:spPr>
            <a:xfrm>
              <a:off x="7823190" y="3899945"/>
              <a:ext cx="18415" cy="41275"/>
            </a:xfrm>
            <a:custGeom>
              <a:avLst/>
              <a:gdLst/>
              <a:ahLst/>
              <a:cxnLst/>
              <a:rect l="l" t="t" r="r" b="b"/>
              <a:pathLst>
                <a:path w="18415" h="41275">
                  <a:moveTo>
                    <a:pt x="0" y="41099"/>
                  </a:moveTo>
                  <a:lnTo>
                    <a:pt x="18122" y="41099"/>
                  </a:lnTo>
                  <a:lnTo>
                    <a:pt x="18122" y="0"/>
                  </a:lnTo>
                  <a:lnTo>
                    <a:pt x="0" y="0"/>
                  </a:lnTo>
                  <a:lnTo>
                    <a:pt x="0" y="41099"/>
                  </a:lnTo>
                  <a:close/>
                </a:path>
              </a:pathLst>
            </a:custGeom>
            <a:solidFill>
              <a:srgbClr val="CDCD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0" name="object 370"/>
            <p:cNvSpPr/>
            <p:nvPr/>
          </p:nvSpPr>
          <p:spPr>
            <a:xfrm>
              <a:off x="7823190" y="3883548"/>
              <a:ext cx="18415" cy="57785"/>
            </a:xfrm>
            <a:custGeom>
              <a:avLst/>
              <a:gdLst/>
              <a:ahLst/>
              <a:cxnLst/>
              <a:rect l="l" t="t" r="r" b="b"/>
              <a:pathLst>
                <a:path w="18415" h="57785">
                  <a:moveTo>
                    <a:pt x="0" y="0"/>
                  </a:moveTo>
                  <a:lnTo>
                    <a:pt x="18122" y="0"/>
                  </a:lnTo>
                  <a:lnTo>
                    <a:pt x="18122" y="57496"/>
                  </a:lnTo>
                  <a:lnTo>
                    <a:pt x="0" y="57496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CDCDC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1" name="object 371"/>
            <p:cNvSpPr/>
            <p:nvPr/>
          </p:nvSpPr>
          <p:spPr>
            <a:xfrm>
              <a:off x="7806869" y="3928914"/>
              <a:ext cx="52069" cy="41275"/>
            </a:xfrm>
            <a:custGeom>
              <a:avLst/>
              <a:gdLst/>
              <a:ahLst/>
              <a:cxnLst/>
              <a:rect l="l" t="t" r="r" b="b"/>
              <a:pathLst>
                <a:path w="52070" h="41275">
                  <a:moveTo>
                    <a:pt x="51779" y="40885"/>
                  </a:moveTo>
                  <a:lnTo>
                    <a:pt x="0" y="40885"/>
                  </a:lnTo>
                  <a:lnTo>
                    <a:pt x="0" y="0"/>
                  </a:lnTo>
                  <a:lnTo>
                    <a:pt x="51779" y="0"/>
                  </a:lnTo>
                  <a:lnTo>
                    <a:pt x="51779" y="40885"/>
                  </a:lnTo>
                  <a:close/>
                </a:path>
              </a:pathLst>
            </a:custGeom>
            <a:solidFill>
              <a:srgbClr val="CDCD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2" name="object 372"/>
            <p:cNvSpPr/>
            <p:nvPr/>
          </p:nvSpPr>
          <p:spPr>
            <a:xfrm>
              <a:off x="7806869" y="3928914"/>
              <a:ext cx="52069" cy="41275"/>
            </a:xfrm>
            <a:custGeom>
              <a:avLst/>
              <a:gdLst/>
              <a:ahLst/>
              <a:cxnLst/>
              <a:rect l="l" t="t" r="r" b="b"/>
              <a:pathLst>
                <a:path w="52070" h="41275">
                  <a:moveTo>
                    <a:pt x="0" y="0"/>
                  </a:moveTo>
                  <a:lnTo>
                    <a:pt x="51779" y="0"/>
                  </a:lnTo>
                  <a:lnTo>
                    <a:pt x="51779" y="40885"/>
                  </a:lnTo>
                  <a:lnTo>
                    <a:pt x="0" y="40885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CDCDC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3" name="object 373"/>
            <p:cNvSpPr/>
            <p:nvPr/>
          </p:nvSpPr>
          <p:spPr>
            <a:xfrm>
              <a:off x="7815989" y="3936923"/>
              <a:ext cx="33655" cy="24765"/>
            </a:xfrm>
            <a:custGeom>
              <a:avLst/>
              <a:gdLst/>
              <a:ahLst/>
              <a:cxnLst/>
              <a:rect l="l" t="t" r="r" b="b"/>
              <a:pathLst>
                <a:path w="33654" h="24764">
                  <a:moveTo>
                    <a:pt x="33656" y="24322"/>
                  </a:moveTo>
                  <a:lnTo>
                    <a:pt x="0" y="24322"/>
                  </a:lnTo>
                  <a:lnTo>
                    <a:pt x="0" y="0"/>
                  </a:lnTo>
                  <a:lnTo>
                    <a:pt x="33656" y="0"/>
                  </a:lnTo>
                  <a:lnTo>
                    <a:pt x="33656" y="24322"/>
                  </a:lnTo>
                  <a:close/>
                </a:path>
              </a:pathLst>
            </a:custGeom>
            <a:solidFill>
              <a:srgbClr val="9E9E9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4" name="object 374"/>
            <p:cNvSpPr/>
            <p:nvPr/>
          </p:nvSpPr>
          <p:spPr>
            <a:xfrm>
              <a:off x="7815989" y="3936923"/>
              <a:ext cx="33655" cy="24765"/>
            </a:xfrm>
            <a:custGeom>
              <a:avLst/>
              <a:gdLst/>
              <a:ahLst/>
              <a:cxnLst/>
              <a:rect l="l" t="t" r="r" b="b"/>
              <a:pathLst>
                <a:path w="33654" h="24764">
                  <a:moveTo>
                    <a:pt x="0" y="0"/>
                  </a:moveTo>
                  <a:lnTo>
                    <a:pt x="33656" y="0"/>
                  </a:lnTo>
                  <a:lnTo>
                    <a:pt x="33656" y="24322"/>
                  </a:lnTo>
                  <a:lnTo>
                    <a:pt x="0" y="24322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9E9E9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5" name="object 375"/>
            <p:cNvSpPr/>
            <p:nvPr/>
          </p:nvSpPr>
          <p:spPr>
            <a:xfrm>
              <a:off x="7533574" y="3678858"/>
              <a:ext cx="146685" cy="221615"/>
            </a:xfrm>
            <a:custGeom>
              <a:avLst/>
              <a:gdLst/>
              <a:ahLst/>
              <a:cxnLst/>
              <a:rect l="l" t="t" r="r" b="b"/>
              <a:pathLst>
                <a:path w="146684" h="221614">
                  <a:moveTo>
                    <a:pt x="146523" y="221086"/>
                  </a:moveTo>
                  <a:lnTo>
                    <a:pt x="0" y="221086"/>
                  </a:lnTo>
                  <a:lnTo>
                    <a:pt x="0" y="0"/>
                  </a:lnTo>
                  <a:lnTo>
                    <a:pt x="146523" y="0"/>
                  </a:lnTo>
                  <a:lnTo>
                    <a:pt x="146523" y="221086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6" name="object 376"/>
            <p:cNvSpPr/>
            <p:nvPr/>
          </p:nvSpPr>
          <p:spPr>
            <a:xfrm>
              <a:off x="7533574" y="3678858"/>
              <a:ext cx="146685" cy="221615"/>
            </a:xfrm>
            <a:custGeom>
              <a:avLst/>
              <a:gdLst/>
              <a:ahLst/>
              <a:cxnLst/>
              <a:rect l="l" t="t" r="r" b="b"/>
              <a:pathLst>
                <a:path w="146684" h="221614">
                  <a:moveTo>
                    <a:pt x="0" y="0"/>
                  </a:moveTo>
                  <a:lnTo>
                    <a:pt x="146523" y="0"/>
                  </a:lnTo>
                  <a:lnTo>
                    <a:pt x="146523" y="221086"/>
                  </a:lnTo>
                  <a:lnTo>
                    <a:pt x="0" y="221086"/>
                  </a:lnTo>
                  <a:lnTo>
                    <a:pt x="0" y="0"/>
                  </a:lnTo>
                  <a:close/>
                </a:path>
              </a:pathLst>
            </a:custGeom>
            <a:ln w="5177">
              <a:solidFill>
                <a:srgbClr val="F6F6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7" name="object 377"/>
            <p:cNvSpPr/>
            <p:nvPr/>
          </p:nvSpPr>
          <p:spPr>
            <a:xfrm>
              <a:off x="7534651" y="3640506"/>
              <a:ext cx="184150" cy="38735"/>
            </a:xfrm>
            <a:custGeom>
              <a:avLst/>
              <a:gdLst/>
              <a:ahLst/>
              <a:cxnLst/>
              <a:rect l="l" t="t" r="r" b="b"/>
              <a:pathLst>
                <a:path w="184150" h="38735">
                  <a:moveTo>
                    <a:pt x="145494" y="38296"/>
                  </a:moveTo>
                  <a:lnTo>
                    <a:pt x="0" y="38296"/>
                  </a:lnTo>
                  <a:lnTo>
                    <a:pt x="42956" y="0"/>
                  </a:lnTo>
                  <a:lnTo>
                    <a:pt x="183818" y="0"/>
                  </a:lnTo>
                  <a:lnTo>
                    <a:pt x="145494" y="38296"/>
                  </a:lnTo>
                  <a:close/>
                </a:path>
              </a:pathLst>
            </a:custGeom>
            <a:solidFill>
              <a:srgbClr val="D1D4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8" name="object 378"/>
            <p:cNvSpPr/>
            <p:nvPr/>
          </p:nvSpPr>
          <p:spPr>
            <a:xfrm>
              <a:off x="7534651" y="3640506"/>
              <a:ext cx="184150" cy="38735"/>
            </a:xfrm>
            <a:custGeom>
              <a:avLst/>
              <a:gdLst/>
              <a:ahLst/>
              <a:cxnLst/>
              <a:rect l="l" t="t" r="r" b="b"/>
              <a:pathLst>
                <a:path w="184150" h="38735">
                  <a:moveTo>
                    <a:pt x="0" y="38296"/>
                  </a:moveTo>
                  <a:lnTo>
                    <a:pt x="145494" y="38296"/>
                  </a:lnTo>
                  <a:lnTo>
                    <a:pt x="183818" y="0"/>
                  </a:lnTo>
                  <a:lnTo>
                    <a:pt x="42956" y="0"/>
                  </a:lnTo>
                  <a:lnTo>
                    <a:pt x="0" y="38296"/>
                  </a:lnTo>
                  <a:close/>
                </a:path>
              </a:pathLst>
            </a:custGeom>
            <a:ln w="3175">
              <a:solidFill>
                <a:srgbClr val="D1D4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9" name="object 379"/>
            <p:cNvSpPr/>
            <p:nvPr/>
          </p:nvSpPr>
          <p:spPr>
            <a:xfrm>
              <a:off x="7680333" y="3640506"/>
              <a:ext cx="38100" cy="259715"/>
            </a:xfrm>
            <a:custGeom>
              <a:avLst/>
              <a:gdLst/>
              <a:ahLst/>
              <a:cxnLst/>
              <a:rect l="l" t="t" r="r" b="b"/>
              <a:pathLst>
                <a:path w="38100" h="259714">
                  <a:moveTo>
                    <a:pt x="0" y="259417"/>
                  </a:moveTo>
                  <a:lnTo>
                    <a:pt x="0" y="38296"/>
                  </a:lnTo>
                  <a:lnTo>
                    <a:pt x="37785" y="0"/>
                  </a:lnTo>
                  <a:lnTo>
                    <a:pt x="37785" y="222653"/>
                  </a:lnTo>
                  <a:lnTo>
                    <a:pt x="0" y="259417"/>
                  </a:lnTo>
                  <a:close/>
                </a:path>
              </a:pathLst>
            </a:custGeom>
            <a:solidFill>
              <a:srgbClr val="B8B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0" name="object 380"/>
            <p:cNvSpPr/>
            <p:nvPr/>
          </p:nvSpPr>
          <p:spPr>
            <a:xfrm>
              <a:off x="7680333" y="3640506"/>
              <a:ext cx="38100" cy="259715"/>
            </a:xfrm>
            <a:custGeom>
              <a:avLst/>
              <a:gdLst/>
              <a:ahLst/>
              <a:cxnLst/>
              <a:rect l="l" t="t" r="r" b="b"/>
              <a:pathLst>
                <a:path w="38100" h="259714">
                  <a:moveTo>
                    <a:pt x="0" y="259417"/>
                  </a:moveTo>
                  <a:lnTo>
                    <a:pt x="37785" y="222653"/>
                  </a:lnTo>
                  <a:lnTo>
                    <a:pt x="37785" y="0"/>
                  </a:lnTo>
                  <a:lnTo>
                    <a:pt x="0" y="38296"/>
                  </a:lnTo>
                  <a:lnTo>
                    <a:pt x="0" y="259417"/>
                  </a:lnTo>
                  <a:close/>
                </a:path>
              </a:pathLst>
            </a:custGeom>
            <a:ln w="3175">
              <a:solidFill>
                <a:srgbClr val="B8BC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1" name="object 381"/>
            <p:cNvSpPr/>
            <p:nvPr/>
          </p:nvSpPr>
          <p:spPr>
            <a:xfrm>
              <a:off x="7536350" y="3681392"/>
              <a:ext cx="12065" cy="216535"/>
            </a:xfrm>
            <a:custGeom>
              <a:avLst/>
              <a:gdLst/>
              <a:ahLst/>
              <a:cxnLst/>
              <a:rect l="l" t="t" r="r" b="b"/>
              <a:pathLst>
                <a:path w="12065" h="216535">
                  <a:moveTo>
                    <a:pt x="0" y="215936"/>
                  </a:moveTo>
                  <a:lnTo>
                    <a:pt x="11971" y="215936"/>
                  </a:lnTo>
                  <a:lnTo>
                    <a:pt x="11971" y="0"/>
                  </a:lnTo>
                  <a:lnTo>
                    <a:pt x="0" y="0"/>
                  </a:lnTo>
                  <a:lnTo>
                    <a:pt x="0" y="215936"/>
                  </a:lnTo>
                  <a:close/>
                </a:path>
              </a:pathLst>
            </a:custGeom>
            <a:solidFill>
              <a:srgbClr val="8E939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2" name="object 382"/>
            <p:cNvPicPr/>
            <p:nvPr/>
          </p:nvPicPr>
          <p:blipFill>
            <a:blip r:embed="rId51" cstate="print"/>
            <a:stretch>
              <a:fillRect/>
            </a:stretch>
          </p:blipFill>
          <p:spPr>
            <a:xfrm>
              <a:off x="7535055" y="3680097"/>
              <a:ext cx="143962" cy="218525"/>
            </a:xfrm>
            <a:prstGeom prst="rect">
              <a:avLst/>
            </a:prstGeom>
          </p:spPr>
        </p:pic>
        <p:sp>
          <p:nvSpPr>
            <p:cNvPr id="383" name="object 383"/>
            <p:cNvSpPr/>
            <p:nvPr/>
          </p:nvSpPr>
          <p:spPr>
            <a:xfrm>
              <a:off x="7680333" y="3640506"/>
              <a:ext cx="38100" cy="259715"/>
            </a:xfrm>
            <a:custGeom>
              <a:avLst/>
              <a:gdLst/>
              <a:ahLst/>
              <a:cxnLst/>
              <a:rect l="l" t="t" r="r" b="b"/>
              <a:pathLst>
                <a:path w="38100" h="259714">
                  <a:moveTo>
                    <a:pt x="0" y="259417"/>
                  </a:moveTo>
                  <a:lnTo>
                    <a:pt x="0" y="38296"/>
                  </a:lnTo>
                  <a:lnTo>
                    <a:pt x="37785" y="0"/>
                  </a:lnTo>
                  <a:lnTo>
                    <a:pt x="32615" y="45170"/>
                  </a:lnTo>
                  <a:lnTo>
                    <a:pt x="27751" y="85616"/>
                  </a:lnTo>
                  <a:lnTo>
                    <a:pt x="22790" y="123733"/>
                  </a:lnTo>
                  <a:lnTo>
                    <a:pt x="16817" y="163947"/>
                  </a:lnTo>
                  <a:lnTo>
                    <a:pt x="9251" y="208476"/>
                  </a:lnTo>
                  <a:lnTo>
                    <a:pt x="0" y="259417"/>
                  </a:lnTo>
                  <a:close/>
                </a:path>
              </a:pathLst>
            </a:custGeom>
            <a:solidFill>
              <a:srgbClr val="FFFFFF">
                <a:alpha val="13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4" name="object 384"/>
            <p:cNvPicPr/>
            <p:nvPr/>
          </p:nvPicPr>
          <p:blipFill>
            <a:blip r:embed="rId52" cstate="print"/>
            <a:stretch>
              <a:fillRect/>
            </a:stretch>
          </p:blipFill>
          <p:spPr>
            <a:xfrm>
              <a:off x="7738989" y="3639212"/>
              <a:ext cx="188786" cy="263321"/>
            </a:xfrm>
            <a:prstGeom prst="rect">
              <a:avLst/>
            </a:prstGeom>
          </p:spPr>
        </p:pic>
        <p:sp>
          <p:nvSpPr>
            <p:cNvPr id="385" name="object 385"/>
            <p:cNvSpPr/>
            <p:nvPr/>
          </p:nvSpPr>
          <p:spPr>
            <a:xfrm>
              <a:off x="7888343" y="3640506"/>
              <a:ext cx="38100" cy="259715"/>
            </a:xfrm>
            <a:custGeom>
              <a:avLst/>
              <a:gdLst/>
              <a:ahLst/>
              <a:cxnLst/>
              <a:rect l="l" t="t" r="r" b="b"/>
              <a:pathLst>
                <a:path w="38100" h="259714">
                  <a:moveTo>
                    <a:pt x="0" y="259417"/>
                  </a:moveTo>
                  <a:lnTo>
                    <a:pt x="0" y="38296"/>
                  </a:lnTo>
                  <a:lnTo>
                    <a:pt x="37813" y="0"/>
                  </a:lnTo>
                  <a:lnTo>
                    <a:pt x="37813" y="222653"/>
                  </a:lnTo>
                  <a:lnTo>
                    <a:pt x="0" y="259417"/>
                  </a:lnTo>
                  <a:close/>
                </a:path>
              </a:pathLst>
            </a:custGeom>
            <a:solidFill>
              <a:srgbClr val="B8B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6" name="object 386"/>
            <p:cNvSpPr/>
            <p:nvPr/>
          </p:nvSpPr>
          <p:spPr>
            <a:xfrm>
              <a:off x="7888343" y="3640506"/>
              <a:ext cx="38100" cy="259715"/>
            </a:xfrm>
            <a:custGeom>
              <a:avLst/>
              <a:gdLst/>
              <a:ahLst/>
              <a:cxnLst/>
              <a:rect l="l" t="t" r="r" b="b"/>
              <a:pathLst>
                <a:path w="38100" h="259714">
                  <a:moveTo>
                    <a:pt x="0" y="259417"/>
                  </a:moveTo>
                  <a:lnTo>
                    <a:pt x="37813" y="222653"/>
                  </a:lnTo>
                  <a:lnTo>
                    <a:pt x="37813" y="0"/>
                  </a:lnTo>
                  <a:lnTo>
                    <a:pt x="0" y="38296"/>
                  </a:lnTo>
                  <a:lnTo>
                    <a:pt x="0" y="259417"/>
                  </a:lnTo>
                  <a:close/>
                </a:path>
              </a:pathLst>
            </a:custGeom>
            <a:ln w="3175">
              <a:solidFill>
                <a:srgbClr val="B8BCC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7" name="object 387"/>
            <p:cNvSpPr/>
            <p:nvPr/>
          </p:nvSpPr>
          <p:spPr>
            <a:xfrm>
              <a:off x="7744388" y="3681392"/>
              <a:ext cx="12065" cy="216535"/>
            </a:xfrm>
            <a:custGeom>
              <a:avLst/>
              <a:gdLst/>
              <a:ahLst/>
              <a:cxnLst/>
              <a:rect l="l" t="t" r="r" b="b"/>
              <a:pathLst>
                <a:path w="12065" h="216535">
                  <a:moveTo>
                    <a:pt x="0" y="215936"/>
                  </a:moveTo>
                  <a:lnTo>
                    <a:pt x="11943" y="215936"/>
                  </a:lnTo>
                  <a:lnTo>
                    <a:pt x="11943" y="0"/>
                  </a:lnTo>
                  <a:lnTo>
                    <a:pt x="0" y="0"/>
                  </a:lnTo>
                  <a:lnTo>
                    <a:pt x="0" y="215936"/>
                  </a:lnTo>
                  <a:close/>
                </a:path>
              </a:pathLst>
            </a:custGeom>
            <a:solidFill>
              <a:srgbClr val="8E939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8" name="object 388"/>
            <p:cNvPicPr/>
            <p:nvPr/>
          </p:nvPicPr>
          <p:blipFill>
            <a:blip r:embed="rId53" cstate="print"/>
            <a:stretch>
              <a:fillRect/>
            </a:stretch>
          </p:blipFill>
          <p:spPr>
            <a:xfrm>
              <a:off x="7743093" y="3680097"/>
              <a:ext cx="143934" cy="218525"/>
            </a:xfrm>
            <a:prstGeom prst="rect">
              <a:avLst/>
            </a:prstGeom>
          </p:spPr>
        </p:pic>
        <p:sp>
          <p:nvSpPr>
            <p:cNvPr id="389" name="object 389"/>
            <p:cNvSpPr/>
            <p:nvPr/>
          </p:nvSpPr>
          <p:spPr>
            <a:xfrm>
              <a:off x="7888343" y="3640506"/>
              <a:ext cx="38100" cy="259715"/>
            </a:xfrm>
            <a:custGeom>
              <a:avLst/>
              <a:gdLst/>
              <a:ahLst/>
              <a:cxnLst/>
              <a:rect l="l" t="t" r="r" b="b"/>
              <a:pathLst>
                <a:path w="38100" h="259714">
                  <a:moveTo>
                    <a:pt x="0" y="259417"/>
                  </a:moveTo>
                  <a:lnTo>
                    <a:pt x="0" y="38296"/>
                  </a:lnTo>
                  <a:lnTo>
                    <a:pt x="37813" y="0"/>
                  </a:lnTo>
                  <a:lnTo>
                    <a:pt x="32636" y="45170"/>
                  </a:lnTo>
                  <a:lnTo>
                    <a:pt x="27764" y="85616"/>
                  </a:lnTo>
                  <a:lnTo>
                    <a:pt x="22790" y="123733"/>
                  </a:lnTo>
                  <a:lnTo>
                    <a:pt x="16829" y="163947"/>
                  </a:lnTo>
                  <a:lnTo>
                    <a:pt x="9261" y="208476"/>
                  </a:lnTo>
                  <a:lnTo>
                    <a:pt x="0" y="259417"/>
                  </a:lnTo>
                  <a:close/>
                </a:path>
              </a:pathLst>
            </a:custGeom>
            <a:solidFill>
              <a:srgbClr val="FFFFFF">
                <a:alpha val="13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0" name="object 390"/>
          <p:cNvSpPr txBox="1"/>
          <p:nvPr/>
        </p:nvSpPr>
        <p:spPr>
          <a:xfrm>
            <a:off x="7618697" y="3968508"/>
            <a:ext cx="244475" cy="1250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50" dirty="0">
                <a:solidFill>
                  <a:srgbClr val="2F2F2F"/>
                </a:solidFill>
                <a:latin typeface="Times New Roman"/>
                <a:cs typeface="Times New Roman"/>
              </a:rPr>
              <a:t>Link </a:t>
            </a:r>
            <a:r>
              <a:rPr sz="650" spc="-50" dirty="0">
                <a:solidFill>
                  <a:srgbClr val="2F2F2F"/>
                </a:solidFill>
                <a:latin typeface="Times New Roman"/>
                <a:cs typeface="Times New Roman"/>
              </a:rPr>
              <a:t>3</a:t>
            </a:r>
            <a:endParaRPr sz="650">
              <a:latin typeface="Times New Roman"/>
              <a:cs typeface="Times New Roman"/>
            </a:endParaRPr>
          </a:p>
        </p:txBody>
      </p:sp>
      <p:grpSp>
        <p:nvGrpSpPr>
          <p:cNvPr id="391" name="object 391"/>
          <p:cNvGrpSpPr/>
          <p:nvPr/>
        </p:nvGrpSpPr>
        <p:grpSpPr>
          <a:xfrm>
            <a:off x="3986217" y="5354915"/>
            <a:ext cx="465455" cy="389255"/>
            <a:chOff x="3986217" y="5354915"/>
            <a:chExt cx="465455" cy="389255"/>
          </a:xfrm>
        </p:grpSpPr>
        <p:sp>
          <p:nvSpPr>
            <p:cNvPr id="392" name="object 392"/>
            <p:cNvSpPr/>
            <p:nvPr/>
          </p:nvSpPr>
          <p:spPr>
            <a:xfrm>
              <a:off x="3987805" y="5469611"/>
              <a:ext cx="228600" cy="272415"/>
            </a:xfrm>
            <a:custGeom>
              <a:avLst/>
              <a:gdLst/>
              <a:ahLst/>
              <a:cxnLst/>
              <a:rect l="l" t="t" r="r" b="b"/>
              <a:pathLst>
                <a:path w="228600" h="272414">
                  <a:moveTo>
                    <a:pt x="227831" y="272355"/>
                  </a:moveTo>
                  <a:lnTo>
                    <a:pt x="0" y="157928"/>
                  </a:lnTo>
                  <a:lnTo>
                    <a:pt x="0" y="0"/>
                  </a:lnTo>
                  <a:lnTo>
                    <a:pt x="228342" y="114937"/>
                  </a:lnTo>
                  <a:lnTo>
                    <a:pt x="227831" y="272355"/>
                  </a:lnTo>
                  <a:close/>
                </a:path>
              </a:pathLst>
            </a:custGeom>
            <a:solidFill>
              <a:srgbClr val="D6D8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3" name="object 393"/>
            <p:cNvSpPr/>
            <p:nvPr/>
          </p:nvSpPr>
          <p:spPr>
            <a:xfrm>
              <a:off x="3987805" y="5469611"/>
              <a:ext cx="228600" cy="272415"/>
            </a:xfrm>
            <a:custGeom>
              <a:avLst/>
              <a:gdLst/>
              <a:ahLst/>
              <a:cxnLst/>
              <a:rect l="l" t="t" r="r" b="b"/>
              <a:pathLst>
                <a:path w="228600" h="272414">
                  <a:moveTo>
                    <a:pt x="0" y="0"/>
                  </a:moveTo>
                  <a:lnTo>
                    <a:pt x="228342" y="114937"/>
                  </a:lnTo>
                  <a:lnTo>
                    <a:pt x="227831" y="272355"/>
                  </a:lnTo>
                  <a:lnTo>
                    <a:pt x="0" y="157928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D6D8D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4" name="object 394"/>
            <p:cNvSpPr/>
            <p:nvPr/>
          </p:nvSpPr>
          <p:spPr>
            <a:xfrm>
              <a:off x="3987805" y="5356502"/>
              <a:ext cx="462280" cy="227965"/>
            </a:xfrm>
            <a:custGeom>
              <a:avLst/>
              <a:gdLst/>
              <a:ahLst/>
              <a:cxnLst/>
              <a:rect l="l" t="t" r="r" b="b"/>
              <a:pathLst>
                <a:path w="462279" h="227964">
                  <a:moveTo>
                    <a:pt x="227831" y="227831"/>
                  </a:moveTo>
                  <a:lnTo>
                    <a:pt x="0" y="112866"/>
                  </a:lnTo>
                  <a:lnTo>
                    <a:pt x="234031" y="0"/>
                  </a:lnTo>
                  <a:lnTo>
                    <a:pt x="461863" y="114426"/>
                  </a:lnTo>
                  <a:lnTo>
                    <a:pt x="227831" y="227831"/>
                  </a:lnTo>
                  <a:close/>
                </a:path>
              </a:pathLst>
            </a:custGeom>
            <a:solidFill>
              <a:srgbClr val="E2E4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5" name="object 395"/>
            <p:cNvSpPr/>
            <p:nvPr/>
          </p:nvSpPr>
          <p:spPr>
            <a:xfrm>
              <a:off x="3987805" y="5356502"/>
              <a:ext cx="462280" cy="227965"/>
            </a:xfrm>
            <a:custGeom>
              <a:avLst/>
              <a:gdLst/>
              <a:ahLst/>
              <a:cxnLst/>
              <a:rect l="l" t="t" r="r" b="b"/>
              <a:pathLst>
                <a:path w="462279" h="227964">
                  <a:moveTo>
                    <a:pt x="227831" y="227831"/>
                  </a:moveTo>
                  <a:lnTo>
                    <a:pt x="0" y="112866"/>
                  </a:lnTo>
                  <a:lnTo>
                    <a:pt x="234031" y="0"/>
                  </a:lnTo>
                  <a:lnTo>
                    <a:pt x="461863" y="114426"/>
                  </a:lnTo>
                  <a:lnTo>
                    <a:pt x="227831" y="227831"/>
                  </a:lnTo>
                  <a:close/>
                </a:path>
              </a:pathLst>
            </a:custGeom>
            <a:ln w="3175">
              <a:solidFill>
                <a:srgbClr val="E2E4E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6" name="object 396"/>
            <p:cNvSpPr/>
            <p:nvPr/>
          </p:nvSpPr>
          <p:spPr>
            <a:xfrm>
              <a:off x="4215582" y="5470771"/>
              <a:ext cx="234315" cy="271780"/>
            </a:xfrm>
            <a:custGeom>
              <a:avLst/>
              <a:gdLst/>
              <a:ahLst/>
              <a:cxnLst/>
              <a:rect l="l" t="t" r="r" b="b"/>
              <a:pathLst>
                <a:path w="234314" h="271779">
                  <a:moveTo>
                    <a:pt x="0" y="271334"/>
                  </a:moveTo>
                  <a:lnTo>
                    <a:pt x="234031" y="157928"/>
                  </a:lnTo>
                  <a:lnTo>
                    <a:pt x="234031" y="0"/>
                  </a:lnTo>
                  <a:lnTo>
                    <a:pt x="510" y="113405"/>
                  </a:lnTo>
                  <a:lnTo>
                    <a:pt x="0" y="271334"/>
                  </a:lnTo>
                  <a:close/>
                </a:path>
              </a:pathLst>
            </a:custGeom>
            <a:solidFill>
              <a:srgbClr val="CACCD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7" name="object 397"/>
            <p:cNvSpPr/>
            <p:nvPr/>
          </p:nvSpPr>
          <p:spPr>
            <a:xfrm>
              <a:off x="4215582" y="5470770"/>
              <a:ext cx="234315" cy="271780"/>
            </a:xfrm>
            <a:custGeom>
              <a:avLst/>
              <a:gdLst/>
              <a:ahLst/>
              <a:cxnLst/>
              <a:rect l="l" t="t" r="r" b="b"/>
              <a:pathLst>
                <a:path w="234314" h="271779">
                  <a:moveTo>
                    <a:pt x="234031" y="0"/>
                  </a:moveTo>
                  <a:lnTo>
                    <a:pt x="510" y="113405"/>
                  </a:lnTo>
                  <a:lnTo>
                    <a:pt x="0" y="271334"/>
                  </a:lnTo>
                  <a:lnTo>
                    <a:pt x="234031" y="157928"/>
                  </a:lnTo>
                  <a:lnTo>
                    <a:pt x="234031" y="0"/>
                  </a:lnTo>
                  <a:close/>
                </a:path>
              </a:pathLst>
            </a:custGeom>
            <a:ln w="3175">
              <a:solidFill>
                <a:srgbClr val="CACCD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98" name="object 398"/>
            <p:cNvPicPr/>
            <p:nvPr/>
          </p:nvPicPr>
          <p:blipFill>
            <a:blip r:embed="rId54" cstate="print"/>
            <a:stretch>
              <a:fillRect/>
            </a:stretch>
          </p:blipFill>
          <p:spPr>
            <a:xfrm>
              <a:off x="4095783" y="5380397"/>
              <a:ext cx="253935" cy="184412"/>
            </a:xfrm>
            <a:prstGeom prst="rect">
              <a:avLst/>
            </a:prstGeom>
          </p:spPr>
        </p:pic>
      </p:grpSp>
      <p:sp>
        <p:nvSpPr>
          <p:cNvPr id="399" name="object 399"/>
          <p:cNvSpPr txBox="1"/>
          <p:nvPr/>
        </p:nvSpPr>
        <p:spPr>
          <a:xfrm>
            <a:off x="4105059" y="5739812"/>
            <a:ext cx="255904" cy="1250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50" spc="-10" dirty="0">
                <a:solidFill>
                  <a:srgbClr val="2F2F2F"/>
                </a:solidFill>
                <a:latin typeface="Times New Roman"/>
                <a:cs typeface="Times New Roman"/>
              </a:rPr>
              <a:t>Switch</a:t>
            </a:r>
            <a:endParaRPr sz="650">
              <a:latin typeface="Times New Roman"/>
              <a:cs typeface="Times New Roman"/>
            </a:endParaRPr>
          </a:p>
        </p:txBody>
      </p:sp>
      <p:grpSp>
        <p:nvGrpSpPr>
          <p:cNvPr id="400" name="object 400"/>
          <p:cNvGrpSpPr/>
          <p:nvPr/>
        </p:nvGrpSpPr>
        <p:grpSpPr>
          <a:xfrm>
            <a:off x="5567012" y="5338248"/>
            <a:ext cx="506095" cy="362585"/>
            <a:chOff x="5567012" y="5338248"/>
            <a:chExt cx="506095" cy="362585"/>
          </a:xfrm>
        </p:grpSpPr>
        <p:sp>
          <p:nvSpPr>
            <p:cNvPr id="401" name="object 401"/>
            <p:cNvSpPr/>
            <p:nvPr/>
          </p:nvSpPr>
          <p:spPr>
            <a:xfrm>
              <a:off x="5568600" y="5375951"/>
              <a:ext cx="502284" cy="323215"/>
            </a:xfrm>
            <a:custGeom>
              <a:avLst/>
              <a:gdLst/>
              <a:ahLst/>
              <a:cxnLst/>
              <a:rect l="l" t="t" r="r" b="b"/>
              <a:pathLst>
                <a:path w="502285" h="323214">
                  <a:moveTo>
                    <a:pt x="251671" y="323107"/>
                  </a:moveTo>
                  <a:lnTo>
                    <a:pt x="184882" y="319182"/>
                  </a:lnTo>
                  <a:lnTo>
                    <a:pt x="124884" y="308110"/>
                  </a:lnTo>
                  <a:lnTo>
                    <a:pt x="74063" y="290940"/>
                  </a:lnTo>
                  <a:lnTo>
                    <a:pt x="34807" y="268723"/>
                  </a:lnTo>
                  <a:lnTo>
                    <a:pt x="538" y="213347"/>
                  </a:lnTo>
                  <a:lnTo>
                    <a:pt x="471" y="142008"/>
                  </a:lnTo>
                  <a:lnTo>
                    <a:pt x="311" y="101052"/>
                  </a:lnTo>
                  <a:lnTo>
                    <a:pt x="34081" y="58065"/>
                  </a:lnTo>
                  <a:lnTo>
                    <a:pt x="79964" y="37362"/>
                  </a:lnTo>
                  <a:lnTo>
                    <a:pt x="133299" y="18694"/>
                  </a:lnTo>
                  <a:lnTo>
                    <a:pt x="189738" y="5195"/>
                  </a:lnTo>
                  <a:lnTo>
                    <a:pt x="244933" y="0"/>
                  </a:lnTo>
                  <a:lnTo>
                    <a:pt x="297043" y="5415"/>
                  </a:lnTo>
                  <a:lnTo>
                    <a:pt x="355613" y="19208"/>
                  </a:lnTo>
                  <a:lnTo>
                    <a:pt x="413811" y="37699"/>
                  </a:lnTo>
                  <a:lnTo>
                    <a:pt x="464802" y="57207"/>
                  </a:lnTo>
                  <a:lnTo>
                    <a:pt x="501755" y="74052"/>
                  </a:lnTo>
                  <a:lnTo>
                    <a:pt x="502277" y="94719"/>
                  </a:lnTo>
                  <a:lnTo>
                    <a:pt x="502265" y="213347"/>
                  </a:lnTo>
                  <a:lnTo>
                    <a:pt x="468018" y="268723"/>
                  </a:lnTo>
                  <a:lnTo>
                    <a:pt x="428810" y="290940"/>
                  </a:lnTo>
                  <a:lnTo>
                    <a:pt x="378082" y="308110"/>
                  </a:lnTo>
                  <a:lnTo>
                    <a:pt x="318235" y="319182"/>
                  </a:lnTo>
                  <a:lnTo>
                    <a:pt x="251671" y="323107"/>
                  </a:lnTo>
                  <a:close/>
                </a:path>
              </a:pathLst>
            </a:custGeom>
            <a:solidFill>
              <a:srgbClr val="CACCD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2" name="object 402"/>
            <p:cNvSpPr/>
            <p:nvPr/>
          </p:nvSpPr>
          <p:spPr>
            <a:xfrm>
              <a:off x="5568600" y="5375951"/>
              <a:ext cx="502920" cy="323215"/>
            </a:xfrm>
            <a:custGeom>
              <a:avLst/>
              <a:gdLst/>
              <a:ahLst/>
              <a:cxnLst/>
              <a:rect l="l" t="t" r="r" b="b"/>
              <a:pathLst>
                <a:path w="502920" h="323214">
                  <a:moveTo>
                    <a:pt x="538" y="213347"/>
                  </a:moveTo>
                  <a:lnTo>
                    <a:pt x="530" y="184714"/>
                  </a:lnTo>
                  <a:lnTo>
                    <a:pt x="471" y="142008"/>
                  </a:lnTo>
                  <a:lnTo>
                    <a:pt x="311" y="101052"/>
                  </a:lnTo>
                  <a:lnTo>
                    <a:pt x="0" y="77669"/>
                  </a:lnTo>
                  <a:lnTo>
                    <a:pt x="34081" y="58065"/>
                  </a:lnTo>
                  <a:lnTo>
                    <a:pt x="79964" y="37362"/>
                  </a:lnTo>
                  <a:lnTo>
                    <a:pt x="133299" y="18694"/>
                  </a:lnTo>
                  <a:lnTo>
                    <a:pt x="189738" y="5195"/>
                  </a:lnTo>
                  <a:lnTo>
                    <a:pt x="244933" y="0"/>
                  </a:lnTo>
                  <a:lnTo>
                    <a:pt x="297043" y="5415"/>
                  </a:lnTo>
                  <a:lnTo>
                    <a:pt x="355613" y="19208"/>
                  </a:lnTo>
                  <a:lnTo>
                    <a:pt x="413811" y="37699"/>
                  </a:lnTo>
                  <a:lnTo>
                    <a:pt x="464802" y="57207"/>
                  </a:lnTo>
                  <a:lnTo>
                    <a:pt x="501755" y="74052"/>
                  </a:lnTo>
                  <a:lnTo>
                    <a:pt x="502403" y="136116"/>
                  </a:lnTo>
                  <a:lnTo>
                    <a:pt x="502333" y="181305"/>
                  </a:lnTo>
                  <a:lnTo>
                    <a:pt x="493303" y="242508"/>
                  </a:lnTo>
                  <a:lnTo>
                    <a:pt x="428810" y="290940"/>
                  </a:lnTo>
                  <a:lnTo>
                    <a:pt x="378082" y="308110"/>
                  </a:lnTo>
                  <a:lnTo>
                    <a:pt x="318235" y="319182"/>
                  </a:lnTo>
                  <a:lnTo>
                    <a:pt x="251671" y="323107"/>
                  </a:lnTo>
                  <a:lnTo>
                    <a:pt x="184882" y="319182"/>
                  </a:lnTo>
                  <a:lnTo>
                    <a:pt x="124884" y="308110"/>
                  </a:lnTo>
                  <a:lnTo>
                    <a:pt x="74063" y="290940"/>
                  </a:lnTo>
                  <a:lnTo>
                    <a:pt x="34807" y="268723"/>
                  </a:lnTo>
                  <a:lnTo>
                    <a:pt x="9503" y="242508"/>
                  </a:lnTo>
                  <a:lnTo>
                    <a:pt x="538" y="213347"/>
                  </a:lnTo>
                  <a:close/>
                </a:path>
              </a:pathLst>
            </a:custGeom>
            <a:ln w="3175">
              <a:solidFill>
                <a:srgbClr val="CACCD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3" name="object 403"/>
            <p:cNvSpPr/>
            <p:nvPr/>
          </p:nvSpPr>
          <p:spPr>
            <a:xfrm>
              <a:off x="5568600" y="5339836"/>
              <a:ext cx="502284" cy="219710"/>
            </a:xfrm>
            <a:custGeom>
              <a:avLst/>
              <a:gdLst/>
              <a:ahLst/>
              <a:cxnLst/>
              <a:rect l="l" t="t" r="r" b="b"/>
              <a:pathLst>
                <a:path w="502285" h="219710">
                  <a:moveTo>
                    <a:pt x="251132" y="219526"/>
                  </a:moveTo>
                  <a:lnTo>
                    <a:pt x="184353" y="215602"/>
                  </a:lnTo>
                  <a:lnTo>
                    <a:pt x="124357" y="204529"/>
                  </a:lnTo>
                  <a:lnTo>
                    <a:pt x="73535" y="187359"/>
                  </a:lnTo>
                  <a:lnTo>
                    <a:pt x="34275" y="165142"/>
                  </a:lnTo>
                  <a:lnTo>
                    <a:pt x="0" y="109766"/>
                  </a:lnTo>
                  <a:lnTo>
                    <a:pt x="8967" y="80602"/>
                  </a:lnTo>
                  <a:lnTo>
                    <a:pt x="73535" y="32167"/>
                  </a:lnTo>
                  <a:lnTo>
                    <a:pt x="124357" y="14996"/>
                  </a:lnTo>
                  <a:lnTo>
                    <a:pt x="184353" y="3924"/>
                  </a:lnTo>
                  <a:lnTo>
                    <a:pt x="251132" y="0"/>
                  </a:lnTo>
                  <a:lnTo>
                    <a:pt x="317924" y="3924"/>
                  </a:lnTo>
                  <a:lnTo>
                    <a:pt x="377923" y="14996"/>
                  </a:lnTo>
                  <a:lnTo>
                    <a:pt x="428743" y="32167"/>
                  </a:lnTo>
                  <a:lnTo>
                    <a:pt x="467998" y="54386"/>
                  </a:lnTo>
                  <a:lnTo>
                    <a:pt x="502265" y="109766"/>
                  </a:lnTo>
                  <a:lnTo>
                    <a:pt x="493301" y="138927"/>
                  </a:lnTo>
                  <a:lnTo>
                    <a:pt x="428743" y="187359"/>
                  </a:lnTo>
                  <a:lnTo>
                    <a:pt x="377923" y="204529"/>
                  </a:lnTo>
                  <a:lnTo>
                    <a:pt x="317924" y="215602"/>
                  </a:lnTo>
                  <a:lnTo>
                    <a:pt x="251132" y="219526"/>
                  </a:lnTo>
                  <a:close/>
                </a:path>
              </a:pathLst>
            </a:custGeom>
            <a:solidFill>
              <a:srgbClr val="E2E4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04" name="object 404"/>
            <p:cNvPicPr/>
            <p:nvPr/>
          </p:nvPicPr>
          <p:blipFill>
            <a:blip r:embed="rId55" cstate="print"/>
            <a:stretch>
              <a:fillRect/>
            </a:stretch>
          </p:blipFill>
          <p:spPr>
            <a:xfrm>
              <a:off x="5568600" y="5446392"/>
              <a:ext cx="190564" cy="252665"/>
            </a:xfrm>
            <a:prstGeom prst="rect">
              <a:avLst/>
            </a:prstGeom>
          </p:spPr>
        </p:pic>
        <p:sp>
          <p:nvSpPr>
            <p:cNvPr id="405" name="object 405"/>
            <p:cNvSpPr/>
            <p:nvPr/>
          </p:nvSpPr>
          <p:spPr>
            <a:xfrm>
              <a:off x="5568600" y="5339836"/>
              <a:ext cx="502284" cy="219710"/>
            </a:xfrm>
            <a:custGeom>
              <a:avLst/>
              <a:gdLst/>
              <a:ahLst/>
              <a:cxnLst/>
              <a:rect l="l" t="t" r="r" b="b"/>
              <a:pathLst>
                <a:path w="502285" h="219710">
                  <a:moveTo>
                    <a:pt x="0" y="109766"/>
                  </a:moveTo>
                  <a:lnTo>
                    <a:pt x="34275" y="54386"/>
                  </a:lnTo>
                  <a:lnTo>
                    <a:pt x="73535" y="32167"/>
                  </a:lnTo>
                  <a:lnTo>
                    <a:pt x="124357" y="14996"/>
                  </a:lnTo>
                  <a:lnTo>
                    <a:pt x="184353" y="3924"/>
                  </a:lnTo>
                  <a:lnTo>
                    <a:pt x="251132" y="0"/>
                  </a:lnTo>
                  <a:lnTo>
                    <a:pt x="317924" y="3924"/>
                  </a:lnTo>
                  <a:lnTo>
                    <a:pt x="377923" y="14996"/>
                  </a:lnTo>
                  <a:lnTo>
                    <a:pt x="428743" y="32167"/>
                  </a:lnTo>
                  <a:lnTo>
                    <a:pt x="467998" y="54386"/>
                  </a:lnTo>
                  <a:lnTo>
                    <a:pt x="502265" y="109766"/>
                  </a:lnTo>
                  <a:lnTo>
                    <a:pt x="493301" y="138927"/>
                  </a:lnTo>
                  <a:lnTo>
                    <a:pt x="428743" y="187359"/>
                  </a:lnTo>
                  <a:lnTo>
                    <a:pt x="377923" y="204529"/>
                  </a:lnTo>
                  <a:lnTo>
                    <a:pt x="317924" y="215602"/>
                  </a:lnTo>
                  <a:lnTo>
                    <a:pt x="251132" y="219526"/>
                  </a:lnTo>
                  <a:lnTo>
                    <a:pt x="184353" y="215602"/>
                  </a:lnTo>
                  <a:lnTo>
                    <a:pt x="124357" y="204529"/>
                  </a:lnTo>
                  <a:lnTo>
                    <a:pt x="73535" y="187359"/>
                  </a:lnTo>
                  <a:lnTo>
                    <a:pt x="34275" y="165142"/>
                  </a:lnTo>
                  <a:lnTo>
                    <a:pt x="0" y="109766"/>
                  </a:lnTo>
                  <a:close/>
                </a:path>
              </a:pathLst>
            </a:custGeom>
            <a:ln w="3175">
              <a:solidFill>
                <a:srgbClr val="E2E4E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6" name="object 406"/>
            <p:cNvSpPr/>
            <p:nvPr/>
          </p:nvSpPr>
          <p:spPr>
            <a:xfrm>
              <a:off x="5581276" y="5345228"/>
              <a:ext cx="476884" cy="208915"/>
            </a:xfrm>
            <a:custGeom>
              <a:avLst/>
              <a:gdLst/>
              <a:ahLst/>
              <a:cxnLst/>
              <a:rect l="l" t="t" r="r" b="b"/>
              <a:pathLst>
                <a:path w="476885" h="208914">
                  <a:moveTo>
                    <a:pt x="238698" y="208659"/>
                  </a:moveTo>
                  <a:lnTo>
                    <a:pt x="175170" y="204939"/>
                  </a:lnTo>
                  <a:lnTo>
                    <a:pt x="118129" y="194430"/>
                  </a:lnTo>
                  <a:lnTo>
                    <a:pt x="69834" y="178111"/>
                  </a:lnTo>
                  <a:lnTo>
                    <a:pt x="32542" y="156960"/>
                  </a:lnTo>
                  <a:lnTo>
                    <a:pt x="0" y="104077"/>
                  </a:lnTo>
                  <a:lnTo>
                    <a:pt x="8512" y="76411"/>
                  </a:lnTo>
                  <a:lnTo>
                    <a:pt x="69834" y="30485"/>
                  </a:lnTo>
                  <a:lnTo>
                    <a:pt x="118129" y="14210"/>
                  </a:lnTo>
                  <a:lnTo>
                    <a:pt x="175170" y="3718"/>
                  </a:lnTo>
                  <a:lnTo>
                    <a:pt x="238698" y="0"/>
                  </a:lnTo>
                  <a:lnTo>
                    <a:pt x="302011" y="3718"/>
                  </a:lnTo>
                  <a:lnTo>
                    <a:pt x="358908" y="14210"/>
                  </a:lnTo>
                  <a:lnTo>
                    <a:pt x="407115" y="30485"/>
                  </a:lnTo>
                  <a:lnTo>
                    <a:pt x="444362" y="51549"/>
                  </a:lnTo>
                  <a:lnTo>
                    <a:pt x="476886" y="104077"/>
                  </a:lnTo>
                  <a:lnTo>
                    <a:pt x="468377" y="131956"/>
                  </a:lnTo>
                  <a:lnTo>
                    <a:pt x="407115" y="178111"/>
                  </a:lnTo>
                  <a:lnTo>
                    <a:pt x="358908" y="194430"/>
                  </a:lnTo>
                  <a:lnTo>
                    <a:pt x="302011" y="204939"/>
                  </a:lnTo>
                  <a:lnTo>
                    <a:pt x="238698" y="208659"/>
                  </a:lnTo>
                  <a:close/>
                </a:path>
              </a:pathLst>
            </a:custGeom>
            <a:solidFill>
              <a:srgbClr val="FFFFFF">
                <a:alpha val="41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7" name="object 407"/>
            <p:cNvSpPr/>
            <p:nvPr/>
          </p:nvSpPr>
          <p:spPr>
            <a:xfrm>
              <a:off x="5591594" y="5378551"/>
              <a:ext cx="442595" cy="147955"/>
            </a:xfrm>
            <a:custGeom>
              <a:avLst/>
              <a:gdLst/>
              <a:ahLst/>
              <a:cxnLst/>
              <a:rect l="l" t="t" r="r" b="b"/>
              <a:pathLst>
                <a:path w="442595" h="147954">
                  <a:moveTo>
                    <a:pt x="183311" y="66421"/>
                  </a:moveTo>
                  <a:lnTo>
                    <a:pt x="165011" y="47777"/>
                  </a:lnTo>
                  <a:lnTo>
                    <a:pt x="155867" y="38455"/>
                  </a:lnTo>
                  <a:lnTo>
                    <a:pt x="143433" y="47777"/>
                  </a:lnTo>
                  <a:lnTo>
                    <a:pt x="21742" y="31737"/>
                  </a:lnTo>
                  <a:lnTo>
                    <a:pt x="0" y="51396"/>
                  </a:lnTo>
                  <a:lnTo>
                    <a:pt x="116001" y="69519"/>
                  </a:lnTo>
                  <a:lnTo>
                    <a:pt x="102006" y="81432"/>
                  </a:lnTo>
                  <a:lnTo>
                    <a:pt x="183311" y="66421"/>
                  </a:lnTo>
                  <a:close/>
                </a:path>
                <a:path w="442595" h="147954">
                  <a:moveTo>
                    <a:pt x="221640" y="91414"/>
                  </a:moveTo>
                  <a:lnTo>
                    <a:pt x="185394" y="86245"/>
                  </a:lnTo>
                  <a:lnTo>
                    <a:pt x="143967" y="118872"/>
                  </a:lnTo>
                  <a:lnTo>
                    <a:pt x="122224" y="114719"/>
                  </a:lnTo>
                  <a:lnTo>
                    <a:pt x="123761" y="147345"/>
                  </a:lnTo>
                  <a:lnTo>
                    <a:pt x="203517" y="133350"/>
                  </a:lnTo>
                  <a:lnTo>
                    <a:pt x="179705" y="127660"/>
                  </a:lnTo>
                  <a:lnTo>
                    <a:pt x="189877" y="118872"/>
                  </a:lnTo>
                  <a:lnTo>
                    <a:pt x="221640" y="91414"/>
                  </a:lnTo>
                  <a:close/>
                </a:path>
                <a:path w="442595" h="147954">
                  <a:moveTo>
                    <a:pt x="326301" y="0"/>
                  </a:moveTo>
                  <a:lnTo>
                    <a:pt x="244475" y="18656"/>
                  </a:lnTo>
                  <a:lnTo>
                    <a:pt x="265188" y="21755"/>
                  </a:lnTo>
                  <a:lnTo>
                    <a:pt x="227406" y="51777"/>
                  </a:lnTo>
                  <a:lnTo>
                    <a:pt x="258991" y="60591"/>
                  </a:lnTo>
                  <a:lnTo>
                    <a:pt x="297827" y="26936"/>
                  </a:lnTo>
                  <a:lnTo>
                    <a:pt x="321627" y="28473"/>
                  </a:lnTo>
                  <a:lnTo>
                    <a:pt x="321881" y="26936"/>
                  </a:lnTo>
                  <a:lnTo>
                    <a:pt x="326301" y="0"/>
                  </a:lnTo>
                  <a:close/>
                </a:path>
                <a:path w="442595" h="147954">
                  <a:moveTo>
                    <a:pt x="442353" y="93891"/>
                  </a:moveTo>
                  <a:lnTo>
                    <a:pt x="411289" y="88176"/>
                  </a:lnTo>
                  <a:lnTo>
                    <a:pt x="326872" y="72644"/>
                  </a:lnTo>
                  <a:lnTo>
                    <a:pt x="337223" y="63334"/>
                  </a:lnTo>
                  <a:lnTo>
                    <a:pt x="260057" y="75768"/>
                  </a:lnTo>
                  <a:lnTo>
                    <a:pt x="276656" y="105283"/>
                  </a:lnTo>
                  <a:lnTo>
                    <a:pt x="296824" y="88176"/>
                  </a:lnTo>
                  <a:lnTo>
                    <a:pt x="420585" y="111480"/>
                  </a:lnTo>
                  <a:lnTo>
                    <a:pt x="442353" y="93891"/>
                  </a:lnTo>
                  <a:close/>
                </a:path>
              </a:pathLst>
            </a:custGeom>
            <a:solidFill>
              <a:srgbClr val="E8546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8" name="object 408"/>
          <p:cNvSpPr txBox="1"/>
          <p:nvPr/>
        </p:nvSpPr>
        <p:spPr>
          <a:xfrm>
            <a:off x="5706072" y="5696835"/>
            <a:ext cx="251460" cy="1250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50" spc="-10" dirty="0">
                <a:solidFill>
                  <a:srgbClr val="2F2F2F"/>
                </a:solidFill>
                <a:latin typeface="Times New Roman"/>
                <a:cs typeface="Times New Roman"/>
              </a:rPr>
              <a:t>Router</a:t>
            </a:r>
            <a:endParaRPr sz="650">
              <a:latin typeface="Times New Roman"/>
              <a:cs typeface="Times New Roman"/>
            </a:endParaRPr>
          </a:p>
        </p:txBody>
      </p:sp>
      <p:sp>
        <p:nvSpPr>
          <p:cNvPr id="409" name="object 409"/>
          <p:cNvSpPr/>
          <p:nvPr/>
        </p:nvSpPr>
        <p:spPr>
          <a:xfrm>
            <a:off x="3406978" y="2753239"/>
            <a:ext cx="4114165" cy="2788285"/>
          </a:xfrm>
          <a:custGeom>
            <a:avLst/>
            <a:gdLst/>
            <a:ahLst/>
            <a:cxnLst/>
            <a:rect l="l" t="t" r="r" b="b"/>
            <a:pathLst>
              <a:path w="4114165" h="2788285">
                <a:moveTo>
                  <a:pt x="836840" y="650135"/>
                </a:moveTo>
                <a:lnTo>
                  <a:pt x="836840" y="210516"/>
                </a:lnTo>
              </a:path>
              <a:path w="4114165" h="2788285">
                <a:moveTo>
                  <a:pt x="1839294" y="650135"/>
                </a:moveTo>
                <a:lnTo>
                  <a:pt x="1839294" y="210516"/>
                </a:lnTo>
              </a:path>
              <a:path w="4114165" h="2788285">
                <a:moveTo>
                  <a:pt x="675183" y="816749"/>
                </a:moveTo>
                <a:lnTo>
                  <a:pt x="194174" y="816749"/>
                </a:lnTo>
              </a:path>
              <a:path w="4114165" h="2788285">
                <a:moveTo>
                  <a:pt x="836840" y="983329"/>
                </a:moveTo>
                <a:lnTo>
                  <a:pt x="836840" y="1464883"/>
                </a:lnTo>
                <a:lnTo>
                  <a:pt x="1219467" y="1464883"/>
                </a:lnTo>
                <a:lnTo>
                  <a:pt x="1219467" y="1611434"/>
                </a:lnTo>
              </a:path>
              <a:path w="4114165" h="2788285">
                <a:moveTo>
                  <a:pt x="1677671" y="816749"/>
                </a:moveTo>
                <a:lnTo>
                  <a:pt x="1136570" y="816749"/>
                </a:lnTo>
                <a:lnTo>
                  <a:pt x="1136570" y="448594"/>
                </a:lnTo>
                <a:lnTo>
                  <a:pt x="867825" y="448594"/>
                </a:lnTo>
                <a:lnTo>
                  <a:pt x="865375" y="436528"/>
                </a:lnTo>
                <a:lnTo>
                  <a:pt x="858702" y="426649"/>
                </a:lnTo>
                <a:lnTo>
                  <a:pt x="848823" y="419976"/>
                </a:lnTo>
                <a:lnTo>
                  <a:pt x="836757" y="417526"/>
                </a:lnTo>
                <a:lnTo>
                  <a:pt x="824688" y="419976"/>
                </a:lnTo>
                <a:lnTo>
                  <a:pt x="814810" y="426649"/>
                </a:lnTo>
                <a:lnTo>
                  <a:pt x="808139" y="436528"/>
                </a:lnTo>
                <a:lnTo>
                  <a:pt x="805689" y="448594"/>
                </a:lnTo>
                <a:lnTo>
                  <a:pt x="0" y="448594"/>
                </a:lnTo>
                <a:lnTo>
                  <a:pt x="0" y="596167"/>
                </a:lnTo>
              </a:path>
              <a:path w="4114165" h="2788285">
                <a:moveTo>
                  <a:pt x="1839294" y="983329"/>
                </a:moveTo>
                <a:lnTo>
                  <a:pt x="1839294" y="1464883"/>
                </a:lnTo>
                <a:lnTo>
                  <a:pt x="1219494" y="1464883"/>
                </a:lnTo>
                <a:lnTo>
                  <a:pt x="1219494" y="1611434"/>
                </a:lnTo>
              </a:path>
              <a:path w="4114165" h="2788285">
                <a:moveTo>
                  <a:pt x="48" y="1615266"/>
                </a:moveTo>
                <a:lnTo>
                  <a:pt x="48" y="1041530"/>
                </a:lnTo>
              </a:path>
              <a:path w="4114165" h="2788285">
                <a:moveTo>
                  <a:pt x="48" y="1965830"/>
                </a:moveTo>
                <a:lnTo>
                  <a:pt x="48" y="2782387"/>
                </a:lnTo>
                <a:lnTo>
                  <a:pt x="581040" y="2782387"/>
                </a:lnTo>
              </a:path>
              <a:path w="4114165" h="2788285">
                <a:moveTo>
                  <a:pt x="811730" y="2586596"/>
                </a:moveTo>
                <a:lnTo>
                  <a:pt x="811730" y="1790724"/>
                </a:lnTo>
                <a:lnTo>
                  <a:pt x="990371" y="1790724"/>
                </a:lnTo>
              </a:path>
              <a:path w="4114165" h="2788285">
                <a:moveTo>
                  <a:pt x="3294664" y="475347"/>
                </a:moveTo>
                <a:lnTo>
                  <a:pt x="3031608" y="475347"/>
                </a:lnTo>
                <a:lnTo>
                  <a:pt x="3031608" y="2157658"/>
                </a:lnTo>
                <a:lnTo>
                  <a:pt x="2439776" y="2157658"/>
                </a:lnTo>
                <a:lnTo>
                  <a:pt x="2437323" y="2145385"/>
                </a:lnTo>
                <a:lnTo>
                  <a:pt x="2430645" y="2135530"/>
                </a:lnTo>
                <a:lnTo>
                  <a:pt x="2420765" y="2128971"/>
                </a:lnTo>
                <a:lnTo>
                  <a:pt x="2408708" y="2126590"/>
                </a:lnTo>
                <a:lnTo>
                  <a:pt x="2396642" y="2128971"/>
                </a:lnTo>
                <a:lnTo>
                  <a:pt x="2386764" y="2135530"/>
                </a:lnTo>
                <a:lnTo>
                  <a:pt x="2380091" y="2145385"/>
                </a:lnTo>
                <a:lnTo>
                  <a:pt x="2377640" y="2157658"/>
                </a:lnTo>
                <a:lnTo>
                  <a:pt x="1851535" y="2157658"/>
                </a:lnTo>
                <a:lnTo>
                  <a:pt x="1851535" y="2787841"/>
                </a:lnTo>
                <a:lnTo>
                  <a:pt x="1042745" y="2787841"/>
                </a:lnTo>
              </a:path>
              <a:path w="4114165" h="2788285">
                <a:moveTo>
                  <a:pt x="3523517" y="650619"/>
                </a:moveTo>
                <a:lnTo>
                  <a:pt x="3523517" y="2771520"/>
                </a:lnTo>
                <a:lnTo>
                  <a:pt x="2658792" y="2771520"/>
                </a:lnTo>
              </a:path>
              <a:path w="4114165" h="2788285">
                <a:moveTo>
                  <a:pt x="3752371" y="475347"/>
                </a:moveTo>
                <a:lnTo>
                  <a:pt x="3964669" y="475347"/>
                </a:lnTo>
                <a:lnTo>
                  <a:pt x="3964669" y="0"/>
                </a:lnTo>
                <a:lnTo>
                  <a:pt x="4113809" y="0"/>
                </a:lnTo>
              </a:path>
              <a:path w="4114165" h="2788285">
                <a:moveTo>
                  <a:pt x="3752371" y="475347"/>
                </a:moveTo>
                <a:lnTo>
                  <a:pt x="3964669" y="475347"/>
                </a:lnTo>
                <a:lnTo>
                  <a:pt x="3964669" y="1052694"/>
                </a:lnTo>
                <a:lnTo>
                  <a:pt x="4113809" y="1052694"/>
                </a:lnTo>
              </a:path>
              <a:path w="4114165" h="2788285">
                <a:moveTo>
                  <a:pt x="3752371" y="475347"/>
                </a:moveTo>
                <a:lnTo>
                  <a:pt x="3886999" y="474297"/>
                </a:lnTo>
                <a:lnTo>
                  <a:pt x="4113809" y="474297"/>
                </a:lnTo>
              </a:path>
              <a:path w="4114165" h="2788285">
                <a:moveTo>
                  <a:pt x="1448162" y="1790559"/>
                </a:moveTo>
                <a:lnTo>
                  <a:pt x="2408680" y="1790559"/>
                </a:lnTo>
                <a:lnTo>
                  <a:pt x="2408680" y="2586410"/>
                </a:lnTo>
              </a:path>
              <a:path w="4114165" h="2788285">
                <a:moveTo>
                  <a:pt x="2161621" y="2766211"/>
                </a:moveTo>
                <a:lnTo>
                  <a:pt x="2011459" y="2766211"/>
                </a:lnTo>
                <a:lnTo>
                  <a:pt x="2011459" y="2333330"/>
                </a:lnTo>
                <a:lnTo>
                  <a:pt x="1883065" y="2333330"/>
                </a:lnTo>
                <a:lnTo>
                  <a:pt x="1880611" y="2321276"/>
                </a:lnTo>
                <a:lnTo>
                  <a:pt x="1873931" y="2311396"/>
                </a:lnTo>
                <a:lnTo>
                  <a:pt x="1864052" y="2304717"/>
                </a:lnTo>
                <a:lnTo>
                  <a:pt x="1851997" y="2302262"/>
                </a:lnTo>
                <a:lnTo>
                  <a:pt x="1839713" y="2304717"/>
                </a:lnTo>
                <a:lnTo>
                  <a:pt x="1829859" y="2311396"/>
                </a:lnTo>
                <a:lnTo>
                  <a:pt x="1823307" y="2321276"/>
                </a:lnTo>
                <a:lnTo>
                  <a:pt x="1820929" y="2333330"/>
                </a:lnTo>
                <a:lnTo>
                  <a:pt x="842798" y="2333330"/>
                </a:lnTo>
                <a:lnTo>
                  <a:pt x="840348" y="2321276"/>
                </a:lnTo>
                <a:lnTo>
                  <a:pt x="833675" y="2311396"/>
                </a:lnTo>
                <a:lnTo>
                  <a:pt x="823796" y="2304717"/>
                </a:lnTo>
                <a:lnTo>
                  <a:pt x="811730" y="2302262"/>
                </a:lnTo>
                <a:lnTo>
                  <a:pt x="799661" y="2304717"/>
                </a:lnTo>
                <a:lnTo>
                  <a:pt x="789783" y="2311396"/>
                </a:lnTo>
                <a:lnTo>
                  <a:pt x="783112" y="2321276"/>
                </a:lnTo>
                <a:lnTo>
                  <a:pt x="780662" y="2333330"/>
                </a:lnTo>
                <a:lnTo>
                  <a:pt x="370033" y="2333330"/>
                </a:lnTo>
                <a:lnTo>
                  <a:pt x="370033" y="1790697"/>
                </a:lnTo>
                <a:lnTo>
                  <a:pt x="228694" y="1790697"/>
                </a:lnTo>
              </a:path>
            </a:pathLst>
          </a:custGeom>
          <a:ln w="517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0" name="object 410"/>
          <p:cNvSpPr txBox="1"/>
          <p:nvPr/>
        </p:nvSpPr>
        <p:spPr>
          <a:xfrm>
            <a:off x="1912720" y="6373818"/>
            <a:ext cx="6867525" cy="3105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850" spc="-10" dirty="0">
                <a:solidFill>
                  <a:schemeClr val="tx1"/>
                </a:solidFill>
                <a:latin typeface="Arial MT"/>
                <a:cs typeface="Arial MT"/>
              </a:rPr>
              <a:t>Figure:</a:t>
            </a:r>
            <a:r>
              <a:rPr sz="1850" spc="15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850" spc="-10" dirty="0">
                <a:latin typeface="Arial MT"/>
                <a:cs typeface="Arial MT"/>
              </a:rPr>
              <a:t>Organizational</a:t>
            </a:r>
            <a:r>
              <a:rPr sz="1850" spc="15" dirty="0">
                <a:latin typeface="Arial MT"/>
                <a:cs typeface="Arial MT"/>
              </a:rPr>
              <a:t> </a:t>
            </a:r>
            <a:r>
              <a:rPr sz="1850" dirty="0">
                <a:latin typeface="Arial MT"/>
                <a:cs typeface="Arial MT"/>
              </a:rPr>
              <a:t>Network</a:t>
            </a:r>
            <a:r>
              <a:rPr sz="1850" spc="20" dirty="0">
                <a:latin typeface="Arial MT"/>
                <a:cs typeface="Arial MT"/>
              </a:rPr>
              <a:t> </a:t>
            </a:r>
            <a:r>
              <a:rPr sz="1850" dirty="0">
                <a:latin typeface="Arial MT"/>
                <a:cs typeface="Arial MT"/>
              </a:rPr>
              <a:t>-</a:t>
            </a:r>
            <a:r>
              <a:rPr sz="1850" spc="15" dirty="0">
                <a:latin typeface="Arial MT"/>
                <a:cs typeface="Arial MT"/>
              </a:rPr>
              <a:t> </a:t>
            </a:r>
            <a:r>
              <a:rPr sz="1850" dirty="0">
                <a:latin typeface="Arial MT"/>
                <a:cs typeface="Arial MT"/>
              </a:rPr>
              <a:t>Critical</a:t>
            </a:r>
            <a:r>
              <a:rPr sz="1850" spc="20" dirty="0">
                <a:latin typeface="Arial MT"/>
                <a:cs typeface="Arial MT"/>
              </a:rPr>
              <a:t> </a:t>
            </a:r>
            <a:r>
              <a:rPr sz="1850" dirty="0">
                <a:latin typeface="Arial MT"/>
                <a:cs typeface="Arial MT"/>
              </a:rPr>
              <a:t>Infrastructure</a:t>
            </a:r>
            <a:r>
              <a:rPr sz="1850" spc="15" dirty="0">
                <a:latin typeface="Arial MT"/>
                <a:cs typeface="Arial MT"/>
              </a:rPr>
              <a:t> </a:t>
            </a:r>
            <a:r>
              <a:rPr sz="1850" spc="-120" dirty="0">
                <a:latin typeface="Arial MT"/>
                <a:cs typeface="Arial MT"/>
              </a:rPr>
              <a:t>Case</a:t>
            </a:r>
            <a:r>
              <a:rPr sz="1850" spc="20" dirty="0">
                <a:latin typeface="Arial MT"/>
                <a:cs typeface="Arial MT"/>
              </a:rPr>
              <a:t> </a:t>
            </a:r>
            <a:r>
              <a:rPr sz="1850" spc="-10" dirty="0">
                <a:latin typeface="Arial MT"/>
                <a:cs typeface="Arial MT"/>
              </a:rPr>
              <a:t>Study</a:t>
            </a:r>
            <a:endParaRPr sz="1850" dirty="0">
              <a:latin typeface="Arial MT"/>
              <a:cs typeface="Arial MT"/>
            </a:endParaRPr>
          </a:p>
        </p:txBody>
      </p:sp>
      <p:grpSp>
        <p:nvGrpSpPr>
          <p:cNvPr id="411" name="object 411"/>
          <p:cNvGrpSpPr/>
          <p:nvPr/>
        </p:nvGrpSpPr>
        <p:grpSpPr>
          <a:xfrm>
            <a:off x="543456" y="7191448"/>
            <a:ext cx="9605645" cy="190500"/>
            <a:chOff x="543456" y="7191448"/>
            <a:chExt cx="9605645" cy="190500"/>
          </a:xfrm>
        </p:grpSpPr>
        <p:sp>
          <p:nvSpPr>
            <p:cNvPr id="412" name="object 412"/>
            <p:cNvSpPr/>
            <p:nvPr/>
          </p:nvSpPr>
          <p:spPr>
            <a:xfrm>
              <a:off x="543456" y="7191448"/>
              <a:ext cx="5763260" cy="190500"/>
            </a:xfrm>
            <a:custGeom>
              <a:avLst/>
              <a:gdLst/>
              <a:ahLst/>
              <a:cxnLst/>
              <a:rect l="l" t="t" r="r" b="b"/>
              <a:pathLst>
                <a:path w="5763260" h="190500">
                  <a:moveTo>
                    <a:pt x="5763118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5763118" y="190468"/>
                  </a:lnTo>
                  <a:lnTo>
                    <a:pt x="5763118" y="0"/>
                  </a:lnTo>
                  <a:close/>
                </a:path>
              </a:pathLst>
            </a:custGeom>
            <a:solidFill>
              <a:srgbClr val="E564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3" name="object 413"/>
            <p:cNvSpPr/>
            <p:nvPr/>
          </p:nvSpPr>
          <p:spPr>
            <a:xfrm>
              <a:off x="6306574" y="7191448"/>
              <a:ext cx="3842385" cy="190500"/>
            </a:xfrm>
            <a:custGeom>
              <a:avLst/>
              <a:gdLst/>
              <a:ahLst/>
              <a:cxnLst/>
              <a:rect l="l" t="t" r="r" b="b"/>
              <a:pathLst>
                <a:path w="3842384" h="190500">
                  <a:moveTo>
                    <a:pt x="3841990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3841990" y="190468"/>
                  </a:lnTo>
                  <a:lnTo>
                    <a:pt x="3841990" y="0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4" name="object 41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r>
              <a:rPr dirty="0"/>
              <a:t>S.</a:t>
            </a:r>
            <a:r>
              <a:rPr spc="100" dirty="0"/>
              <a:t> </a:t>
            </a:r>
            <a:r>
              <a:rPr dirty="0"/>
              <a:t>Yousefi</a:t>
            </a:r>
            <a:r>
              <a:rPr spc="110" dirty="0"/>
              <a:t> </a:t>
            </a:r>
            <a:r>
              <a:rPr dirty="0"/>
              <a:t>Mashhour</a:t>
            </a:r>
            <a:r>
              <a:rPr spc="105" dirty="0"/>
              <a:t> </a:t>
            </a:r>
            <a:r>
              <a:rPr dirty="0"/>
              <a:t>et</a:t>
            </a:r>
            <a:r>
              <a:rPr spc="110" dirty="0"/>
              <a:t> </a:t>
            </a:r>
            <a:r>
              <a:rPr spc="-25" dirty="0"/>
              <a:t>al.</a:t>
            </a:r>
          </a:p>
        </p:txBody>
      </p:sp>
      <p:sp>
        <p:nvSpPr>
          <p:cNvPr id="415" name="object 4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fld id="{81D60167-4931-47E6-BA6A-407CBD079E47}" type="slidenum">
              <a:rPr dirty="0"/>
              <a:t>13</a:t>
            </a:fld>
            <a:r>
              <a:rPr spc="90" dirty="0"/>
              <a:t> </a:t>
            </a:r>
            <a:r>
              <a:rPr spc="275" dirty="0"/>
              <a:t>/</a:t>
            </a:r>
            <a:r>
              <a:rPr spc="90" dirty="0"/>
              <a:t> </a:t>
            </a:r>
            <a:r>
              <a:rPr lang="en-US" spc="-25" dirty="0"/>
              <a:t>22</a:t>
            </a:r>
            <a:endParaRPr spc="-25" dirty="0"/>
          </a:p>
        </p:txBody>
      </p:sp>
    </p:spTree>
  </p:cSld>
  <p:clrMapOvr>
    <a:masterClrMapping/>
  </p:clrMapOvr>
  <p:transition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24790">
              <a:lnSpc>
                <a:spcPct val="100000"/>
              </a:lnSpc>
              <a:spcBef>
                <a:spcPts val="90"/>
              </a:spcBef>
            </a:pPr>
            <a:r>
              <a:rPr dirty="0"/>
              <a:t>Threat</a:t>
            </a:r>
            <a:r>
              <a:rPr spc="45" dirty="0"/>
              <a:t> </a:t>
            </a:r>
            <a:r>
              <a:rPr spc="-35" dirty="0"/>
              <a:t>Prioritization</a:t>
            </a:r>
            <a:r>
              <a:rPr spc="45" dirty="0"/>
              <a:t> </a:t>
            </a:r>
            <a:r>
              <a:rPr spc="-30" dirty="0"/>
              <a:t>by</a:t>
            </a:r>
            <a:r>
              <a:rPr spc="50" dirty="0"/>
              <a:t> </a:t>
            </a:r>
            <a:r>
              <a:rPr spc="-70" dirty="0"/>
              <a:t>Mission</a:t>
            </a:r>
            <a:r>
              <a:rPr spc="40" dirty="0"/>
              <a:t> </a:t>
            </a:r>
            <a:r>
              <a:rPr spc="-10" dirty="0"/>
              <a:t>Impact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532407" y="2286137"/>
            <a:ext cx="3629025" cy="3105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850" spc="-10" dirty="0">
                <a:solidFill>
                  <a:schemeClr val="tx1"/>
                </a:solidFill>
                <a:latin typeface="Arial MT"/>
                <a:cs typeface="Arial MT"/>
              </a:rPr>
              <a:t>Table:</a:t>
            </a:r>
            <a:r>
              <a:rPr sz="1850" spc="125" dirty="0">
                <a:solidFill>
                  <a:srgbClr val="FF8C00"/>
                </a:solidFill>
                <a:latin typeface="Arial MT"/>
                <a:cs typeface="Arial MT"/>
              </a:rPr>
              <a:t> </a:t>
            </a:r>
            <a:r>
              <a:rPr sz="1850" dirty="0">
                <a:latin typeface="Arial MT"/>
                <a:cs typeface="Arial MT"/>
              </a:rPr>
              <a:t>Threat</a:t>
            </a:r>
            <a:r>
              <a:rPr sz="1850" spc="130" dirty="0">
                <a:latin typeface="Arial MT"/>
                <a:cs typeface="Arial MT"/>
              </a:rPr>
              <a:t> </a:t>
            </a:r>
            <a:r>
              <a:rPr sz="1850" dirty="0">
                <a:latin typeface="Arial MT"/>
                <a:cs typeface="Arial MT"/>
              </a:rPr>
              <a:t>Prioritization</a:t>
            </a:r>
            <a:r>
              <a:rPr sz="1850" spc="125" dirty="0">
                <a:latin typeface="Arial MT"/>
                <a:cs typeface="Arial MT"/>
              </a:rPr>
              <a:t> </a:t>
            </a:r>
            <a:r>
              <a:rPr sz="1850" spc="-40" dirty="0">
                <a:latin typeface="Arial MT"/>
                <a:cs typeface="Arial MT"/>
              </a:rPr>
              <a:t>Results</a:t>
            </a:r>
            <a:endParaRPr sz="1850" dirty="0">
              <a:latin typeface="Arial MT"/>
              <a:cs typeface="Arial MT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2006223"/>
              </p:ext>
            </p:extLst>
          </p:nvPr>
        </p:nvGraphicFramePr>
        <p:xfrm>
          <a:off x="1628056" y="2844761"/>
          <a:ext cx="7444105" cy="25977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27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093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20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9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850" b="1" spc="9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ID</a:t>
                      </a:r>
                      <a:endParaRPr sz="18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54610" marB="0"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85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Threat</a:t>
                      </a:r>
                      <a:r>
                        <a:rPr sz="1850" b="1" spc="28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50" b="1" spc="-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Name</a:t>
                      </a:r>
                      <a:endParaRPr sz="18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54610" marB="0"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850" b="1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Priority</a:t>
                      </a:r>
                      <a:endParaRPr sz="18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54610" marB="0"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850" spc="-25" dirty="0">
                          <a:latin typeface="Arial MT"/>
                          <a:cs typeface="Arial MT"/>
                        </a:rPr>
                        <a:t>Th3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50800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850" spc="-25" dirty="0">
                          <a:latin typeface="Arial MT"/>
                          <a:cs typeface="Arial MT"/>
                        </a:rPr>
                        <a:t>Unauthorized</a:t>
                      </a:r>
                      <a:r>
                        <a:rPr sz="185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850" spc="-10" dirty="0">
                          <a:latin typeface="Arial MT"/>
                          <a:cs typeface="Arial MT"/>
                        </a:rPr>
                        <a:t>Access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50800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850" b="1" spc="-10" dirty="0">
                          <a:latin typeface="Arial"/>
                          <a:cs typeface="Arial"/>
                        </a:rPr>
                        <a:t>74.17</a:t>
                      </a:r>
                      <a:endParaRPr sz="1850">
                        <a:latin typeface="Arial"/>
                        <a:cs typeface="Arial"/>
                      </a:endParaRPr>
                    </a:p>
                  </a:txBody>
                  <a:tcPr marL="0" marR="0" marT="50800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>
                        <a:lnSpc>
                          <a:spcPts val="1989"/>
                        </a:lnSpc>
                      </a:pPr>
                      <a:r>
                        <a:rPr sz="1850" spc="-25" dirty="0">
                          <a:latin typeface="Arial MT"/>
                          <a:cs typeface="Arial MT"/>
                        </a:rPr>
                        <a:t>Th7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ts val="1989"/>
                        </a:lnSpc>
                      </a:pPr>
                      <a:r>
                        <a:rPr sz="1850" dirty="0">
                          <a:latin typeface="Arial MT"/>
                          <a:cs typeface="Arial MT"/>
                        </a:rPr>
                        <a:t>Birthday</a:t>
                      </a:r>
                      <a:r>
                        <a:rPr sz="1850" spc="1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850" spc="-10" dirty="0">
                          <a:latin typeface="Arial MT"/>
                          <a:cs typeface="Arial MT"/>
                        </a:rPr>
                        <a:t>Attack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989"/>
                        </a:lnSpc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49.47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>
                        <a:lnSpc>
                          <a:spcPts val="1989"/>
                        </a:lnSpc>
                      </a:pPr>
                      <a:r>
                        <a:rPr sz="1850" spc="-25" dirty="0">
                          <a:latin typeface="Arial MT"/>
                          <a:cs typeface="Arial MT"/>
                        </a:rPr>
                        <a:t>Th2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ts val="1989"/>
                        </a:lnSpc>
                      </a:pPr>
                      <a:r>
                        <a:rPr sz="1850" spc="-35" dirty="0">
                          <a:latin typeface="Arial MT"/>
                          <a:cs typeface="Arial MT"/>
                        </a:rPr>
                        <a:t>Remote</a:t>
                      </a:r>
                      <a:r>
                        <a:rPr sz="1850" spc="-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850" spc="-45" dirty="0">
                          <a:latin typeface="Arial MT"/>
                          <a:cs typeface="Arial MT"/>
                        </a:rPr>
                        <a:t>Code</a:t>
                      </a:r>
                      <a:r>
                        <a:rPr sz="185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850" spc="-10" dirty="0">
                          <a:latin typeface="Arial MT"/>
                          <a:cs typeface="Arial MT"/>
                        </a:rPr>
                        <a:t>Execution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989"/>
                        </a:lnSpc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39.28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>
                        <a:lnSpc>
                          <a:spcPts val="1989"/>
                        </a:lnSpc>
                      </a:pPr>
                      <a:r>
                        <a:rPr sz="1850" spc="-25" dirty="0">
                          <a:latin typeface="Arial MT"/>
                          <a:cs typeface="Arial MT"/>
                        </a:rPr>
                        <a:t>Th1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ts val="1989"/>
                        </a:lnSpc>
                      </a:pPr>
                      <a:r>
                        <a:rPr sz="1850" spc="-75" dirty="0">
                          <a:latin typeface="Arial MT"/>
                          <a:cs typeface="Arial MT"/>
                        </a:rPr>
                        <a:t>Server-</a:t>
                      </a:r>
                      <a:r>
                        <a:rPr sz="1850" spc="-25" dirty="0">
                          <a:latin typeface="Arial MT"/>
                          <a:cs typeface="Arial MT"/>
                        </a:rPr>
                        <a:t>Side</a:t>
                      </a:r>
                      <a:r>
                        <a:rPr sz="185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850" spc="-55" dirty="0">
                          <a:latin typeface="Arial MT"/>
                          <a:cs typeface="Arial MT"/>
                        </a:rPr>
                        <a:t>Request</a:t>
                      </a:r>
                      <a:r>
                        <a:rPr sz="185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850" spc="-35" dirty="0">
                          <a:latin typeface="Arial MT"/>
                          <a:cs typeface="Arial MT"/>
                        </a:rPr>
                        <a:t>Forgery</a:t>
                      </a:r>
                      <a:r>
                        <a:rPr sz="185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850" spc="-10" dirty="0">
                          <a:latin typeface="Arial MT"/>
                          <a:cs typeface="Arial MT"/>
                        </a:rPr>
                        <a:t>(SSRF)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989"/>
                        </a:lnSpc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22.88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>
                        <a:lnSpc>
                          <a:spcPts val="1989"/>
                        </a:lnSpc>
                      </a:pPr>
                      <a:r>
                        <a:rPr sz="1850" spc="-25" dirty="0">
                          <a:latin typeface="Arial MT"/>
                          <a:cs typeface="Arial MT"/>
                        </a:rPr>
                        <a:t>Th5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ts val="1989"/>
                        </a:lnSpc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Spoofing</a:t>
                      </a:r>
                      <a:r>
                        <a:rPr sz="1850" spc="-7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850" spc="-10" dirty="0">
                          <a:latin typeface="Arial MT"/>
                          <a:cs typeface="Arial MT"/>
                        </a:rPr>
                        <a:t>Attacks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989"/>
                        </a:lnSpc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11.27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>
                        <a:lnSpc>
                          <a:spcPts val="1989"/>
                        </a:lnSpc>
                      </a:pPr>
                      <a:r>
                        <a:rPr sz="1850" spc="-25" dirty="0">
                          <a:latin typeface="Arial MT"/>
                          <a:cs typeface="Arial MT"/>
                        </a:rPr>
                        <a:t>Th6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ts val="1989"/>
                        </a:lnSpc>
                      </a:pPr>
                      <a:r>
                        <a:rPr sz="1850" spc="-30" dirty="0">
                          <a:latin typeface="Arial MT"/>
                          <a:cs typeface="Arial MT"/>
                        </a:rPr>
                        <a:t>Plaintext-</a:t>
                      </a:r>
                      <a:r>
                        <a:rPr sz="1850" dirty="0">
                          <a:latin typeface="Arial MT"/>
                          <a:cs typeface="Arial MT"/>
                        </a:rPr>
                        <a:t>recovery</a:t>
                      </a:r>
                      <a:r>
                        <a:rPr sz="185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850" spc="-10" dirty="0">
                          <a:latin typeface="Arial MT"/>
                          <a:cs typeface="Arial MT"/>
                        </a:rPr>
                        <a:t>attacks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989"/>
                        </a:lnSpc>
                      </a:pPr>
                      <a:r>
                        <a:rPr sz="1850" spc="-20" dirty="0">
                          <a:latin typeface="Arial MT"/>
                          <a:cs typeface="Arial MT"/>
                        </a:rPr>
                        <a:t>7.13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9885">
                <a:tc>
                  <a:txBody>
                    <a:bodyPr/>
                    <a:lstStyle/>
                    <a:p>
                      <a:pPr>
                        <a:lnSpc>
                          <a:spcPts val="1989"/>
                        </a:lnSpc>
                      </a:pPr>
                      <a:r>
                        <a:rPr sz="1850" spc="-25" dirty="0">
                          <a:latin typeface="Arial MT"/>
                          <a:cs typeface="Arial MT"/>
                        </a:rPr>
                        <a:t>Th4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ts val="1989"/>
                        </a:lnSpc>
                      </a:pPr>
                      <a:r>
                        <a:rPr sz="1850" spc="-40" dirty="0">
                          <a:latin typeface="Arial MT"/>
                          <a:cs typeface="Arial MT"/>
                        </a:rPr>
                        <a:t>Downgrade</a:t>
                      </a:r>
                      <a:r>
                        <a:rPr sz="1850" spc="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850" dirty="0">
                          <a:latin typeface="Arial MT"/>
                          <a:cs typeface="Arial MT"/>
                        </a:rPr>
                        <a:t>of</a:t>
                      </a:r>
                      <a:r>
                        <a:rPr sz="1850" spc="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850" dirty="0">
                          <a:latin typeface="Arial MT"/>
                          <a:cs typeface="Arial MT"/>
                        </a:rPr>
                        <a:t>DH</a:t>
                      </a:r>
                      <a:r>
                        <a:rPr sz="1850" spc="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850" spc="-35" dirty="0">
                          <a:latin typeface="Arial MT"/>
                          <a:cs typeface="Arial MT"/>
                        </a:rPr>
                        <a:t>parameter</a:t>
                      </a:r>
                      <a:r>
                        <a:rPr sz="1850" spc="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850" spc="-50" dirty="0">
                          <a:latin typeface="Arial MT"/>
                          <a:cs typeface="Arial MT"/>
                        </a:rPr>
                        <a:t>curves</a:t>
                      </a:r>
                      <a:r>
                        <a:rPr sz="1850" spc="50" dirty="0">
                          <a:latin typeface="Arial MT"/>
                          <a:cs typeface="Arial MT"/>
                        </a:rPr>
                        <a:t> to </a:t>
                      </a:r>
                      <a:r>
                        <a:rPr sz="1850" dirty="0">
                          <a:latin typeface="Arial MT"/>
                          <a:cs typeface="Arial MT"/>
                        </a:rPr>
                        <a:t>export</a:t>
                      </a:r>
                      <a:r>
                        <a:rPr sz="1850" spc="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850" spc="-10" dirty="0">
                          <a:latin typeface="Arial MT"/>
                          <a:cs typeface="Arial MT"/>
                        </a:rPr>
                        <a:t>strength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989"/>
                        </a:lnSpc>
                      </a:pPr>
                      <a:r>
                        <a:rPr sz="1850" spc="-20" dirty="0">
                          <a:latin typeface="Arial MT"/>
                          <a:cs typeface="Arial MT"/>
                        </a:rPr>
                        <a:t>5.45</a:t>
                      </a:r>
                      <a:endParaRPr sz="1850" dirty="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object 5"/>
          <p:cNvSpPr/>
          <p:nvPr/>
        </p:nvSpPr>
        <p:spPr>
          <a:xfrm>
            <a:off x="701309" y="6028780"/>
            <a:ext cx="9290050" cy="367030"/>
          </a:xfrm>
          <a:custGeom>
            <a:avLst/>
            <a:gdLst/>
            <a:ahLst/>
            <a:cxnLst/>
            <a:rect l="l" t="t" r="r" b="b"/>
            <a:pathLst>
              <a:path w="9290050" h="367029">
                <a:moveTo>
                  <a:pt x="9183638" y="0"/>
                </a:moveTo>
                <a:lnTo>
                  <a:pt x="105890" y="0"/>
                </a:lnTo>
                <a:lnTo>
                  <a:pt x="64775" y="8355"/>
                </a:lnTo>
                <a:lnTo>
                  <a:pt x="31105" y="31105"/>
                </a:lnTo>
                <a:lnTo>
                  <a:pt x="8355" y="64775"/>
                </a:lnTo>
                <a:lnTo>
                  <a:pt x="0" y="105890"/>
                </a:lnTo>
                <a:lnTo>
                  <a:pt x="0" y="366599"/>
                </a:lnTo>
                <a:lnTo>
                  <a:pt x="9289529" y="366599"/>
                </a:lnTo>
                <a:lnTo>
                  <a:pt x="9289529" y="105890"/>
                </a:lnTo>
                <a:lnTo>
                  <a:pt x="9281174" y="64775"/>
                </a:lnTo>
                <a:lnTo>
                  <a:pt x="9258424" y="31105"/>
                </a:lnTo>
                <a:lnTo>
                  <a:pt x="9224754" y="8355"/>
                </a:lnTo>
                <a:lnTo>
                  <a:pt x="9183638" y="0"/>
                </a:lnTo>
                <a:close/>
              </a:path>
            </a:pathLst>
          </a:custGeom>
          <a:solidFill>
            <a:srgbClr val="FF8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807200" y="6085621"/>
            <a:ext cx="1377950" cy="2717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30"/>
              </a:lnSpc>
            </a:pPr>
            <a:r>
              <a:rPr sz="2050" b="1" dirty="0">
                <a:solidFill>
                  <a:srgbClr val="FFFFFF"/>
                </a:solidFill>
                <a:latin typeface="Arial"/>
                <a:cs typeface="Arial"/>
              </a:rPr>
              <a:t>Key</a:t>
            </a:r>
            <a:r>
              <a:rPr sz="2050" b="1" spc="11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50" b="1" spc="-60" dirty="0">
                <a:solidFill>
                  <a:srgbClr val="FFFFFF"/>
                </a:solidFill>
                <a:latin typeface="Arial"/>
                <a:cs typeface="Arial"/>
              </a:rPr>
              <a:t>Insight</a:t>
            </a:r>
            <a:endParaRPr sz="205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01309" y="6369004"/>
            <a:ext cx="9290050" cy="472661"/>
            <a:chOff x="701309" y="6369004"/>
            <a:chExt cx="9290050" cy="472661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1309" y="6369004"/>
              <a:ext cx="9289529" cy="105492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701309" y="6461300"/>
              <a:ext cx="9290050" cy="380365"/>
            </a:xfrm>
            <a:custGeom>
              <a:avLst/>
              <a:gdLst/>
              <a:ahLst/>
              <a:cxnLst/>
              <a:rect l="l" t="t" r="r" b="b"/>
              <a:pathLst>
                <a:path w="9290050" h="380365">
                  <a:moveTo>
                    <a:pt x="9289529" y="0"/>
                  </a:moveTo>
                  <a:lnTo>
                    <a:pt x="0" y="0"/>
                  </a:lnTo>
                  <a:lnTo>
                    <a:pt x="0" y="273896"/>
                  </a:lnTo>
                  <a:lnTo>
                    <a:pt x="8355" y="315011"/>
                  </a:lnTo>
                  <a:lnTo>
                    <a:pt x="31105" y="348680"/>
                  </a:lnTo>
                  <a:lnTo>
                    <a:pt x="64775" y="371430"/>
                  </a:lnTo>
                  <a:lnTo>
                    <a:pt x="105890" y="379786"/>
                  </a:lnTo>
                  <a:lnTo>
                    <a:pt x="9183638" y="379786"/>
                  </a:lnTo>
                  <a:lnTo>
                    <a:pt x="9224754" y="371430"/>
                  </a:lnTo>
                  <a:lnTo>
                    <a:pt x="9258424" y="348680"/>
                  </a:lnTo>
                  <a:lnTo>
                    <a:pt x="9281174" y="315011"/>
                  </a:lnTo>
                  <a:lnTo>
                    <a:pt x="9289529" y="273896"/>
                  </a:lnTo>
                  <a:lnTo>
                    <a:pt x="9289529" y="0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807200" y="6147448"/>
            <a:ext cx="9290050" cy="800100"/>
          </a:xfrm>
          <a:prstGeom prst="rect">
            <a:avLst/>
          </a:prstGeom>
        </p:spPr>
        <p:txBody>
          <a:bodyPr vert="horz" wrap="square" lIns="0" tIns="28892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275"/>
              </a:spcBef>
            </a:pPr>
            <a:r>
              <a:rPr sz="2050" dirty="0">
                <a:latin typeface="Tahoma"/>
                <a:cs typeface="Tahoma"/>
              </a:rPr>
              <a:t>Prioritization</a:t>
            </a:r>
            <a:r>
              <a:rPr sz="2050" spc="-55" dirty="0">
                <a:latin typeface="Tahoma"/>
                <a:cs typeface="Tahoma"/>
              </a:rPr>
              <a:t> </a:t>
            </a:r>
            <a:r>
              <a:rPr sz="2050" spc="-40" dirty="0">
                <a:latin typeface="Tahoma"/>
                <a:cs typeface="Tahoma"/>
              </a:rPr>
              <a:t>reflects</a:t>
            </a:r>
            <a:r>
              <a:rPr sz="2050" spc="-50" dirty="0">
                <a:latin typeface="Tahoma"/>
                <a:cs typeface="Tahoma"/>
              </a:rPr>
              <a:t> </a:t>
            </a:r>
            <a:r>
              <a:rPr sz="2050" dirty="0">
                <a:latin typeface="Tahoma"/>
                <a:cs typeface="Tahoma"/>
              </a:rPr>
              <a:t>both</a:t>
            </a:r>
            <a:r>
              <a:rPr sz="2050" spc="-50" dirty="0">
                <a:latin typeface="Tahoma"/>
                <a:cs typeface="Tahoma"/>
              </a:rPr>
              <a:t> </a:t>
            </a:r>
            <a:r>
              <a:rPr sz="2050" spc="-20" dirty="0">
                <a:latin typeface="Tahoma"/>
                <a:cs typeface="Tahoma"/>
              </a:rPr>
              <a:t>technical</a:t>
            </a:r>
            <a:r>
              <a:rPr sz="2050" spc="-55" dirty="0">
                <a:latin typeface="Tahoma"/>
                <a:cs typeface="Tahoma"/>
              </a:rPr>
              <a:t> </a:t>
            </a:r>
            <a:r>
              <a:rPr sz="2050" spc="-60" dirty="0">
                <a:latin typeface="Tahoma"/>
                <a:cs typeface="Tahoma"/>
              </a:rPr>
              <a:t>severity</a:t>
            </a:r>
            <a:r>
              <a:rPr sz="2050" spc="-50" dirty="0">
                <a:latin typeface="Tahoma"/>
                <a:cs typeface="Tahoma"/>
              </a:rPr>
              <a:t> </a:t>
            </a:r>
            <a:r>
              <a:rPr sz="2050" spc="-20" dirty="0">
                <a:latin typeface="Tahoma"/>
                <a:cs typeface="Tahoma"/>
              </a:rPr>
              <a:t>and</a:t>
            </a:r>
            <a:r>
              <a:rPr sz="2050" spc="-50" dirty="0">
                <a:latin typeface="Tahoma"/>
                <a:cs typeface="Tahoma"/>
              </a:rPr>
              <a:t> </a:t>
            </a:r>
            <a:r>
              <a:rPr sz="2050" spc="-35" dirty="0">
                <a:latin typeface="Tahoma"/>
                <a:cs typeface="Tahoma"/>
              </a:rPr>
              <a:t>mission</a:t>
            </a:r>
            <a:r>
              <a:rPr sz="2050" spc="-55" dirty="0">
                <a:latin typeface="Tahoma"/>
                <a:cs typeface="Tahoma"/>
              </a:rPr>
              <a:t> </a:t>
            </a:r>
            <a:r>
              <a:rPr sz="2050" dirty="0">
                <a:latin typeface="Tahoma"/>
                <a:cs typeface="Tahoma"/>
              </a:rPr>
              <a:t>CIA</a:t>
            </a:r>
            <a:r>
              <a:rPr sz="2050" spc="-50" dirty="0">
                <a:latin typeface="Tahoma"/>
                <a:cs typeface="Tahoma"/>
              </a:rPr>
              <a:t> </a:t>
            </a:r>
            <a:r>
              <a:rPr sz="2050" spc="-10" dirty="0">
                <a:latin typeface="Tahoma"/>
                <a:cs typeface="Tahoma"/>
              </a:rPr>
              <a:t>weights</a:t>
            </a:r>
            <a:endParaRPr sz="2050">
              <a:latin typeface="Tahoma"/>
              <a:cs typeface="Tahoma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543456" y="7191448"/>
            <a:ext cx="9605645" cy="190500"/>
            <a:chOff x="543456" y="7191448"/>
            <a:chExt cx="9605645" cy="190500"/>
          </a:xfrm>
        </p:grpSpPr>
        <p:sp>
          <p:nvSpPr>
            <p:cNvPr id="13" name="object 13"/>
            <p:cNvSpPr/>
            <p:nvPr/>
          </p:nvSpPr>
          <p:spPr>
            <a:xfrm>
              <a:off x="543456" y="7191448"/>
              <a:ext cx="5763260" cy="190500"/>
            </a:xfrm>
            <a:custGeom>
              <a:avLst/>
              <a:gdLst/>
              <a:ahLst/>
              <a:cxnLst/>
              <a:rect l="l" t="t" r="r" b="b"/>
              <a:pathLst>
                <a:path w="5763260" h="190500">
                  <a:moveTo>
                    <a:pt x="5763118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5763118" y="190468"/>
                  </a:lnTo>
                  <a:lnTo>
                    <a:pt x="5763118" y="0"/>
                  </a:lnTo>
                  <a:close/>
                </a:path>
              </a:pathLst>
            </a:custGeom>
            <a:solidFill>
              <a:srgbClr val="E564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306574" y="7191448"/>
              <a:ext cx="3842385" cy="190500"/>
            </a:xfrm>
            <a:custGeom>
              <a:avLst/>
              <a:gdLst/>
              <a:ahLst/>
              <a:cxnLst/>
              <a:rect l="l" t="t" r="r" b="b"/>
              <a:pathLst>
                <a:path w="3842384" h="190500">
                  <a:moveTo>
                    <a:pt x="3841990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3841990" y="190468"/>
                  </a:lnTo>
                  <a:lnTo>
                    <a:pt x="3841990" y="0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r>
              <a:rPr dirty="0"/>
              <a:t>S.</a:t>
            </a:r>
            <a:r>
              <a:rPr spc="100" dirty="0"/>
              <a:t> </a:t>
            </a:r>
            <a:r>
              <a:rPr dirty="0"/>
              <a:t>Yousefi</a:t>
            </a:r>
            <a:r>
              <a:rPr spc="110" dirty="0"/>
              <a:t> </a:t>
            </a:r>
            <a:r>
              <a:rPr dirty="0"/>
              <a:t>Mashhour</a:t>
            </a:r>
            <a:r>
              <a:rPr spc="105" dirty="0"/>
              <a:t> </a:t>
            </a:r>
            <a:r>
              <a:rPr dirty="0"/>
              <a:t>et</a:t>
            </a:r>
            <a:r>
              <a:rPr spc="110" dirty="0"/>
              <a:t> </a:t>
            </a:r>
            <a:r>
              <a:rPr spc="-25" dirty="0"/>
              <a:t>al.</a:t>
            </a:r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fld id="{81D60167-4931-47E6-BA6A-407CBD079E47}" type="slidenum">
              <a:rPr dirty="0"/>
              <a:t>14</a:t>
            </a:fld>
            <a:r>
              <a:rPr spc="90" dirty="0"/>
              <a:t> </a:t>
            </a:r>
            <a:r>
              <a:rPr spc="275" dirty="0"/>
              <a:t>/</a:t>
            </a:r>
            <a:r>
              <a:rPr spc="90" dirty="0"/>
              <a:t> </a:t>
            </a:r>
            <a:r>
              <a:rPr lang="en-US" spc="-25" dirty="0"/>
              <a:t>22</a:t>
            </a:r>
            <a:endParaRPr spc="-25" dirty="0"/>
          </a:p>
        </p:txBody>
      </p:sp>
    </p:spTree>
  </p:cSld>
  <p:clrMapOvr>
    <a:masterClrMapping/>
  </p:clrMapOvr>
  <p:transition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24790">
              <a:lnSpc>
                <a:spcPct val="100000"/>
              </a:lnSpc>
              <a:spcBef>
                <a:spcPts val="90"/>
              </a:spcBef>
            </a:pPr>
            <a:r>
              <a:rPr spc="-85" dirty="0"/>
              <a:t>Countermeasure</a:t>
            </a:r>
            <a:r>
              <a:rPr spc="114" dirty="0"/>
              <a:t> </a:t>
            </a:r>
            <a:r>
              <a:rPr dirty="0"/>
              <a:t>Utility</a:t>
            </a:r>
            <a:r>
              <a:rPr spc="114" dirty="0"/>
              <a:t> </a:t>
            </a:r>
            <a:r>
              <a:rPr spc="-10" dirty="0"/>
              <a:t>Evaluation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53612" y="2913797"/>
            <a:ext cx="3985895" cy="3105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850" spc="-10" dirty="0">
                <a:solidFill>
                  <a:schemeClr val="tx1"/>
                </a:solidFill>
                <a:latin typeface="Arial MT"/>
                <a:cs typeface="Arial MT"/>
              </a:rPr>
              <a:t>Table:</a:t>
            </a:r>
            <a:r>
              <a:rPr sz="1850" spc="25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850" spc="-60" dirty="0">
                <a:solidFill>
                  <a:schemeClr val="tx1"/>
                </a:solidFill>
                <a:latin typeface="Arial MT"/>
                <a:cs typeface="Arial MT"/>
              </a:rPr>
              <a:t>Countermeasure</a:t>
            </a:r>
            <a:r>
              <a:rPr sz="1850" spc="25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850" spc="50" dirty="0">
                <a:latin typeface="Arial MT"/>
                <a:cs typeface="Arial MT"/>
              </a:rPr>
              <a:t>Utility</a:t>
            </a:r>
            <a:r>
              <a:rPr sz="1850" spc="25" dirty="0">
                <a:latin typeface="Arial MT"/>
                <a:cs typeface="Arial MT"/>
              </a:rPr>
              <a:t> </a:t>
            </a:r>
            <a:r>
              <a:rPr sz="1850" spc="-10" dirty="0">
                <a:latin typeface="Arial MT"/>
                <a:cs typeface="Arial MT"/>
              </a:rPr>
              <a:t>Ranking</a:t>
            </a:r>
            <a:endParaRPr sz="1850" dirty="0">
              <a:latin typeface="Arial MT"/>
              <a:cs typeface="Arial MT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2626111"/>
              </p:ext>
            </p:extLst>
          </p:nvPr>
        </p:nvGraphicFramePr>
        <p:xfrm>
          <a:off x="2219581" y="3472422"/>
          <a:ext cx="6252845" cy="2308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71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28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2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9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850" b="1" spc="9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ID</a:t>
                      </a:r>
                      <a:endParaRPr sz="18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54610" marB="0"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748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850" b="1" spc="-5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Countermeasure</a:t>
                      </a:r>
                      <a:r>
                        <a:rPr sz="1850" b="1" spc="5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50" b="1" spc="-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Name</a:t>
                      </a:r>
                      <a:endParaRPr sz="18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54610" marB="0"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850" b="1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Score</a:t>
                      </a:r>
                      <a:endParaRPr sz="18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54610" marB="0"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850" spc="-25" dirty="0">
                          <a:latin typeface="Arial MT"/>
                          <a:cs typeface="Arial MT"/>
                        </a:rPr>
                        <a:t>CM6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50800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850" dirty="0">
                          <a:latin typeface="Arial MT"/>
                          <a:cs typeface="Arial MT"/>
                        </a:rPr>
                        <a:t>Apply</a:t>
                      </a:r>
                      <a:r>
                        <a:rPr sz="1850" spc="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850" dirty="0">
                          <a:latin typeface="Arial MT"/>
                          <a:cs typeface="Arial MT"/>
                        </a:rPr>
                        <a:t>the</a:t>
                      </a:r>
                      <a:r>
                        <a:rPr sz="1850" spc="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850" dirty="0">
                          <a:latin typeface="Arial MT"/>
                          <a:cs typeface="Arial MT"/>
                        </a:rPr>
                        <a:t>latest</a:t>
                      </a:r>
                      <a:r>
                        <a:rPr sz="1850" spc="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850" spc="-25" dirty="0">
                          <a:latin typeface="Arial MT"/>
                          <a:cs typeface="Arial MT"/>
                        </a:rPr>
                        <a:t>fixes</a:t>
                      </a:r>
                      <a:r>
                        <a:rPr sz="1850" spc="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850" dirty="0">
                          <a:latin typeface="Arial MT"/>
                          <a:cs typeface="Arial MT"/>
                        </a:rPr>
                        <a:t>of</a:t>
                      </a:r>
                      <a:r>
                        <a:rPr sz="1850" spc="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850" spc="-10" dirty="0">
                          <a:latin typeface="Arial MT"/>
                          <a:cs typeface="Arial MT"/>
                        </a:rPr>
                        <a:t>OpenSSL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50800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850" b="1" spc="-10" dirty="0">
                          <a:latin typeface="Arial"/>
                          <a:cs typeface="Arial"/>
                        </a:rPr>
                        <a:t>25.08</a:t>
                      </a:r>
                      <a:endParaRPr sz="1850">
                        <a:latin typeface="Arial"/>
                        <a:cs typeface="Arial"/>
                      </a:endParaRPr>
                    </a:p>
                  </a:txBody>
                  <a:tcPr marL="0" marR="0" marT="50800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>
                        <a:lnSpc>
                          <a:spcPts val="1989"/>
                        </a:lnSpc>
                      </a:pPr>
                      <a:r>
                        <a:rPr sz="1850" spc="-25" dirty="0">
                          <a:latin typeface="Arial MT"/>
                          <a:cs typeface="Arial MT"/>
                        </a:rPr>
                        <a:t>CM8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ts val="1989"/>
                        </a:lnSpc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Implement</a:t>
                      </a:r>
                      <a:r>
                        <a:rPr sz="185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850" dirty="0">
                          <a:latin typeface="Arial MT"/>
                          <a:cs typeface="Arial MT"/>
                        </a:rPr>
                        <a:t>strong</a:t>
                      </a:r>
                      <a:r>
                        <a:rPr sz="185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850" spc="-114" dirty="0">
                          <a:latin typeface="Arial MT"/>
                          <a:cs typeface="Arial MT"/>
                        </a:rPr>
                        <a:t>access</a:t>
                      </a:r>
                      <a:r>
                        <a:rPr sz="185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850" spc="-10" dirty="0">
                          <a:latin typeface="Arial MT"/>
                          <a:cs typeface="Arial MT"/>
                        </a:rPr>
                        <a:t>controls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1430" algn="r">
                        <a:lnSpc>
                          <a:spcPts val="1989"/>
                        </a:lnSpc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22</a:t>
                      </a:r>
                      <a:r>
                        <a:rPr sz="1850" i="1" spc="-10" dirty="0">
                          <a:latin typeface="Arial"/>
                          <a:cs typeface="Arial"/>
                        </a:rPr>
                        <a:t>.</a:t>
                      </a:r>
                      <a:r>
                        <a:rPr sz="1850" spc="-10" dirty="0">
                          <a:latin typeface="Arial MT"/>
                          <a:cs typeface="Arial MT"/>
                        </a:rPr>
                        <a:t>93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>
                        <a:lnSpc>
                          <a:spcPts val="1989"/>
                        </a:lnSpc>
                      </a:pPr>
                      <a:r>
                        <a:rPr sz="1850" spc="-20" dirty="0">
                          <a:latin typeface="Arial MT"/>
                          <a:cs typeface="Arial MT"/>
                        </a:rPr>
                        <a:t>CM10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ts val="1989"/>
                        </a:lnSpc>
                      </a:pPr>
                      <a:r>
                        <a:rPr sz="1850" spc="-25" dirty="0">
                          <a:latin typeface="Arial MT"/>
                          <a:cs typeface="Arial MT"/>
                        </a:rPr>
                        <a:t>Educate</a:t>
                      </a:r>
                      <a:r>
                        <a:rPr sz="185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850" spc="-10" dirty="0">
                          <a:latin typeface="Arial MT"/>
                          <a:cs typeface="Arial MT"/>
                        </a:rPr>
                        <a:t>users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1430" algn="r">
                        <a:lnSpc>
                          <a:spcPts val="1989"/>
                        </a:lnSpc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21</a:t>
                      </a:r>
                      <a:r>
                        <a:rPr sz="1850" i="1" spc="-10" dirty="0">
                          <a:latin typeface="Arial"/>
                          <a:cs typeface="Arial"/>
                        </a:rPr>
                        <a:t>.</a:t>
                      </a:r>
                      <a:r>
                        <a:rPr sz="1850" spc="-10" dirty="0">
                          <a:latin typeface="Arial MT"/>
                          <a:cs typeface="Arial MT"/>
                        </a:rPr>
                        <a:t>71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>
                        <a:lnSpc>
                          <a:spcPts val="1989"/>
                        </a:lnSpc>
                      </a:pPr>
                      <a:r>
                        <a:rPr sz="1850" spc="-25" dirty="0">
                          <a:latin typeface="Arial MT"/>
                          <a:cs typeface="Arial MT"/>
                        </a:rPr>
                        <a:t>CM7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ts val="1989"/>
                        </a:lnSpc>
                      </a:pPr>
                      <a:r>
                        <a:rPr sz="1850" spc="-35" dirty="0">
                          <a:latin typeface="Arial MT"/>
                          <a:cs typeface="Arial MT"/>
                        </a:rPr>
                        <a:t>Upgrade</a:t>
                      </a:r>
                      <a:r>
                        <a:rPr sz="1850" spc="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850" spc="50" dirty="0">
                          <a:latin typeface="Arial MT"/>
                          <a:cs typeface="Arial MT"/>
                        </a:rPr>
                        <a:t>to</a:t>
                      </a:r>
                      <a:r>
                        <a:rPr sz="1850" spc="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850" spc="-25" dirty="0">
                          <a:latin typeface="Arial MT"/>
                          <a:cs typeface="Arial MT"/>
                        </a:rPr>
                        <a:t>supported</a:t>
                      </a:r>
                      <a:r>
                        <a:rPr sz="1850" spc="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850" spc="-55" dirty="0">
                          <a:latin typeface="Arial MT"/>
                          <a:cs typeface="Arial MT"/>
                        </a:rPr>
                        <a:t>versions</a:t>
                      </a:r>
                      <a:r>
                        <a:rPr sz="1850" spc="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850" dirty="0">
                          <a:latin typeface="Arial MT"/>
                          <a:cs typeface="Arial MT"/>
                        </a:rPr>
                        <a:t>of</a:t>
                      </a:r>
                      <a:r>
                        <a:rPr sz="1850" spc="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850" spc="-10" dirty="0">
                          <a:latin typeface="Arial MT"/>
                          <a:cs typeface="Arial MT"/>
                        </a:rPr>
                        <a:t>OpenSSL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1430" algn="r">
                        <a:lnSpc>
                          <a:spcPts val="1989"/>
                        </a:lnSpc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19</a:t>
                      </a:r>
                      <a:r>
                        <a:rPr sz="1850" i="1" spc="-10" dirty="0">
                          <a:latin typeface="Arial"/>
                          <a:cs typeface="Arial"/>
                        </a:rPr>
                        <a:t>.</a:t>
                      </a:r>
                      <a:r>
                        <a:rPr sz="1850" spc="-10" dirty="0">
                          <a:latin typeface="Arial MT"/>
                          <a:cs typeface="Arial MT"/>
                        </a:rPr>
                        <a:t>86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>
                        <a:lnSpc>
                          <a:spcPts val="1989"/>
                        </a:lnSpc>
                      </a:pPr>
                      <a:r>
                        <a:rPr sz="1850" spc="-25" dirty="0">
                          <a:latin typeface="Arial MT"/>
                          <a:cs typeface="Arial MT"/>
                        </a:rPr>
                        <a:t>CM9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ts val="1989"/>
                        </a:lnSpc>
                      </a:pPr>
                      <a:r>
                        <a:rPr sz="1850" dirty="0">
                          <a:latin typeface="Arial MT"/>
                          <a:cs typeface="Arial MT"/>
                        </a:rPr>
                        <a:t>Monitor</a:t>
                      </a:r>
                      <a:r>
                        <a:rPr sz="1850" spc="1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850" spc="-10" dirty="0">
                          <a:latin typeface="Arial MT"/>
                          <a:cs typeface="Arial MT"/>
                        </a:rPr>
                        <a:t>network</a:t>
                      </a:r>
                      <a:r>
                        <a:rPr sz="1850" spc="10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850" spc="-10" dirty="0">
                          <a:latin typeface="Arial MT"/>
                          <a:cs typeface="Arial MT"/>
                        </a:rPr>
                        <a:t>traffic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1430" algn="r">
                        <a:lnSpc>
                          <a:spcPts val="1989"/>
                        </a:lnSpc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18</a:t>
                      </a:r>
                      <a:r>
                        <a:rPr sz="1850" i="1" spc="-10" dirty="0">
                          <a:latin typeface="Arial"/>
                          <a:cs typeface="Arial"/>
                        </a:rPr>
                        <a:t>.</a:t>
                      </a:r>
                      <a:r>
                        <a:rPr sz="1850" spc="-10" dirty="0">
                          <a:latin typeface="Arial MT"/>
                          <a:cs typeface="Arial MT"/>
                        </a:rPr>
                        <a:t>80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9885">
                <a:tc>
                  <a:txBody>
                    <a:bodyPr/>
                    <a:lstStyle/>
                    <a:p>
                      <a:pPr>
                        <a:lnSpc>
                          <a:spcPts val="1989"/>
                        </a:lnSpc>
                      </a:pPr>
                      <a:r>
                        <a:rPr sz="1850" spc="-25" dirty="0">
                          <a:latin typeface="Arial MT"/>
                          <a:cs typeface="Arial MT"/>
                        </a:rPr>
                        <a:t>CM5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ts val="1989"/>
                        </a:lnSpc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Implement</a:t>
                      </a:r>
                      <a:r>
                        <a:rPr sz="1850" spc="-7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850" dirty="0">
                          <a:latin typeface="Arial MT"/>
                          <a:cs typeface="Arial MT"/>
                        </a:rPr>
                        <a:t>Network</a:t>
                      </a:r>
                      <a:r>
                        <a:rPr sz="1850" spc="-7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850" spc="-10" dirty="0">
                          <a:latin typeface="Arial MT"/>
                          <a:cs typeface="Arial MT"/>
                        </a:rPr>
                        <a:t>Segmentation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1430" algn="r">
                        <a:lnSpc>
                          <a:spcPts val="1989"/>
                        </a:lnSpc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17</a:t>
                      </a:r>
                      <a:r>
                        <a:rPr sz="1850" i="1" spc="-10" dirty="0">
                          <a:latin typeface="Arial"/>
                          <a:cs typeface="Arial"/>
                        </a:rPr>
                        <a:t>.</a:t>
                      </a:r>
                      <a:r>
                        <a:rPr sz="1850" spc="-10" dirty="0">
                          <a:latin typeface="Arial MT"/>
                          <a:cs typeface="Arial MT"/>
                        </a:rPr>
                        <a:t>12</a:t>
                      </a:r>
                      <a:endParaRPr sz="1850" dirty="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5" name="object 5"/>
          <p:cNvGrpSpPr/>
          <p:nvPr/>
        </p:nvGrpSpPr>
        <p:grpSpPr>
          <a:xfrm>
            <a:off x="543456" y="7191448"/>
            <a:ext cx="9605645" cy="190500"/>
            <a:chOff x="543456" y="7191448"/>
            <a:chExt cx="9605645" cy="190500"/>
          </a:xfrm>
        </p:grpSpPr>
        <p:sp>
          <p:nvSpPr>
            <p:cNvPr id="6" name="object 6"/>
            <p:cNvSpPr/>
            <p:nvPr/>
          </p:nvSpPr>
          <p:spPr>
            <a:xfrm>
              <a:off x="543456" y="7191448"/>
              <a:ext cx="5763260" cy="190500"/>
            </a:xfrm>
            <a:custGeom>
              <a:avLst/>
              <a:gdLst/>
              <a:ahLst/>
              <a:cxnLst/>
              <a:rect l="l" t="t" r="r" b="b"/>
              <a:pathLst>
                <a:path w="5763260" h="190500">
                  <a:moveTo>
                    <a:pt x="5763118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5763118" y="190468"/>
                  </a:lnTo>
                  <a:lnTo>
                    <a:pt x="5763118" y="0"/>
                  </a:lnTo>
                  <a:close/>
                </a:path>
              </a:pathLst>
            </a:custGeom>
            <a:solidFill>
              <a:srgbClr val="E564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306574" y="7191448"/>
              <a:ext cx="3842385" cy="190500"/>
            </a:xfrm>
            <a:custGeom>
              <a:avLst/>
              <a:gdLst/>
              <a:ahLst/>
              <a:cxnLst/>
              <a:rect l="l" t="t" r="r" b="b"/>
              <a:pathLst>
                <a:path w="3842384" h="190500">
                  <a:moveTo>
                    <a:pt x="3841990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3841990" y="190468"/>
                  </a:lnTo>
                  <a:lnTo>
                    <a:pt x="3841990" y="0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r>
              <a:rPr dirty="0"/>
              <a:t>S.</a:t>
            </a:r>
            <a:r>
              <a:rPr spc="100" dirty="0"/>
              <a:t> </a:t>
            </a:r>
            <a:r>
              <a:rPr dirty="0"/>
              <a:t>Yousefi</a:t>
            </a:r>
            <a:r>
              <a:rPr spc="110" dirty="0"/>
              <a:t> </a:t>
            </a:r>
            <a:r>
              <a:rPr dirty="0"/>
              <a:t>Mashhour</a:t>
            </a:r>
            <a:r>
              <a:rPr spc="105" dirty="0"/>
              <a:t> </a:t>
            </a:r>
            <a:r>
              <a:rPr dirty="0"/>
              <a:t>et</a:t>
            </a:r>
            <a:r>
              <a:rPr spc="110" dirty="0"/>
              <a:t> </a:t>
            </a:r>
            <a:r>
              <a:rPr spc="-25" dirty="0"/>
              <a:t>al.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fld id="{81D60167-4931-47E6-BA6A-407CBD079E47}" type="slidenum">
              <a:rPr dirty="0"/>
              <a:t>15</a:t>
            </a:fld>
            <a:r>
              <a:rPr spc="90" dirty="0"/>
              <a:t> </a:t>
            </a:r>
            <a:r>
              <a:rPr spc="275" dirty="0"/>
              <a:t>/</a:t>
            </a:r>
            <a:r>
              <a:rPr spc="90" dirty="0"/>
              <a:t> </a:t>
            </a:r>
            <a:r>
              <a:rPr lang="en-US" spc="-25" dirty="0"/>
              <a:t>22</a:t>
            </a:r>
            <a:endParaRPr spc="-25" dirty="0"/>
          </a:p>
        </p:txBody>
      </p:sp>
    </p:spTree>
  </p:cSld>
  <p:clrMapOvr>
    <a:masterClrMapping/>
  </p:clrMapOvr>
  <p:transition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24790">
              <a:lnSpc>
                <a:spcPct val="100000"/>
              </a:lnSpc>
              <a:spcBef>
                <a:spcPts val="90"/>
              </a:spcBef>
            </a:pPr>
            <a:r>
              <a:rPr dirty="0"/>
              <a:t>Detailed</a:t>
            </a:r>
            <a:r>
              <a:rPr spc="30" dirty="0"/>
              <a:t> </a:t>
            </a:r>
            <a:r>
              <a:rPr spc="-55" dirty="0"/>
              <a:t>Evaluation</a:t>
            </a:r>
            <a:r>
              <a:rPr spc="35" dirty="0"/>
              <a:t> </a:t>
            </a:r>
            <a:r>
              <a:rPr dirty="0"/>
              <a:t>for</a:t>
            </a:r>
            <a:r>
              <a:rPr spc="30" dirty="0"/>
              <a:t> </a:t>
            </a:r>
            <a:r>
              <a:rPr dirty="0"/>
              <a:t>Threat</a:t>
            </a:r>
            <a:r>
              <a:rPr spc="35" dirty="0"/>
              <a:t> </a:t>
            </a:r>
            <a:r>
              <a:rPr spc="-50" dirty="0"/>
              <a:t>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64665" y="3017993"/>
            <a:ext cx="4163060" cy="3105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850" spc="-10" dirty="0">
                <a:solidFill>
                  <a:schemeClr val="tx1"/>
                </a:solidFill>
                <a:latin typeface="Arial MT"/>
                <a:cs typeface="Arial MT"/>
              </a:rPr>
              <a:t>Table:</a:t>
            </a:r>
            <a:r>
              <a:rPr sz="1850" spc="30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850" dirty="0">
                <a:solidFill>
                  <a:schemeClr val="tx1"/>
                </a:solidFill>
                <a:latin typeface="Arial MT"/>
                <a:cs typeface="Arial MT"/>
              </a:rPr>
              <a:t>Empirical</a:t>
            </a:r>
            <a:r>
              <a:rPr sz="1850" spc="30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850" spc="-10" dirty="0">
                <a:solidFill>
                  <a:schemeClr val="tx1"/>
                </a:solidFill>
                <a:latin typeface="Arial MT"/>
                <a:cs typeface="Arial MT"/>
              </a:rPr>
              <a:t>Evaluation</a:t>
            </a:r>
            <a:r>
              <a:rPr sz="1850" spc="35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850" dirty="0">
                <a:solidFill>
                  <a:schemeClr val="tx1"/>
                </a:solidFill>
                <a:latin typeface="Arial MT"/>
                <a:cs typeface="Arial MT"/>
              </a:rPr>
              <a:t>for</a:t>
            </a:r>
            <a:r>
              <a:rPr sz="1850" spc="30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850" dirty="0">
                <a:solidFill>
                  <a:schemeClr val="tx1"/>
                </a:solidFill>
                <a:latin typeface="Arial MT"/>
                <a:cs typeface="Arial MT"/>
              </a:rPr>
              <a:t>Threat</a:t>
            </a:r>
            <a:r>
              <a:rPr sz="1850" spc="35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850" spc="-50" dirty="0">
                <a:solidFill>
                  <a:schemeClr val="tx1"/>
                </a:solidFill>
                <a:latin typeface="Arial MT"/>
                <a:cs typeface="Arial MT"/>
              </a:rPr>
              <a:t>3</a:t>
            </a:r>
            <a:endParaRPr sz="1850" dirty="0">
              <a:solidFill>
                <a:schemeClr val="tx1"/>
              </a:solidFill>
              <a:latin typeface="Arial MT"/>
              <a:cs typeface="Arial MT"/>
            </a:endParaRPr>
          </a:p>
        </p:txBody>
      </p:sp>
      <p:sp>
        <p:nvSpPr>
          <p:cNvPr id="4" name="object 4"/>
          <p:cNvSpPr/>
          <p:nvPr/>
        </p:nvSpPr>
        <p:spPr>
          <a:xfrm flipV="1">
            <a:off x="3205889" y="3530898"/>
            <a:ext cx="4884011" cy="45719"/>
          </a:xfrm>
          <a:custGeom>
            <a:avLst/>
            <a:gdLst/>
            <a:ahLst/>
            <a:cxnLst/>
            <a:rect l="l" t="t" r="r" b="b"/>
            <a:pathLst>
              <a:path w="4280534">
                <a:moveTo>
                  <a:pt x="0" y="0"/>
                </a:moveTo>
                <a:lnTo>
                  <a:pt x="4280267" y="0"/>
                </a:lnTo>
              </a:path>
            </a:pathLst>
          </a:custGeom>
          <a:ln w="2109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193189" y="3629561"/>
            <a:ext cx="247650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00" b="1" spc="60" dirty="0">
                <a:solidFill>
                  <a:schemeClr val="tx1"/>
                </a:solidFill>
                <a:latin typeface="Arial"/>
                <a:cs typeface="Arial"/>
              </a:rPr>
              <a:t>CM</a:t>
            </a:r>
            <a:endParaRPr sz="100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51300" y="3629561"/>
            <a:ext cx="299720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00" b="1" spc="-20" dirty="0">
                <a:solidFill>
                  <a:schemeClr val="tx1"/>
                </a:solidFill>
                <a:latin typeface="Arial"/>
                <a:cs typeface="Arial"/>
              </a:rPr>
              <a:t>Cost</a:t>
            </a:r>
            <a:endParaRPr sz="100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162894" y="3629561"/>
            <a:ext cx="1228725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00" b="1" dirty="0">
                <a:solidFill>
                  <a:schemeClr val="tx1"/>
                </a:solidFill>
                <a:latin typeface="Arial"/>
                <a:cs typeface="Arial"/>
              </a:rPr>
              <a:t>Risk</a:t>
            </a:r>
            <a:r>
              <a:rPr sz="1000" b="1" spc="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chemeClr val="tx1"/>
                </a:solidFill>
                <a:latin typeface="Arial"/>
                <a:cs typeface="Arial"/>
              </a:rPr>
              <a:t>Reduction</a:t>
            </a:r>
            <a:r>
              <a:rPr sz="1000" b="1" spc="1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000" b="1" spc="105" dirty="0">
                <a:solidFill>
                  <a:schemeClr val="tx1"/>
                </a:solidFill>
                <a:latin typeface="Arial"/>
                <a:cs typeface="Arial"/>
              </a:rPr>
              <a:t>(%)</a:t>
            </a:r>
            <a:endParaRPr sz="10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023100" y="3640264"/>
            <a:ext cx="301625" cy="32508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35"/>
              </a:spcBef>
            </a:pPr>
            <a:r>
              <a:rPr sz="1000" b="1" spc="-20" dirty="0">
                <a:solidFill>
                  <a:schemeClr val="tx1"/>
                </a:solidFill>
                <a:latin typeface="Arial"/>
                <a:cs typeface="Arial"/>
              </a:rPr>
              <a:t>Avg.</a:t>
            </a:r>
            <a:r>
              <a:rPr lang="en-US" sz="1000" b="1" spc="-20" dirty="0">
                <a:solidFill>
                  <a:schemeClr val="tx1"/>
                </a:solidFill>
                <a:latin typeface="Arial"/>
                <a:cs typeface="Arial"/>
              </a:rPr>
              <a:t> Risk</a:t>
            </a:r>
            <a:endParaRPr sz="10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469001" y="3636035"/>
            <a:ext cx="620900" cy="337913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35"/>
              </a:spcBef>
            </a:pPr>
            <a:r>
              <a:rPr sz="1000" b="1" spc="75" dirty="0">
                <a:solidFill>
                  <a:schemeClr val="tx1"/>
                </a:solidFill>
                <a:latin typeface="Arial"/>
                <a:cs typeface="Arial"/>
              </a:rPr>
              <a:t>B</a:t>
            </a:r>
            <a:r>
              <a:rPr lang="en-US" sz="1000" b="1" spc="75" dirty="0">
                <a:solidFill>
                  <a:schemeClr val="tx1"/>
                </a:solidFill>
                <a:latin typeface="Arial"/>
                <a:cs typeface="Arial"/>
              </a:rPr>
              <a:t>enefits</a:t>
            </a:r>
          </a:p>
          <a:p>
            <a:pPr marL="12700" algn="r">
              <a:lnSpc>
                <a:spcPct val="100000"/>
              </a:lnSpc>
              <a:spcBef>
                <a:spcPts val="135"/>
              </a:spcBef>
            </a:pPr>
            <a:r>
              <a:rPr lang="en-US" sz="1000" b="1" spc="75" dirty="0">
                <a:solidFill>
                  <a:schemeClr val="tx1"/>
                </a:solidFill>
                <a:latin typeface="Arial"/>
                <a:cs typeface="Arial"/>
              </a:rPr>
              <a:t>/</a:t>
            </a:r>
            <a:r>
              <a:rPr sz="1000" b="1" spc="75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en-US" sz="1000" b="1" spc="75" dirty="0">
                <a:solidFill>
                  <a:schemeClr val="tx1"/>
                </a:solidFill>
                <a:latin typeface="Arial"/>
                <a:cs typeface="Arial"/>
              </a:rPr>
              <a:t>ost</a:t>
            </a:r>
            <a:endParaRPr sz="10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3088065"/>
              </p:ext>
            </p:extLst>
          </p:nvPr>
        </p:nvGraphicFramePr>
        <p:xfrm>
          <a:off x="3205889" y="3872446"/>
          <a:ext cx="4884011" cy="13798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2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69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06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18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72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63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90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91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3825"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000" b="1" spc="55" dirty="0">
                          <a:latin typeface="Arial"/>
                          <a:cs typeface="Arial"/>
                        </a:rPr>
                        <a:t>(USD)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63500" marB="0"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3825"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000" b="1" spc="-10" dirty="0">
                          <a:latin typeface="Arial"/>
                          <a:cs typeface="Arial"/>
                        </a:rPr>
                        <a:t>C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6350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000" b="1" spc="-10" dirty="0">
                          <a:latin typeface="Arial"/>
                          <a:cs typeface="Arial"/>
                        </a:rPr>
                        <a:t>I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6350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2715" algn="ct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000" b="1" spc="-10" dirty="0">
                          <a:latin typeface="Arial"/>
                          <a:cs typeface="Arial"/>
                        </a:rPr>
                        <a:t>A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6350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49860" algn="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000" b="1" spc="-20" dirty="0">
                          <a:latin typeface="Arial"/>
                          <a:cs typeface="Arial"/>
                        </a:rPr>
                        <a:t>Red</a:t>
                      </a:r>
                      <a:r>
                        <a:rPr lang="en-US" sz="1000" b="1" spc="-20" dirty="0">
                          <a:latin typeface="Arial"/>
                          <a:cs typeface="Arial"/>
                        </a:rPr>
                        <a:t>uction</a:t>
                      </a:r>
                      <a:r>
                        <a:rPr sz="1000" b="1" spc="-20" dirty="0">
                          <a:latin typeface="Arial"/>
                          <a:cs typeface="Arial"/>
                        </a:rPr>
                        <a:t>.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63500" marB="0"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000" spc="-25" dirty="0">
                          <a:latin typeface="Arial MT"/>
                          <a:cs typeface="Arial MT"/>
                        </a:rPr>
                        <a:t>CM6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53975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000" spc="-25" dirty="0">
                          <a:latin typeface="Arial MT"/>
                          <a:cs typeface="Arial MT"/>
                        </a:rPr>
                        <a:t>100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2446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000" spc="-25" dirty="0">
                          <a:latin typeface="Arial MT"/>
                          <a:cs typeface="Arial MT"/>
                        </a:rPr>
                        <a:t>87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000" spc="-25" dirty="0">
                          <a:latin typeface="Arial MT"/>
                          <a:cs typeface="Arial MT"/>
                        </a:rPr>
                        <a:t>87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3081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000" spc="-25" dirty="0">
                          <a:latin typeface="Arial MT"/>
                          <a:cs typeface="Arial MT"/>
                        </a:rPr>
                        <a:t>87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53035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000" spc="-20" dirty="0">
                          <a:latin typeface="Arial MT"/>
                          <a:cs typeface="Arial MT"/>
                        </a:rPr>
                        <a:t>87</a:t>
                      </a:r>
                      <a:r>
                        <a:rPr sz="1000" i="1" spc="-20" dirty="0">
                          <a:latin typeface="Trebuchet MS"/>
                          <a:cs typeface="Trebuchet MS"/>
                        </a:rPr>
                        <a:t>.</a:t>
                      </a:r>
                      <a:r>
                        <a:rPr sz="1000" spc="-20" dirty="0"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000" b="1" spc="-10" dirty="0">
                          <a:latin typeface="Arial"/>
                          <a:cs typeface="Arial"/>
                        </a:rPr>
                        <a:t>0.870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66675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ts val="1090"/>
                        </a:lnSpc>
                      </a:pPr>
                      <a:r>
                        <a:rPr sz="1000" spc="-20" dirty="0">
                          <a:latin typeface="Arial MT"/>
                          <a:cs typeface="Arial MT"/>
                        </a:rPr>
                        <a:t>CM10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3975" algn="ctr">
                        <a:lnSpc>
                          <a:spcPts val="1090"/>
                        </a:lnSpc>
                      </a:pPr>
                      <a:r>
                        <a:rPr sz="1000" spc="-25" dirty="0">
                          <a:latin typeface="Arial MT"/>
                          <a:cs typeface="Arial MT"/>
                        </a:rPr>
                        <a:t>500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4460" algn="ctr">
                        <a:lnSpc>
                          <a:spcPts val="1090"/>
                        </a:lnSpc>
                      </a:pPr>
                      <a:r>
                        <a:rPr sz="1000" spc="-25" dirty="0">
                          <a:latin typeface="Arial MT"/>
                          <a:cs typeface="Arial MT"/>
                        </a:rPr>
                        <a:t>87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90"/>
                        </a:lnSpc>
                      </a:pPr>
                      <a:r>
                        <a:rPr sz="1000" spc="-25" dirty="0">
                          <a:latin typeface="Arial MT"/>
                          <a:cs typeface="Arial MT"/>
                        </a:rPr>
                        <a:t>87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0810" algn="ctr">
                        <a:lnSpc>
                          <a:spcPts val="1090"/>
                        </a:lnSpc>
                      </a:pPr>
                      <a:r>
                        <a:rPr sz="1000" spc="-25" dirty="0">
                          <a:latin typeface="Arial MT"/>
                          <a:cs typeface="Arial MT"/>
                        </a:rPr>
                        <a:t>87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53035" algn="r">
                        <a:lnSpc>
                          <a:spcPts val="1090"/>
                        </a:lnSpc>
                      </a:pPr>
                      <a:r>
                        <a:rPr sz="1000" spc="-20" dirty="0">
                          <a:latin typeface="Arial MT"/>
                          <a:cs typeface="Arial MT"/>
                        </a:rPr>
                        <a:t>87</a:t>
                      </a:r>
                      <a:r>
                        <a:rPr sz="1000" i="1" spc="-20" dirty="0">
                          <a:latin typeface="Trebuchet MS"/>
                          <a:cs typeface="Trebuchet MS"/>
                        </a:rPr>
                        <a:t>.</a:t>
                      </a:r>
                      <a:r>
                        <a:rPr sz="1000" spc="-20" dirty="0"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090"/>
                        </a:lnSpc>
                      </a:pPr>
                      <a:r>
                        <a:rPr sz="1000" spc="-20" dirty="0">
                          <a:latin typeface="Arial MT"/>
                          <a:cs typeface="Arial MT"/>
                        </a:rPr>
                        <a:t>0</a:t>
                      </a:r>
                      <a:r>
                        <a:rPr sz="1000" i="1" spc="-20" dirty="0">
                          <a:latin typeface="Trebuchet MS"/>
                          <a:cs typeface="Trebuchet MS"/>
                        </a:rPr>
                        <a:t>.</a:t>
                      </a:r>
                      <a:r>
                        <a:rPr sz="1000" spc="-20" dirty="0">
                          <a:latin typeface="Arial MT"/>
                          <a:cs typeface="Arial MT"/>
                        </a:rPr>
                        <a:t>174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ts val="1090"/>
                        </a:lnSpc>
                      </a:pPr>
                      <a:r>
                        <a:rPr sz="1000" spc="-25" dirty="0">
                          <a:latin typeface="Arial MT"/>
                          <a:cs typeface="Arial MT"/>
                        </a:rPr>
                        <a:t>CM7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3975" algn="ctr">
                        <a:lnSpc>
                          <a:spcPts val="1090"/>
                        </a:lnSpc>
                      </a:pPr>
                      <a:r>
                        <a:rPr sz="1000" spc="-25" dirty="0">
                          <a:latin typeface="Arial MT"/>
                          <a:cs typeface="Arial MT"/>
                        </a:rPr>
                        <a:t>500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4460" algn="ctr">
                        <a:lnSpc>
                          <a:spcPts val="1090"/>
                        </a:lnSpc>
                      </a:pPr>
                      <a:r>
                        <a:rPr sz="1000" spc="-25" dirty="0">
                          <a:latin typeface="Arial MT"/>
                          <a:cs typeface="Arial MT"/>
                        </a:rPr>
                        <a:t>86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90"/>
                        </a:lnSpc>
                      </a:pPr>
                      <a:r>
                        <a:rPr sz="1000" spc="-25" dirty="0">
                          <a:latin typeface="Arial MT"/>
                          <a:cs typeface="Arial MT"/>
                        </a:rPr>
                        <a:t>85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0810" algn="ctr">
                        <a:lnSpc>
                          <a:spcPts val="1090"/>
                        </a:lnSpc>
                      </a:pPr>
                      <a:r>
                        <a:rPr sz="1000" spc="-25" dirty="0">
                          <a:latin typeface="Arial MT"/>
                          <a:cs typeface="Arial MT"/>
                        </a:rPr>
                        <a:t>85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53035" algn="r">
                        <a:lnSpc>
                          <a:spcPts val="1090"/>
                        </a:lnSpc>
                      </a:pPr>
                      <a:r>
                        <a:rPr sz="1000" spc="-20" dirty="0">
                          <a:latin typeface="Arial MT"/>
                          <a:cs typeface="Arial MT"/>
                        </a:rPr>
                        <a:t>85</a:t>
                      </a:r>
                      <a:r>
                        <a:rPr sz="1000" i="1" spc="-20" dirty="0">
                          <a:latin typeface="Trebuchet MS"/>
                          <a:cs typeface="Trebuchet MS"/>
                        </a:rPr>
                        <a:t>.</a:t>
                      </a:r>
                      <a:r>
                        <a:rPr sz="1000" spc="-20" dirty="0">
                          <a:latin typeface="Arial MT"/>
                          <a:cs typeface="Arial MT"/>
                        </a:rPr>
                        <a:t>3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090"/>
                        </a:lnSpc>
                      </a:pPr>
                      <a:r>
                        <a:rPr sz="1000" spc="-20" dirty="0">
                          <a:latin typeface="Arial MT"/>
                          <a:cs typeface="Arial MT"/>
                        </a:rPr>
                        <a:t>0</a:t>
                      </a:r>
                      <a:r>
                        <a:rPr sz="1000" i="1" spc="-20" dirty="0">
                          <a:latin typeface="Trebuchet MS"/>
                          <a:cs typeface="Trebuchet MS"/>
                        </a:rPr>
                        <a:t>.</a:t>
                      </a:r>
                      <a:r>
                        <a:rPr sz="1000" spc="-20" dirty="0">
                          <a:latin typeface="Arial MT"/>
                          <a:cs typeface="Arial MT"/>
                        </a:rPr>
                        <a:t>171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ts val="1090"/>
                        </a:lnSpc>
                      </a:pPr>
                      <a:r>
                        <a:rPr sz="1000" spc="-25" dirty="0">
                          <a:latin typeface="Arial MT"/>
                          <a:cs typeface="Arial MT"/>
                        </a:rPr>
                        <a:t>CM9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3825" algn="ctr">
                        <a:lnSpc>
                          <a:spcPts val="1090"/>
                        </a:lnSpc>
                      </a:pPr>
                      <a:r>
                        <a:rPr sz="1000" spc="-20" dirty="0">
                          <a:latin typeface="Arial MT"/>
                          <a:cs typeface="Arial MT"/>
                        </a:rPr>
                        <a:t>1000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4460" algn="ctr">
                        <a:lnSpc>
                          <a:spcPts val="1090"/>
                        </a:lnSpc>
                      </a:pPr>
                      <a:r>
                        <a:rPr sz="1000" spc="-25" dirty="0">
                          <a:latin typeface="Arial MT"/>
                          <a:cs typeface="Arial MT"/>
                        </a:rPr>
                        <a:t>88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90"/>
                        </a:lnSpc>
                      </a:pPr>
                      <a:r>
                        <a:rPr sz="1000" spc="-25" dirty="0">
                          <a:latin typeface="Arial MT"/>
                          <a:cs typeface="Arial MT"/>
                        </a:rPr>
                        <a:t>89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0810" algn="ctr">
                        <a:lnSpc>
                          <a:spcPts val="1090"/>
                        </a:lnSpc>
                      </a:pPr>
                      <a:r>
                        <a:rPr sz="1000" spc="-25" dirty="0">
                          <a:latin typeface="Arial MT"/>
                          <a:cs typeface="Arial MT"/>
                        </a:rPr>
                        <a:t>89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53035" algn="r">
                        <a:lnSpc>
                          <a:spcPts val="1090"/>
                        </a:lnSpc>
                      </a:pPr>
                      <a:r>
                        <a:rPr sz="1000" spc="-20" dirty="0">
                          <a:latin typeface="Arial MT"/>
                          <a:cs typeface="Arial MT"/>
                        </a:rPr>
                        <a:t>88</a:t>
                      </a:r>
                      <a:r>
                        <a:rPr sz="1000" i="1" spc="-20" dirty="0">
                          <a:latin typeface="Trebuchet MS"/>
                          <a:cs typeface="Trebuchet MS"/>
                        </a:rPr>
                        <a:t>.</a:t>
                      </a:r>
                      <a:r>
                        <a:rPr sz="1000" spc="-20" dirty="0">
                          <a:latin typeface="Arial MT"/>
                          <a:cs typeface="Arial MT"/>
                        </a:rPr>
                        <a:t>7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090"/>
                        </a:lnSpc>
                      </a:pPr>
                      <a:r>
                        <a:rPr sz="1000" spc="-20" dirty="0">
                          <a:latin typeface="Arial MT"/>
                          <a:cs typeface="Arial MT"/>
                        </a:rPr>
                        <a:t>0</a:t>
                      </a:r>
                      <a:r>
                        <a:rPr sz="1000" i="1" spc="-20" dirty="0">
                          <a:latin typeface="Trebuchet MS"/>
                          <a:cs typeface="Trebuchet MS"/>
                        </a:rPr>
                        <a:t>.</a:t>
                      </a:r>
                      <a:r>
                        <a:rPr sz="1000" spc="-20" dirty="0">
                          <a:latin typeface="Arial MT"/>
                          <a:cs typeface="Arial MT"/>
                        </a:rPr>
                        <a:t>089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ts val="1090"/>
                        </a:lnSpc>
                      </a:pPr>
                      <a:r>
                        <a:rPr sz="1000" spc="-25" dirty="0">
                          <a:latin typeface="Arial MT"/>
                          <a:cs typeface="Arial MT"/>
                        </a:rPr>
                        <a:t>CM8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3825" algn="ctr">
                        <a:lnSpc>
                          <a:spcPts val="1090"/>
                        </a:lnSpc>
                      </a:pPr>
                      <a:r>
                        <a:rPr sz="1000" spc="-20" dirty="0">
                          <a:latin typeface="Arial MT"/>
                          <a:cs typeface="Arial MT"/>
                        </a:rPr>
                        <a:t>1000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4460" algn="ctr">
                        <a:lnSpc>
                          <a:spcPts val="1090"/>
                        </a:lnSpc>
                      </a:pPr>
                      <a:r>
                        <a:rPr sz="1000" spc="-25" dirty="0">
                          <a:latin typeface="Arial MT"/>
                          <a:cs typeface="Arial MT"/>
                        </a:rPr>
                        <a:t>88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90"/>
                        </a:lnSpc>
                      </a:pPr>
                      <a:r>
                        <a:rPr sz="1000" spc="-25" dirty="0">
                          <a:latin typeface="Arial MT"/>
                          <a:cs typeface="Arial MT"/>
                        </a:rPr>
                        <a:t>87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0810" algn="ctr">
                        <a:lnSpc>
                          <a:spcPts val="1090"/>
                        </a:lnSpc>
                      </a:pPr>
                      <a:r>
                        <a:rPr sz="1000" spc="-25" dirty="0">
                          <a:latin typeface="Arial MT"/>
                          <a:cs typeface="Arial MT"/>
                        </a:rPr>
                        <a:t>87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53035" algn="r">
                        <a:lnSpc>
                          <a:spcPts val="1090"/>
                        </a:lnSpc>
                      </a:pPr>
                      <a:r>
                        <a:rPr sz="1000" spc="-20" dirty="0">
                          <a:latin typeface="Arial MT"/>
                          <a:cs typeface="Arial MT"/>
                        </a:rPr>
                        <a:t>87</a:t>
                      </a:r>
                      <a:r>
                        <a:rPr sz="1000" i="1" spc="-20" dirty="0">
                          <a:latin typeface="Trebuchet MS"/>
                          <a:cs typeface="Trebuchet MS"/>
                        </a:rPr>
                        <a:t>.</a:t>
                      </a:r>
                      <a:r>
                        <a:rPr sz="1000" spc="-20" dirty="0">
                          <a:latin typeface="Arial MT"/>
                          <a:cs typeface="Arial MT"/>
                        </a:rPr>
                        <a:t>3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090"/>
                        </a:lnSpc>
                      </a:pPr>
                      <a:r>
                        <a:rPr sz="1000" spc="-20" dirty="0">
                          <a:latin typeface="Arial MT"/>
                          <a:cs typeface="Arial MT"/>
                        </a:rPr>
                        <a:t>0</a:t>
                      </a:r>
                      <a:r>
                        <a:rPr sz="1000" i="1" spc="-20" dirty="0">
                          <a:latin typeface="Trebuchet MS"/>
                          <a:cs typeface="Trebuchet MS"/>
                        </a:rPr>
                        <a:t>.</a:t>
                      </a:r>
                      <a:r>
                        <a:rPr sz="1000" spc="-20" dirty="0">
                          <a:latin typeface="Arial MT"/>
                          <a:cs typeface="Arial MT"/>
                        </a:rPr>
                        <a:t>087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7170">
                <a:tc>
                  <a:txBody>
                    <a:bodyPr/>
                    <a:lstStyle/>
                    <a:p>
                      <a:pPr>
                        <a:lnSpc>
                          <a:spcPts val="1090"/>
                        </a:lnSpc>
                      </a:pPr>
                      <a:r>
                        <a:rPr sz="1000" spc="-25" dirty="0">
                          <a:latin typeface="Arial MT"/>
                          <a:cs typeface="Arial MT"/>
                        </a:rPr>
                        <a:t>CM5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3825" algn="ctr">
                        <a:lnSpc>
                          <a:spcPts val="1090"/>
                        </a:lnSpc>
                      </a:pPr>
                      <a:r>
                        <a:rPr sz="1000" spc="-20" dirty="0">
                          <a:latin typeface="Arial MT"/>
                          <a:cs typeface="Arial MT"/>
                        </a:rPr>
                        <a:t>3000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4460" algn="ctr">
                        <a:lnSpc>
                          <a:spcPts val="1090"/>
                        </a:lnSpc>
                      </a:pPr>
                      <a:r>
                        <a:rPr sz="1000" spc="-25" dirty="0">
                          <a:latin typeface="Arial MT"/>
                          <a:cs typeface="Arial MT"/>
                        </a:rPr>
                        <a:t>89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90"/>
                        </a:lnSpc>
                      </a:pPr>
                      <a:r>
                        <a:rPr sz="1000" spc="-25" dirty="0">
                          <a:latin typeface="Arial MT"/>
                          <a:cs typeface="Arial MT"/>
                        </a:rPr>
                        <a:t>90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0810" algn="ctr">
                        <a:lnSpc>
                          <a:spcPts val="1090"/>
                        </a:lnSpc>
                      </a:pPr>
                      <a:r>
                        <a:rPr sz="1000" spc="-25" dirty="0">
                          <a:latin typeface="Arial MT"/>
                          <a:cs typeface="Arial MT"/>
                        </a:rPr>
                        <a:t>90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3035" algn="r">
                        <a:lnSpc>
                          <a:spcPts val="1090"/>
                        </a:lnSpc>
                      </a:pPr>
                      <a:r>
                        <a:rPr sz="1000" spc="-20" dirty="0">
                          <a:latin typeface="Arial MT"/>
                          <a:cs typeface="Arial MT"/>
                        </a:rPr>
                        <a:t>89</a:t>
                      </a:r>
                      <a:r>
                        <a:rPr sz="1000" i="1" spc="-20" dirty="0">
                          <a:latin typeface="Trebuchet MS"/>
                          <a:cs typeface="Trebuchet MS"/>
                        </a:rPr>
                        <a:t>.</a:t>
                      </a:r>
                      <a:r>
                        <a:rPr sz="1000" spc="-20" dirty="0">
                          <a:latin typeface="Arial MT"/>
                          <a:cs typeface="Arial MT"/>
                        </a:rPr>
                        <a:t>7</a:t>
                      </a:r>
                      <a:endParaRPr sz="1000" dirty="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090"/>
                        </a:lnSpc>
                      </a:pPr>
                      <a:r>
                        <a:rPr sz="1000" spc="-20" dirty="0">
                          <a:latin typeface="Arial MT"/>
                          <a:cs typeface="Arial MT"/>
                        </a:rPr>
                        <a:t>0</a:t>
                      </a:r>
                      <a:r>
                        <a:rPr sz="1000" i="1" spc="-20" dirty="0">
                          <a:latin typeface="Trebuchet MS"/>
                          <a:cs typeface="Trebuchet MS"/>
                        </a:rPr>
                        <a:t>.</a:t>
                      </a:r>
                      <a:r>
                        <a:rPr sz="1000" spc="-20" dirty="0">
                          <a:latin typeface="Arial MT"/>
                          <a:cs typeface="Arial MT"/>
                        </a:rPr>
                        <a:t>030</a:t>
                      </a:r>
                      <a:endParaRPr sz="1000" dirty="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" name="object 11"/>
          <p:cNvSpPr txBox="1"/>
          <p:nvPr/>
        </p:nvSpPr>
        <p:spPr>
          <a:xfrm>
            <a:off x="2694132" y="5521163"/>
            <a:ext cx="5303520" cy="3422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050" b="1" spc="-40" dirty="0">
                <a:solidFill>
                  <a:schemeClr val="tx1"/>
                </a:solidFill>
                <a:latin typeface="Arial"/>
                <a:cs typeface="Arial"/>
              </a:rPr>
              <a:t>Finding:</a:t>
            </a:r>
            <a:r>
              <a:rPr sz="2050" b="1" spc="2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50" spc="75" dirty="0">
                <a:solidFill>
                  <a:schemeClr val="tx1"/>
                </a:solidFill>
                <a:latin typeface="Tahoma"/>
                <a:cs typeface="Tahoma"/>
              </a:rPr>
              <a:t>CM6</a:t>
            </a:r>
            <a:r>
              <a:rPr sz="2050" spc="-35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sz="2050" spc="-100" dirty="0">
                <a:solidFill>
                  <a:schemeClr val="tx1"/>
                </a:solidFill>
                <a:latin typeface="Tahoma"/>
                <a:cs typeface="Tahoma"/>
              </a:rPr>
              <a:t>shows</a:t>
            </a:r>
            <a:r>
              <a:rPr sz="2050" spc="-30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sz="2050" spc="-55" dirty="0">
                <a:solidFill>
                  <a:schemeClr val="tx1"/>
                </a:solidFill>
                <a:latin typeface="Tahoma"/>
                <a:cs typeface="Tahoma"/>
              </a:rPr>
              <a:t>superior</a:t>
            </a:r>
            <a:r>
              <a:rPr sz="2050" spc="-35" dirty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sz="2050" spc="-80" dirty="0">
                <a:solidFill>
                  <a:schemeClr val="tx1"/>
                </a:solidFill>
                <a:latin typeface="Tahoma"/>
                <a:cs typeface="Tahoma"/>
              </a:rPr>
              <a:t>cost-</a:t>
            </a:r>
            <a:r>
              <a:rPr sz="2050" spc="-55" dirty="0">
                <a:solidFill>
                  <a:schemeClr val="tx1"/>
                </a:solidFill>
                <a:latin typeface="Tahoma"/>
                <a:cs typeface="Tahoma"/>
              </a:rPr>
              <a:t>effectiveness</a:t>
            </a:r>
            <a:endParaRPr sz="2050" dirty="0">
              <a:solidFill>
                <a:schemeClr val="tx1"/>
              </a:solidFill>
              <a:latin typeface="Tahoma"/>
              <a:cs typeface="Tahoma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543456" y="7191448"/>
            <a:ext cx="9605645" cy="190500"/>
            <a:chOff x="543456" y="7191448"/>
            <a:chExt cx="9605645" cy="190500"/>
          </a:xfrm>
        </p:grpSpPr>
        <p:sp>
          <p:nvSpPr>
            <p:cNvPr id="13" name="object 13"/>
            <p:cNvSpPr/>
            <p:nvPr/>
          </p:nvSpPr>
          <p:spPr>
            <a:xfrm>
              <a:off x="543456" y="7191448"/>
              <a:ext cx="5763260" cy="190500"/>
            </a:xfrm>
            <a:custGeom>
              <a:avLst/>
              <a:gdLst/>
              <a:ahLst/>
              <a:cxnLst/>
              <a:rect l="l" t="t" r="r" b="b"/>
              <a:pathLst>
                <a:path w="5763260" h="190500">
                  <a:moveTo>
                    <a:pt x="5763118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5763118" y="190468"/>
                  </a:lnTo>
                  <a:lnTo>
                    <a:pt x="5763118" y="0"/>
                  </a:lnTo>
                  <a:close/>
                </a:path>
              </a:pathLst>
            </a:custGeom>
            <a:solidFill>
              <a:srgbClr val="E564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306574" y="7191448"/>
              <a:ext cx="3842385" cy="190500"/>
            </a:xfrm>
            <a:custGeom>
              <a:avLst/>
              <a:gdLst/>
              <a:ahLst/>
              <a:cxnLst/>
              <a:rect l="l" t="t" r="r" b="b"/>
              <a:pathLst>
                <a:path w="3842384" h="190500">
                  <a:moveTo>
                    <a:pt x="3841990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3841990" y="190468"/>
                  </a:lnTo>
                  <a:lnTo>
                    <a:pt x="3841990" y="0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r>
              <a:rPr dirty="0"/>
              <a:t>S.</a:t>
            </a:r>
            <a:r>
              <a:rPr spc="100" dirty="0"/>
              <a:t> </a:t>
            </a:r>
            <a:r>
              <a:rPr dirty="0"/>
              <a:t>Yousefi</a:t>
            </a:r>
            <a:r>
              <a:rPr spc="110" dirty="0"/>
              <a:t> </a:t>
            </a:r>
            <a:r>
              <a:rPr dirty="0"/>
              <a:t>Mashhour</a:t>
            </a:r>
            <a:r>
              <a:rPr spc="105" dirty="0"/>
              <a:t> </a:t>
            </a:r>
            <a:r>
              <a:rPr dirty="0"/>
              <a:t>et</a:t>
            </a:r>
            <a:r>
              <a:rPr spc="110" dirty="0"/>
              <a:t> </a:t>
            </a:r>
            <a:r>
              <a:rPr spc="-25" dirty="0"/>
              <a:t>al.</a:t>
            </a:r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fld id="{81D60167-4931-47E6-BA6A-407CBD079E47}" type="slidenum">
              <a:rPr dirty="0"/>
              <a:t>16</a:t>
            </a:fld>
            <a:r>
              <a:rPr spc="90" dirty="0"/>
              <a:t> </a:t>
            </a:r>
            <a:r>
              <a:rPr spc="275" dirty="0"/>
              <a:t>/</a:t>
            </a:r>
            <a:r>
              <a:rPr spc="90" dirty="0"/>
              <a:t> </a:t>
            </a:r>
            <a:r>
              <a:rPr lang="en-US" spc="-25" dirty="0"/>
              <a:t>22</a:t>
            </a:r>
            <a:endParaRPr spc="-25" dirty="0"/>
          </a:p>
        </p:txBody>
      </p:sp>
    </p:spTree>
  </p:cSld>
  <p:clrMapOvr>
    <a:masterClrMapping/>
  </p:clrMapOvr>
  <p:transition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24790">
              <a:lnSpc>
                <a:spcPct val="100000"/>
              </a:lnSpc>
              <a:spcBef>
                <a:spcPts val="90"/>
              </a:spcBef>
            </a:pPr>
            <a:r>
              <a:rPr lang="en-US" spc="-110" dirty="0"/>
              <a:t>After Simulation </a:t>
            </a:r>
            <a:r>
              <a:rPr spc="-110" dirty="0"/>
              <a:t>Mission-</a:t>
            </a:r>
            <a:r>
              <a:rPr spc="-45" dirty="0"/>
              <a:t>Level</a:t>
            </a:r>
            <a:r>
              <a:rPr spc="-40" dirty="0"/>
              <a:t> </a:t>
            </a:r>
            <a:r>
              <a:rPr spc="-60" dirty="0"/>
              <a:t>Risk</a:t>
            </a:r>
            <a:r>
              <a:rPr spc="-35" dirty="0"/>
              <a:t> </a:t>
            </a:r>
            <a:r>
              <a:rPr spc="-10" dirty="0"/>
              <a:t>Reduction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26878" y="2526162"/>
            <a:ext cx="6039645" cy="2994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sz="1850" spc="-10" dirty="0">
                <a:solidFill>
                  <a:schemeClr val="tx1"/>
                </a:solidFill>
                <a:latin typeface="Arial MT"/>
                <a:cs typeface="Arial MT"/>
              </a:rPr>
              <a:t>Table:</a:t>
            </a:r>
            <a:r>
              <a:rPr sz="1850" spc="-55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850" spc="-10" dirty="0">
                <a:latin typeface="Arial MT"/>
                <a:cs typeface="Arial MT"/>
              </a:rPr>
              <a:t>Risk</a:t>
            </a:r>
            <a:r>
              <a:rPr sz="1850" spc="-50" dirty="0">
                <a:latin typeface="Arial MT"/>
                <a:cs typeface="Arial MT"/>
              </a:rPr>
              <a:t> </a:t>
            </a:r>
            <a:r>
              <a:rPr sz="1850" spc="-20" dirty="0">
                <a:latin typeface="Arial MT"/>
                <a:cs typeface="Arial MT"/>
              </a:rPr>
              <a:t>Reduction</a:t>
            </a:r>
            <a:r>
              <a:rPr sz="1850" spc="-50" dirty="0">
                <a:latin typeface="Arial MT"/>
                <a:cs typeface="Arial MT"/>
              </a:rPr>
              <a:t> </a:t>
            </a:r>
            <a:r>
              <a:rPr lang="en-US" sz="1850" dirty="0">
                <a:latin typeface="Arial MT"/>
                <a:cs typeface="Arial MT"/>
              </a:rPr>
              <a:t>with respect to</a:t>
            </a:r>
            <a:r>
              <a:rPr sz="1850" spc="-55" dirty="0">
                <a:latin typeface="Arial MT"/>
                <a:cs typeface="Arial MT"/>
              </a:rPr>
              <a:t> </a:t>
            </a:r>
            <a:r>
              <a:rPr sz="1850" spc="-10" dirty="0">
                <a:latin typeface="Arial MT"/>
                <a:cs typeface="Arial MT"/>
              </a:rPr>
              <a:t>Mission</a:t>
            </a:r>
            <a:r>
              <a:rPr sz="1850" spc="-50" dirty="0">
                <a:latin typeface="Arial MT"/>
                <a:cs typeface="Arial MT"/>
              </a:rPr>
              <a:t> </a:t>
            </a:r>
            <a:r>
              <a:rPr sz="1850" spc="-10" dirty="0">
                <a:latin typeface="Arial MT"/>
                <a:cs typeface="Arial MT"/>
              </a:rPr>
              <a:t>Objective</a:t>
            </a:r>
            <a:endParaRPr sz="1850" dirty="0">
              <a:latin typeface="Arial MT"/>
              <a:cs typeface="Arial MT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4505499"/>
              </p:ext>
            </p:extLst>
          </p:nvPr>
        </p:nvGraphicFramePr>
        <p:xfrm>
          <a:off x="1744561" y="3084813"/>
          <a:ext cx="7716939" cy="15449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04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2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2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47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65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2050" b="1" spc="-4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Mission</a:t>
                      </a:r>
                      <a:r>
                        <a:rPr sz="2050" b="1" spc="-3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50" b="1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Objective</a:t>
                      </a:r>
                      <a:endParaRPr sz="205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7625" marB="0"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  <a:tabLst>
                          <a:tab pos="808355" algn="l"/>
                        </a:tabLst>
                      </a:pPr>
                      <a:r>
                        <a:rPr sz="1400" b="1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lang="en-US" sz="1400" b="1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vailability </a:t>
                      </a:r>
                      <a:r>
                        <a:rPr sz="1400" b="1" spc="204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(%)</a:t>
                      </a:r>
                      <a:endParaRPr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7625" marB="0"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  <a:tabLst>
                          <a:tab pos="831215" algn="l"/>
                        </a:tabLst>
                      </a:pPr>
                      <a:r>
                        <a:rPr sz="1400" b="1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Integ</a:t>
                      </a:r>
                      <a:r>
                        <a:rPr lang="en-US" sz="1400" b="1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rity </a:t>
                      </a:r>
                      <a:r>
                        <a:rPr sz="1400" b="1" spc="204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(%)</a:t>
                      </a:r>
                      <a:endParaRPr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7625" marB="0"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115" algn="ctr">
                        <a:lnSpc>
                          <a:spcPct val="100000"/>
                        </a:lnSpc>
                        <a:spcBef>
                          <a:spcPts val="375"/>
                        </a:spcBef>
                        <a:tabLst>
                          <a:tab pos="935355" algn="l"/>
                        </a:tabLst>
                      </a:pPr>
                      <a:r>
                        <a:rPr sz="1400" b="1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Conf</a:t>
                      </a:r>
                      <a:r>
                        <a:rPr lang="en-US" sz="1400" b="1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identiality </a:t>
                      </a:r>
                      <a:r>
                        <a:rPr sz="1400" b="1" spc="204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(%)</a:t>
                      </a:r>
                      <a:endParaRPr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7625" marB="0"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2050" spc="-35" dirty="0">
                          <a:latin typeface="Tahoma"/>
                          <a:cs typeface="Tahoma"/>
                        </a:rPr>
                        <a:t>Service</a:t>
                      </a:r>
                      <a:r>
                        <a:rPr sz="2050" spc="-9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50" spc="-10" dirty="0">
                          <a:latin typeface="Tahoma"/>
                          <a:cs typeface="Tahoma"/>
                        </a:rPr>
                        <a:t>Deployment</a:t>
                      </a:r>
                      <a:endParaRPr sz="2050">
                        <a:latin typeface="Tahoma"/>
                        <a:cs typeface="Tahoma"/>
                      </a:endParaRPr>
                    </a:p>
                  </a:txBody>
                  <a:tcPr marL="0" marR="0" marT="43815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2050" b="1" spc="-25" dirty="0">
                          <a:latin typeface="Arial"/>
                          <a:cs typeface="Arial"/>
                        </a:rPr>
                        <a:t>97</a:t>
                      </a:r>
                      <a:endParaRPr sz="2050">
                        <a:latin typeface="Arial"/>
                        <a:cs typeface="Arial"/>
                      </a:endParaRPr>
                    </a:p>
                  </a:txBody>
                  <a:tcPr marL="0" marR="0" marT="43815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2050" b="1" spc="-25" dirty="0">
                          <a:latin typeface="Arial"/>
                          <a:cs typeface="Arial"/>
                        </a:rPr>
                        <a:t>97</a:t>
                      </a:r>
                      <a:endParaRPr sz="2050">
                        <a:latin typeface="Arial"/>
                        <a:cs typeface="Arial"/>
                      </a:endParaRPr>
                    </a:p>
                  </a:txBody>
                  <a:tcPr marL="0" marR="0" marT="43815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56845" marR="3175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2050" b="1" spc="-25" dirty="0">
                          <a:latin typeface="Arial"/>
                          <a:cs typeface="Arial"/>
                        </a:rPr>
                        <a:t>97</a:t>
                      </a:r>
                      <a:endParaRPr sz="2050" dirty="0">
                        <a:latin typeface="Arial"/>
                        <a:cs typeface="Arial"/>
                      </a:endParaRPr>
                    </a:p>
                  </a:txBody>
                  <a:tcPr marL="0" marR="0" marT="43815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230">
                <a:tc>
                  <a:txBody>
                    <a:bodyPr/>
                    <a:lstStyle/>
                    <a:p>
                      <a:pPr>
                        <a:lnSpc>
                          <a:spcPts val="2185"/>
                        </a:lnSpc>
                      </a:pPr>
                      <a:r>
                        <a:rPr sz="2050" spc="-35" dirty="0">
                          <a:latin typeface="Tahoma"/>
                          <a:cs typeface="Tahoma"/>
                        </a:rPr>
                        <a:t>Service</a:t>
                      </a:r>
                      <a:r>
                        <a:rPr sz="2050" spc="-9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50" spc="-10" dirty="0">
                          <a:latin typeface="Tahoma"/>
                          <a:cs typeface="Tahoma"/>
                        </a:rPr>
                        <a:t>Enhancement</a:t>
                      </a:r>
                      <a:endParaRPr sz="205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85"/>
                        </a:lnSpc>
                      </a:pPr>
                      <a:r>
                        <a:rPr sz="2050" spc="-25" dirty="0">
                          <a:latin typeface="Tahoma"/>
                          <a:cs typeface="Tahoma"/>
                        </a:rPr>
                        <a:t>85</a:t>
                      </a:r>
                      <a:endParaRPr sz="205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85"/>
                        </a:lnSpc>
                      </a:pPr>
                      <a:r>
                        <a:rPr sz="2050" spc="-25" dirty="0">
                          <a:latin typeface="Tahoma"/>
                          <a:cs typeface="Tahoma"/>
                        </a:rPr>
                        <a:t>85</a:t>
                      </a:r>
                      <a:endParaRPr sz="205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6210" marR="3175" algn="ctr">
                        <a:lnSpc>
                          <a:spcPts val="2185"/>
                        </a:lnSpc>
                      </a:pPr>
                      <a:r>
                        <a:rPr sz="2050" spc="-25" dirty="0">
                          <a:latin typeface="Tahoma"/>
                          <a:cs typeface="Tahoma"/>
                        </a:rPr>
                        <a:t>82</a:t>
                      </a:r>
                      <a:endParaRPr sz="205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7190">
                <a:tc>
                  <a:txBody>
                    <a:bodyPr/>
                    <a:lstStyle/>
                    <a:p>
                      <a:pPr>
                        <a:lnSpc>
                          <a:spcPts val="2185"/>
                        </a:lnSpc>
                      </a:pPr>
                      <a:r>
                        <a:rPr sz="2050" spc="-20" dirty="0">
                          <a:latin typeface="Tahoma"/>
                          <a:cs typeface="Tahoma"/>
                        </a:rPr>
                        <a:t>Security</a:t>
                      </a:r>
                      <a:r>
                        <a:rPr sz="2050" spc="-1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050" spc="-10" dirty="0">
                          <a:latin typeface="Tahoma"/>
                          <a:cs typeface="Tahoma"/>
                        </a:rPr>
                        <a:t>Assurance</a:t>
                      </a:r>
                      <a:endParaRPr sz="205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85"/>
                        </a:lnSpc>
                      </a:pPr>
                      <a:r>
                        <a:rPr sz="2050" spc="-25" dirty="0">
                          <a:latin typeface="Tahoma"/>
                          <a:cs typeface="Tahoma"/>
                        </a:rPr>
                        <a:t>89</a:t>
                      </a:r>
                      <a:endParaRPr sz="205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85"/>
                        </a:lnSpc>
                      </a:pPr>
                      <a:r>
                        <a:rPr sz="2050" spc="-25" dirty="0">
                          <a:latin typeface="Tahoma"/>
                          <a:cs typeface="Tahoma"/>
                        </a:rPr>
                        <a:t>89</a:t>
                      </a:r>
                      <a:endParaRPr sz="205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4940" marR="3175" algn="ctr">
                        <a:lnSpc>
                          <a:spcPts val="2185"/>
                        </a:lnSpc>
                      </a:pPr>
                      <a:r>
                        <a:rPr sz="2050" spc="-25" dirty="0">
                          <a:latin typeface="Tahoma"/>
                          <a:cs typeface="Tahoma"/>
                        </a:rPr>
                        <a:t>87</a:t>
                      </a:r>
                      <a:endParaRPr sz="2050" dirty="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object 5"/>
          <p:cNvSpPr/>
          <p:nvPr/>
        </p:nvSpPr>
        <p:spPr>
          <a:xfrm>
            <a:off x="701309" y="5363952"/>
            <a:ext cx="9290050" cy="354965"/>
          </a:xfrm>
          <a:custGeom>
            <a:avLst/>
            <a:gdLst/>
            <a:ahLst/>
            <a:cxnLst/>
            <a:rect l="l" t="t" r="r" b="b"/>
            <a:pathLst>
              <a:path w="9290050" h="354964">
                <a:moveTo>
                  <a:pt x="9183638" y="0"/>
                </a:moveTo>
                <a:lnTo>
                  <a:pt x="105890" y="0"/>
                </a:lnTo>
                <a:lnTo>
                  <a:pt x="64775" y="8355"/>
                </a:lnTo>
                <a:lnTo>
                  <a:pt x="31105" y="31105"/>
                </a:lnTo>
                <a:lnTo>
                  <a:pt x="8355" y="64775"/>
                </a:lnTo>
                <a:lnTo>
                  <a:pt x="0" y="105890"/>
                </a:lnTo>
                <a:lnTo>
                  <a:pt x="0" y="354877"/>
                </a:lnTo>
                <a:lnTo>
                  <a:pt x="9289529" y="354877"/>
                </a:lnTo>
                <a:lnTo>
                  <a:pt x="9289529" y="105890"/>
                </a:lnTo>
                <a:lnTo>
                  <a:pt x="9281174" y="64775"/>
                </a:lnTo>
                <a:lnTo>
                  <a:pt x="9258424" y="31105"/>
                </a:lnTo>
                <a:lnTo>
                  <a:pt x="9224754" y="8355"/>
                </a:lnTo>
                <a:lnTo>
                  <a:pt x="9183638" y="0"/>
                </a:lnTo>
                <a:close/>
              </a:path>
            </a:pathLst>
          </a:custGeom>
          <a:solidFill>
            <a:srgbClr val="FF8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807200" y="5420794"/>
            <a:ext cx="1557020" cy="2717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30"/>
              </a:lnSpc>
            </a:pPr>
            <a:r>
              <a:rPr sz="2050" b="1" spc="-55" dirty="0">
                <a:solidFill>
                  <a:srgbClr val="FFFFFF"/>
                </a:solidFill>
                <a:latin typeface="Arial"/>
                <a:cs typeface="Arial"/>
              </a:rPr>
              <a:t>Achievement</a:t>
            </a:r>
            <a:endParaRPr sz="205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01309" y="5692449"/>
            <a:ext cx="9290050" cy="788883"/>
            <a:chOff x="701309" y="5692449"/>
            <a:chExt cx="9290050" cy="788883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1309" y="5692449"/>
              <a:ext cx="9289529" cy="105492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701309" y="5784737"/>
              <a:ext cx="9290050" cy="696595"/>
            </a:xfrm>
            <a:custGeom>
              <a:avLst/>
              <a:gdLst/>
              <a:ahLst/>
              <a:cxnLst/>
              <a:rect l="l" t="t" r="r" b="b"/>
              <a:pathLst>
                <a:path w="9290050" h="696595">
                  <a:moveTo>
                    <a:pt x="9289529" y="0"/>
                  </a:moveTo>
                  <a:lnTo>
                    <a:pt x="0" y="0"/>
                  </a:lnTo>
                  <a:lnTo>
                    <a:pt x="0" y="590381"/>
                  </a:lnTo>
                  <a:lnTo>
                    <a:pt x="8355" y="631496"/>
                  </a:lnTo>
                  <a:lnTo>
                    <a:pt x="31105" y="665166"/>
                  </a:lnTo>
                  <a:lnTo>
                    <a:pt x="64775" y="687916"/>
                  </a:lnTo>
                  <a:lnTo>
                    <a:pt x="105890" y="696272"/>
                  </a:lnTo>
                  <a:lnTo>
                    <a:pt x="9183638" y="696272"/>
                  </a:lnTo>
                  <a:lnTo>
                    <a:pt x="9224754" y="687916"/>
                  </a:lnTo>
                  <a:lnTo>
                    <a:pt x="9258424" y="665166"/>
                  </a:lnTo>
                  <a:lnTo>
                    <a:pt x="9281174" y="631496"/>
                  </a:lnTo>
                  <a:lnTo>
                    <a:pt x="9289529" y="590381"/>
                  </a:lnTo>
                  <a:lnTo>
                    <a:pt x="9289529" y="0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807200" y="5482607"/>
            <a:ext cx="9290050" cy="1104900"/>
          </a:xfrm>
          <a:prstGeom prst="rect">
            <a:avLst/>
          </a:prstGeom>
        </p:spPr>
        <p:txBody>
          <a:bodyPr vert="horz" wrap="square" lIns="0" tIns="273685" rIns="0" bIns="0" rtlCol="0">
            <a:spAutoFit/>
          </a:bodyPr>
          <a:lstStyle/>
          <a:p>
            <a:pPr marR="408305">
              <a:lnSpc>
                <a:spcPct val="101299"/>
              </a:lnSpc>
              <a:spcBef>
                <a:spcPts val="2155"/>
              </a:spcBef>
            </a:pPr>
            <a:r>
              <a:rPr sz="2050" dirty="0">
                <a:latin typeface="Tahoma"/>
                <a:cs typeface="Tahoma"/>
              </a:rPr>
              <a:t>Optimal</a:t>
            </a:r>
            <a:r>
              <a:rPr sz="2050" spc="-70" dirty="0">
                <a:latin typeface="Tahoma"/>
                <a:cs typeface="Tahoma"/>
              </a:rPr>
              <a:t> </a:t>
            </a:r>
            <a:r>
              <a:rPr sz="2050" spc="-25" dirty="0">
                <a:latin typeface="Tahoma"/>
                <a:cs typeface="Tahoma"/>
              </a:rPr>
              <a:t>controls</a:t>
            </a:r>
            <a:r>
              <a:rPr sz="2050" spc="-70" dirty="0">
                <a:latin typeface="Tahoma"/>
                <a:cs typeface="Tahoma"/>
              </a:rPr>
              <a:t> </a:t>
            </a:r>
            <a:r>
              <a:rPr sz="2050" spc="-65" dirty="0">
                <a:latin typeface="Tahoma"/>
                <a:cs typeface="Tahoma"/>
              </a:rPr>
              <a:t>achieve </a:t>
            </a:r>
            <a:r>
              <a:rPr sz="2050" spc="-20" dirty="0">
                <a:latin typeface="Tahoma"/>
                <a:cs typeface="Tahoma"/>
              </a:rPr>
              <a:t>significant,</a:t>
            </a:r>
            <a:r>
              <a:rPr sz="2050" spc="-70" dirty="0">
                <a:latin typeface="Tahoma"/>
                <a:cs typeface="Tahoma"/>
              </a:rPr>
              <a:t> </a:t>
            </a:r>
            <a:r>
              <a:rPr sz="2050" spc="-35" dirty="0">
                <a:latin typeface="Tahoma"/>
                <a:cs typeface="Tahoma"/>
              </a:rPr>
              <a:t>quantifiable</a:t>
            </a:r>
            <a:r>
              <a:rPr sz="2050" spc="-70" dirty="0">
                <a:latin typeface="Tahoma"/>
                <a:cs typeface="Tahoma"/>
              </a:rPr>
              <a:t> </a:t>
            </a:r>
            <a:r>
              <a:rPr sz="2050" dirty="0">
                <a:latin typeface="Tahoma"/>
                <a:cs typeface="Tahoma"/>
              </a:rPr>
              <a:t>risk</a:t>
            </a:r>
            <a:r>
              <a:rPr sz="2050" spc="-65" dirty="0">
                <a:latin typeface="Tahoma"/>
                <a:cs typeface="Tahoma"/>
              </a:rPr>
              <a:t> </a:t>
            </a:r>
            <a:r>
              <a:rPr sz="2050" spc="-30" dirty="0">
                <a:latin typeface="Tahoma"/>
                <a:cs typeface="Tahoma"/>
              </a:rPr>
              <a:t>reduction</a:t>
            </a:r>
            <a:r>
              <a:rPr sz="2050" spc="-70" dirty="0">
                <a:latin typeface="Tahoma"/>
                <a:cs typeface="Tahoma"/>
              </a:rPr>
              <a:t> </a:t>
            </a:r>
            <a:r>
              <a:rPr sz="2050" spc="-50" dirty="0">
                <a:latin typeface="Tahoma"/>
                <a:cs typeface="Tahoma"/>
              </a:rPr>
              <a:t>across</a:t>
            </a:r>
            <a:r>
              <a:rPr sz="2050" spc="-65" dirty="0">
                <a:latin typeface="Tahoma"/>
                <a:cs typeface="Tahoma"/>
              </a:rPr>
              <a:t> </a:t>
            </a:r>
            <a:r>
              <a:rPr sz="2050" dirty="0">
                <a:latin typeface="Tahoma"/>
                <a:cs typeface="Tahoma"/>
              </a:rPr>
              <a:t>all</a:t>
            </a:r>
            <a:r>
              <a:rPr sz="2050" spc="-70" dirty="0">
                <a:latin typeface="Tahoma"/>
                <a:cs typeface="Tahoma"/>
              </a:rPr>
              <a:t> </a:t>
            </a:r>
            <a:r>
              <a:rPr sz="2050" spc="-10" dirty="0">
                <a:latin typeface="Tahoma"/>
                <a:cs typeface="Tahoma"/>
              </a:rPr>
              <a:t>critical </a:t>
            </a:r>
            <a:r>
              <a:rPr sz="2050" spc="-35" dirty="0">
                <a:latin typeface="Tahoma"/>
                <a:cs typeface="Tahoma"/>
              </a:rPr>
              <a:t>mission</a:t>
            </a:r>
            <a:r>
              <a:rPr sz="2050" spc="-110" dirty="0">
                <a:latin typeface="Tahoma"/>
                <a:cs typeface="Tahoma"/>
              </a:rPr>
              <a:t> </a:t>
            </a:r>
            <a:r>
              <a:rPr sz="2050" spc="-10" dirty="0">
                <a:latin typeface="Tahoma"/>
                <a:cs typeface="Tahoma"/>
              </a:rPr>
              <a:t>objectives</a:t>
            </a:r>
            <a:endParaRPr sz="2050">
              <a:latin typeface="Tahoma"/>
              <a:cs typeface="Tahoma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543456" y="7191448"/>
            <a:ext cx="9605645" cy="190500"/>
            <a:chOff x="543456" y="7191448"/>
            <a:chExt cx="9605645" cy="190500"/>
          </a:xfrm>
        </p:grpSpPr>
        <p:sp>
          <p:nvSpPr>
            <p:cNvPr id="13" name="object 13"/>
            <p:cNvSpPr/>
            <p:nvPr/>
          </p:nvSpPr>
          <p:spPr>
            <a:xfrm>
              <a:off x="543456" y="7191448"/>
              <a:ext cx="5763260" cy="190500"/>
            </a:xfrm>
            <a:custGeom>
              <a:avLst/>
              <a:gdLst/>
              <a:ahLst/>
              <a:cxnLst/>
              <a:rect l="l" t="t" r="r" b="b"/>
              <a:pathLst>
                <a:path w="5763260" h="190500">
                  <a:moveTo>
                    <a:pt x="5763118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5763118" y="190468"/>
                  </a:lnTo>
                  <a:lnTo>
                    <a:pt x="5763118" y="0"/>
                  </a:lnTo>
                  <a:close/>
                </a:path>
              </a:pathLst>
            </a:custGeom>
            <a:solidFill>
              <a:srgbClr val="E564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306574" y="7191448"/>
              <a:ext cx="3842385" cy="190500"/>
            </a:xfrm>
            <a:custGeom>
              <a:avLst/>
              <a:gdLst/>
              <a:ahLst/>
              <a:cxnLst/>
              <a:rect l="l" t="t" r="r" b="b"/>
              <a:pathLst>
                <a:path w="3842384" h="190500">
                  <a:moveTo>
                    <a:pt x="3841990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3841990" y="190468"/>
                  </a:lnTo>
                  <a:lnTo>
                    <a:pt x="3841990" y="0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r>
              <a:rPr dirty="0"/>
              <a:t>S.</a:t>
            </a:r>
            <a:r>
              <a:rPr spc="100" dirty="0"/>
              <a:t> </a:t>
            </a:r>
            <a:r>
              <a:rPr dirty="0"/>
              <a:t>Yousefi</a:t>
            </a:r>
            <a:r>
              <a:rPr spc="110" dirty="0"/>
              <a:t> </a:t>
            </a:r>
            <a:r>
              <a:rPr dirty="0"/>
              <a:t>Mashhour</a:t>
            </a:r>
            <a:r>
              <a:rPr spc="105" dirty="0"/>
              <a:t> </a:t>
            </a:r>
            <a:r>
              <a:rPr dirty="0"/>
              <a:t>et</a:t>
            </a:r>
            <a:r>
              <a:rPr spc="110" dirty="0"/>
              <a:t> </a:t>
            </a:r>
            <a:r>
              <a:rPr spc="-25" dirty="0"/>
              <a:t>al.</a:t>
            </a:r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fld id="{81D60167-4931-47E6-BA6A-407CBD079E47}" type="slidenum">
              <a:rPr dirty="0"/>
              <a:t>17</a:t>
            </a:fld>
            <a:r>
              <a:rPr spc="90" dirty="0"/>
              <a:t> </a:t>
            </a:r>
            <a:r>
              <a:rPr spc="275" dirty="0"/>
              <a:t>/</a:t>
            </a:r>
            <a:r>
              <a:rPr spc="90" dirty="0"/>
              <a:t> </a:t>
            </a:r>
            <a:r>
              <a:rPr lang="en-US" spc="-25" dirty="0"/>
              <a:t>22</a:t>
            </a:r>
            <a:endParaRPr spc="-25" dirty="0"/>
          </a:p>
        </p:txBody>
      </p:sp>
    </p:spTree>
  </p:cSld>
  <p:clrMapOvr>
    <a:masterClrMapping/>
  </p:clrMapOvr>
  <p:transition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24790">
              <a:lnSpc>
                <a:spcPct val="100000"/>
              </a:lnSpc>
              <a:spcBef>
                <a:spcPts val="90"/>
              </a:spcBef>
            </a:pPr>
            <a:r>
              <a:rPr lang="en-US" dirty="0"/>
              <a:t>Conclusion &amp; </a:t>
            </a:r>
            <a:r>
              <a:rPr dirty="0"/>
              <a:t>Key</a:t>
            </a:r>
            <a:r>
              <a:rPr spc="35" dirty="0"/>
              <a:t> </a:t>
            </a:r>
            <a:r>
              <a:rPr spc="-10" dirty="0"/>
              <a:t>Contributions</a:t>
            </a:r>
          </a:p>
        </p:txBody>
      </p:sp>
      <p:sp>
        <p:nvSpPr>
          <p:cNvPr id="3" name="object 3"/>
          <p:cNvSpPr/>
          <p:nvPr/>
        </p:nvSpPr>
        <p:spPr>
          <a:xfrm>
            <a:off x="698500" y="3897698"/>
            <a:ext cx="9290050" cy="354965"/>
          </a:xfrm>
          <a:custGeom>
            <a:avLst/>
            <a:gdLst/>
            <a:ahLst/>
            <a:cxnLst/>
            <a:rect l="l" t="t" r="r" b="b"/>
            <a:pathLst>
              <a:path w="9290050" h="354964">
                <a:moveTo>
                  <a:pt x="9183638" y="0"/>
                </a:moveTo>
                <a:lnTo>
                  <a:pt x="105890" y="0"/>
                </a:lnTo>
                <a:lnTo>
                  <a:pt x="64775" y="8355"/>
                </a:lnTo>
                <a:lnTo>
                  <a:pt x="31105" y="31105"/>
                </a:lnTo>
                <a:lnTo>
                  <a:pt x="8355" y="64775"/>
                </a:lnTo>
                <a:lnTo>
                  <a:pt x="0" y="105890"/>
                </a:lnTo>
                <a:lnTo>
                  <a:pt x="0" y="354877"/>
                </a:lnTo>
                <a:lnTo>
                  <a:pt x="9289529" y="354877"/>
                </a:lnTo>
                <a:lnTo>
                  <a:pt x="9289529" y="105890"/>
                </a:lnTo>
                <a:lnTo>
                  <a:pt x="9281174" y="64775"/>
                </a:lnTo>
                <a:lnTo>
                  <a:pt x="9258424" y="31105"/>
                </a:lnTo>
                <a:lnTo>
                  <a:pt x="9224754" y="8355"/>
                </a:lnTo>
                <a:lnTo>
                  <a:pt x="9183638" y="0"/>
                </a:lnTo>
                <a:close/>
              </a:path>
            </a:pathLst>
          </a:custGeom>
          <a:solidFill>
            <a:srgbClr val="E564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04391" y="3954566"/>
            <a:ext cx="2794635" cy="2717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30"/>
              </a:lnSpc>
            </a:pPr>
            <a:r>
              <a:rPr sz="2050" b="1" spc="-75" dirty="0">
                <a:solidFill>
                  <a:srgbClr val="FFFFFF"/>
                </a:solidFill>
                <a:latin typeface="Arial"/>
                <a:cs typeface="Arial"/>
              </a:rPr>
              <a:t>Research</a:t>
            </a:r>
            <a:r>
              <a:rPr sz="205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50" b="1" spc="-60" dirty="0">
                <a:solidFill>
                  <a:srgbClr val="FFFFFF"/>
                </a:solidFill>
                <a:latin typeface="Arial"/>
                <a:cs typeface="Arial"/>
              </a:rPr>
              <a:t>Contributions</a:t>
            </a:r>
            <a:endParaRPr sz="2050">
              <a:latin typeface="Arial"/>
              <a:cs typeface="Arial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698500" y="4226221"/>
            <a:ext cx="9290050" cy="1659464"/>
            <a:chOff x="701309" y="3559145"/>
            <a:chExt cx="9290050" cy="1659464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1309" y="3559145"/>
              <a:ext cx="9289529" cy="105492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701309" y="3651429"/>
              <a:ext cx="9290050" cy="1567180"/>
            </a:xfrm>
            <a:custGeom>
              <a:avLst/>
              <a:gdLst/>
              <a:ahLst/>
              <a:cxnLst/>
              <a:rect l="l" t="t" r="r" b="b"/>
              <a:pathLst>
                <a:path w="9290050" h="1567179">
                  <a:moveTo>
                    <a:pt x="9289529" y="0"/>
                  </a:moveTo>
                  <a:lnTo>
                    <a:pt x="0" y="0"/>
                  </a:lnTo>
                  <a:lnTo>
                    <a:pt x="0" y="1460718"/>
                  </a:lnTo>
                  <a:lnTo>
                    <a:pt x="8355" y="1501833"/>
                  </a:lnTo>
                  <a:lnTo>
                    <a:pt x="31105" y="1535503"/>
                  </a:lnTo>
                  <a:lnTo>
                    <a:pt x="64775" y="1558253"/>
                  </a:lnTo>
                  <a:lnTo>
                    <a:pt x="105890" y="1566608"/>
                  </a:lnTo>
                  <a:lnTo>
                    <a:pt x="9183638" y="1566608"/>
                  </a:lnTo>
                  <a:lnTo>
                    <a:pt x="9224754" y="1558253"/>
                  </a:lnTo>
                  <a:lnTo>
                    <a:pt x="9258424" y="1535503"/>
                  </a:lnTo>
                  <a:lnTo>
                    <a:pt x="9281174" y="1501833"/>
                  </a:lnTo>
                  <a:lnTo>
                    <a:pt x="9289529" y="1460718"/>
                  </a:lnTo>
                  <a:lnTo>
                    <a:pt x="9289529" y="0"/>
                  </a:lnTo>
                  <a:close/>
                </a:path>
              </a:pathLst>
            </a:custGeom>
            <a:solidFill>
              <a:srgbClr val="FFC86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78542" y="3757821"/>
              <a:ext cx="124234" cy="124234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78542" y="4153424"/>
              <a:ext cx="124234" cy="124234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078542" y="4549027"/>
              <a:ext cx="124234" cy="124234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078542" y="4944631"/>
              <a:ext cx="124234" cy="124234"/>
            </a:xfrm>
            <a:prstGeom prst="rect">
              <a:avLst/>
            </a:prstGeom>
          </p:spPr>
        </p:pic>
      </p:grpSp>
      <p:sp>
        <p:nvSpPr>
          <p:cNvPr id="13" name="object 13"/>
          <p:cNvSpPr txBox="1"/>
          <p:nvPr/>
        </p:nvSpPr>
        <p:spPr>
          <a:xfrm>
            <a:off x="804391" y="4016375"/>
            <a:ext cx="9290050" cy="1974850"/>
          </a:xfrm>
          <a:prstGeom prst="rect">
            <a:avLst/>
          </a:prstGeom>
        </p:spPr>
        <p:txBody>
          <a:bodyPr vert="horz" wrap="square" lIns="0" tIns="277495" rIns="0" bIns="0" rtlCol="0">
            <a:spAutoFit/>
          </a:bodyPr>
          <a:lstStyle/>
          <a:p>
            <a:pPr marL="527050">
              <a:lnSpc>
                <a:spcPct val="100000"/>
              </a:lnSpc>
              <a:spcBef>
                <a:spcPts val="2185"/>
              </a:spcBef>
            </a:pPr>
            <a:r>
              <a:rPr sz="2050" b="1" spc="-60" dirty="0">
                <a:latin typeface="Arial"/>
                <a:cs typeface="Arial"/>
              </a:rPr>
              <a:t>Mission-</a:t>
            </a:r>
            <a:r>
              <a:rPr sz="2050" b="1" spc="-20" dirty="0">
                <a:latin typeface="Arial"/>
                <a:cs typeface="Arial"/>
              </a:rPr>
              <a:t>Centric</a:t>
            </a:r>
            <a:r>
              <a:rPr sz="2050" b="1" spc="-5" dirty="0">
                <a:latin typeface="Arial"/>
                <a:cs typeface="Arial"/>
              </a:rPr>
              <a:t> </a:t>
            </a:r>
            <a:r>
              <a:rPr sz="2050" b="1" spc="-45" dirty="0">
                <a:latin typeface="Arial"/>
                <a:cs typeface="Arial"/>
              </a:rPr>
              <a:t>Framework:</a:t>
            </a:r>
            <a:r>
              <a:rPr sz="2050" b="1" spc="125" dirty="0">
                <a:latin typeface="Arial"/>
                <a:cs typeface="Arial"/>
              </a:rPr>
              <a:t> </a:t>
            </a:r>
            <a:r>
              <a:rPr sz="2050" spc="-10" dirty="0">
                <a:latin typeface="Tahoma"/>
                <a:cs typeface="Tahoma"/>
              </a:rPr>
              <a:t>Bridges</a:t>
            </a:r>
            <a:r>
              <a:rPr sz="2050" spc="-110" dirty="0">
                <a:latin typeface="Tahoma"/>
                <a:cs typeface="Tahoma"/>
              </a:rPr>
              <a:t> </a:t>
            </a:r>
            <a:r>
              <a:rPr sz="2050" spc="-20" dirty="0">
                <a:latin typeface="Tahoma"/>
                <a:cs typeface="Tahoma"/>
              </a:rPr>
              <a:t>technical</a:t>
            </a:r>
            <a:r>
              <a:rPr sz="2050" spc="-110" dirty="0">
                <a:latin typeface="Tahoma"/>
                <a:cs typeface="Tahoma"/>
              </a:rPr>
              <a:t> </a:t>
            </a:r>
            <a:r>
              <a:rPr sz="2050" dirty="0">
                <a:latin typeface="Tahoma"/>
                <a:cs typeface="Tahoma"/>
              </a:rPr>
              <a:t>risk</a:t>
            </a:r>
            <a:r>
              <a:rPr sz="2050" spc="-105" dirty="0">
                <a:latin typeface="Tahoma"/>
                <a:cs typeface="Tahoma"/>
              </a:rPr>
              <a:t> </a:t>
            </a:r>
            <a:r>
              <a:rPr sz="2050" spc="-20" dirty="0">
                <a:latin typeface="Tahoma"/>
                <a:cs typeface="Tahoma"/>
              </a:rPr>
              <a:t>and</a:t>
            </a:r>
            <a:r>
              <a:rPr sz="2050" spc="-110" dirty="0">
                <a:latin typeface="Tahoma"/>
                <a:cs typeface="Tahoma"/>
              </a:rPr>
              <a:t> </a:t>
            </a:r>
            <a:r>
              <a:rPr sz="2050" spc="-70" dirty="0">
                <a:latin typeface="Tahoma"/>
                <a:cs typeface="Tahoma"/>
              </a:rPr>
              <a:t>business</a:t>
            </a:r>
            <a:r>
              <a:rPr sz="2050" spc="-90" dirty="0">
                <a:latin typeface="Tahoma"/>
                <a:cs typeface="Tahoma"/>
              </a:rPr>
              <a:t> </a:t>
            </a:r>
            <a:r>
              <a:rPr sz="2050" spc="-10" dirty="0">
                <a:latin typeface="Tahoma"/>
                <a:cs typeface="Tahoma"/>
              </a:rPr>
              <a:t>objectives</a:t>
            </a:r>
            <a:endParaRPr sz="2050" dirty="0">
              <a:latin typeface="Tahoma"/>
              <a:cs typeface="Tahoma"/>
            </a:endParaRPr>
          </a:p>
          <a:p>
            <a:pPr marL="527050">
              <a:lnSpc>
                <a:spcPct val="100000"/>
              </a:lnSpc>
              <a:spcBef>
                <a:spcPts val="655"/>
              </a:spcBef>
            </a:pPr>
            <a:r>
              <a:rPr sz="2050" b="1" spc="-50" dirty="0">
                <a:latin typeface="Arial"/>
                <a:cs typeface="Arial"/>
              </a:rPr>
              <a:t>Simulation-</a:t>
            </a:r>
            <a:r>
              <a:rPr sz="2050" b="1" dirty="0">
                <a:latin typeface="Arial"/>
                <a:cs typeface="Arial"/>
              </a:rPr>
              <a:t>Driven:</a:t>
            </a:r>
            <a:r>
              <a:rPr sz="2050" b="1" spc="190" dirty="0">
                <a:latin typeface="Arial"/>
                <a:cs typeface="Arial"/>
              </a:rPr>
              <a:t> </a:t>
            </a:r>
            <a:r>
              <a:rPr sz="2050" spc="145" dirty="0">
                <a:latin typeface="Tahoma"/>
                <a:cs typeface="Tahoma"/>
              </a:rPr>
              <a:t>ABM/DES</a:t>
            </a:r>
            <a:r>
              <a:rPr sz="2050" spc="-65" dirty="0">
                <a:latin typeface="Tahoma"/>
                <a:cs typeface="Tahoma"/>
              </a:rPr>
              <a:t> </a:t>
            </a:r>
            <a:r>
              <a:rPr sz="2050" dirty="0">
                <a:latin typeface="Tahoma"/>
                <a:cs typeface="Tahoma"/>
              </a:rPr>
              <a:t>for</a:t>
            </a:r>
            <a:r>
              <a:rPr sz="2050" spc="-65" dirty="0">
                <a:latin typeface="Tahoma"/>
                <a:cs typeface="Tahoma"/>
              </a:rPr>
              <a:t> </a:t>
            </a:r>
            <a:r>
              <a:rPr sz="2050" spc="-25" dirty="0">
                <a:latin typeface="Tahoma"/>
                <a:cs typeface="Tahoma"/>
              </a:rPr>
              <a:t>quantitative</a:t>
            </a:r>
            <a:r>
              <a:rPr sz="2050" spc="-65" dirty="0">
                <a:latin typeface="Tahoma"/>
                <a:cs typeface="Tahoma"/>
              </a:rPr>
              <a:t> </a:t>
            </a:r>
            <a:r>
              <a:rPr sz="2050" spc="-10" dirty="0">
                <a:latin typeface="Tahoma"/>
                <a:cs typeface="Tahoma"/>
              </a:rPr>
              <a:t>evaluation</a:t>
            </a:r>
            <a:endParaRPr sz="2050" dirty="0">
              <a:latin typeface="Tahoma"/>
              <a:cs typeface="Tahoma"/>
            </a:endParaRPr>
          </a:p>
          <a:p>
            <a:pPr marL="527050">
              <a:lnSpc>
                <a:spcPct val="100000"/>
              </a:lnSpc>
              <a:spcBef>
                <a:spcPts val="655"/>
              </a:spcBef>
            </a:pPr>
            <a:r>
              <a:rPr sz="2050" b="1" spc="-45" dirty="0">
                <a:latin typeface="Arial"/>
                <a:cs typeface="Arial"/>
              </a:rPr>
              <a:t>Standardized</a:t>
            </a:r>
            <a:r>
              <a:rPr sz="2050" b="1" spc="45" dirty="0">
                <a:latin typeface="Arial"/>
                <a:cs typeface="Arial"/>
              </a:rPr>
              <a:t> </a:t>
            </a:r>
            <a:r>
              <a:rPr sz="2050" b="1" dirty="0">
                <a:latin typeface="Arial"/>
                <a:cs typeface="Arial"/>
              </a:rPr>
              <a:t>Mapping:</a:t>
            </a:r>
            <a:r>
              <a:rPr sz="2050" b="1" spc="185" dirty="0">
                <a:latin typeface="Arial"/>
                <a:cs typeface="Arial"/>
              </a:rPr>
              <a:t> </a:t>
            </a:r>
            <a:r>
              <a:rPr sz="2050" spc="-50" dirty="0">
                <a:latin typeface="Tahoma"/>
                <a:cs typeface="Tahoma"/>
              </a:rPr>
              <a:t>Uses</a:t>
            </a:r>
            <a:r>
              <a:rPr sz="2050" spc="-80" dirty="0">
                <a:latin typeface="Tahoma"/>
                <a:cs typeface="Tahoma"/>
              </a:rPr>
              <a:t> </a:t>
            </a:r>
            <a:r>
              <a:rPr sz="2050" spc="80" dirty="0">
                <a:latin typeface="Tahoma"/>
                <a:cs typeface="Tahoma"/>
              </a:rPr>
              <a:t>MITRE</a:t>
            </a:r>
            <a:r>
              <a:rPr sz="2050" spc="-80" dirty="0">
                <a:latin typeface="Tahoma"/>
                <a:cs typeface="Tahoma"/>
              </a:rPr>
              <a:t> </a:t>
            </a:r>
            <a:r>
              <a:rPr sz="2050" spc="100" dirty="0">
                <a:latin typeface="Tahoma"/>
                <a:cs typeface="Tahoma"/>
              </a:rPr>
              <a:t>ATT&amp;CK/D3FEND</a:t>
            </a:r>
            <a:endParaRPr sz="2050" dirty="0">
              <a:latin typeface="Tahoma"/>
              <a:cs typeface="Tahoma"/>
            </a:endParaRPr>
          </a:p>
          <a:p>
            <a:pPr marL="527050">
              <a:lnSpc>
                <a:spcPct val="100000"/>
              </a:lnSpc>
              <a:spcBef>
                <a:spcPts val="655"/>
              </a:spcBef>
            </a:pPr>
            <a:r>
              <a:rPr sz="2050" b="1" spc="-40" dirty="0">
                <a:latin typeface="Arial"/>
                <a:cs typeface="Arial"/>
              </a:rPr>
              <a:t>Empirical</a:t>
            </a:r>
            <a:r>
              <a:rPr sz="2050" b="1" spc="55" dirty="0">
                <a:latin typeface="Arial"/>
                <a:cs typeface="Arial"/>
              </a:rPr>
              <a:t> </a:t>
            </a:r>
            <a:r>
              <a:rPr sz="2050" b="1" spc="-10" dirty="0">
                <a:latin typeface="Arial"/>
                <a:cs typeface="Arial"/>
              </a:rPr>
              <a:t>Validation:</a:t>
            </a:r>
            <a:r>
              <a:rPr sz="2050" b="1" spc="210" dirty="0">
                <a:latin typeface="Arial"/>
                <a:cs typeface="Arial"/>
              </a:rPr>
              <a:t> </a:t>
            </a:r>
            <a:r>
              <a:rPr sz="2050" dirty="0">
                <a:latin typeface="Tahoma"/>
                <a:cs typeface="Tahoma"/>
              </a:rPr>
              <a:t>Up</a:t>
            </a:r>
            <a:r>
              <a:rPr sz="2050" spc="-55" dirty="0">
                <a:latin typeface="Tahoma"/>
                <a:cs typeface="Tahoma"/>
              </a:rPr>
              <a:t> </a:t>
            </a:r>
            <a:r>
              <a:rPr sz="2050" dirty="0">
                <a:latin typeface="Tahoma"/>
                <a:cs typeface="Tahoma"/>
              </a:rPr>
              <a:t>to</a:t>
            </a:r>
            <a:r>
              <a:rPr sz="2050" spc="-50" dirty="0">
                <a:latin typeface="Tahoma"/>
                <a:cs typeface="Tahoma"/>
              </a:rPr>
              <a:t> </a:t>
            </a:r>
            <a:r>
              <a:rPr sz="2050" spc="-130" dirty="0">
                <a:latin typeface="Tahoma"/>
                <a:cs typeface="Tahoma"/>
              </a:rPr>
              <a:t>97%</a:t>
            </a:r>
            <a:r>
              <a:rPr sz="2050" spc="-30" dirty="0">
                <a:latin typeface="Tahoma"/>
                <a:cs typeface="Tahoma"/>
              </a:rPr>
              <a:t> </a:t>
            </a:r>
            <a:r>
              <a:rPr sz="2050" dirty="0">
                <a:latin typeface="Tahoma"/>
                <a:cs typeface="Tahoma"/>
              </a:rPr>
              <a:t>risk</a:t>
            </a:r>
            <a:r>
              <a:rPr sz="2050" spc="-50" dirty="0">
                <a:latin typeface="Tahoma"/>
                <a:cs typeface="Tahoma"/>
              </a:rPr>
              <a:t> </a:t>
            </a:r>
            <a:r>
              <a:rPr sz="2050" spc="-30" dirty="0">
                <a:latin typeface="Tahoma"/>
                <a:cs typeface="Tahoma"/>
              </a:rPr>
              <a:t>reduction</a:t>
            </a:r>
            <a:r>
              <a:rPr sz="2050" spc="-55" dirty="0">
                <a:latin typeface="Tahoma"/>
                <a:cs typeface="Tahoma"/>
              </a:rPr>
              <a:t> </a:t>
            </a:r>
            <a:r>
              <a:rPr sz="2050" dirty="0">
                <a:latin typeface="Tahoma"/>
                <a:cs typeface="Tahoma"/>
              </a:rPr>
              <a:t>in</a:t>
            </a:r>
            <a:r>
              <a:rPr sz="2050" spc="-50" dirty="0">
                <a:latin typeface="Tahoma"/>
                <a:cs typeface="Tahoma"/>
              </a:rPr>
              <a:t> </a:t>
            </a:r>
            <a:r>
              <a:rPr sz="2050" dirty="0">
                <a:latin typeface="Tahoma"/>
                <a:cs typeface="Tahoma"/>
              </a:rPr>
              <a:t>critical</a:t>
            </a:r>
            <a:r>
              <a:rPr sz="2050" spc="-55" dirty="0">
                <a:latin typeface="Tahoma"/>
                <a:cs typeface="Tahoma"/>
              </a:rPr>
              <a:t> </a:t>
            </a:r>
            <a:r>
              <a:rPr sz="2050" spc="-10" dirty="0">
                <a:latin typeface="Tahoma"/>
                <a:cs typeface="Tahoma"/>
              </a:rPr>
              <a:t>infrastructure</a:t>
            </a:r>
            <a:endParaRPr sz="2050" dirty="0">
              <a:latin typeface="Tahoma"/>
              <a:cs typeface="Tahoma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543456" y="7191448"/>
            <a:ext cx="9605645" cy="190500"/>
            <a:chOff x="543456" y="7191448"/>
            <a:chExt cx="9605645" cy="190500"/>
          </a:xfrm>
        </p:grpSpPr>
        <p:sp>
          <p:nvSpPr>
            <p:cNvPr id="15" name="object 15"/>
            <p:cNvSpPr/>
            <p:nvPr/>
          </p:nvSpPr>
          <p:spPr>
            <a:xfrm>
              <a:off x="543456" y="7191448"/>
              <a:ext cx="5763260" cy="190500"/>
            </a:xfrm>
            <a:custGeom>
              <a:avLst/>
              <a:gdLst/>
              <a:ahLst/>
              <a:cxnLst/>
              <a:rect l="l" t="t" r="r" b="b"/>
              <a:pathLst>
                <a:path w="5763260" h="190500">
                  <a:moveTo>
                    <a:pt x="5763118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5763118" y="190468"/>
                  </a:lnTo>
                  <a:lnTo>
                    <a:pt x="5763118" y="0"/>
                  </a:lnTo>
                  <a:close/>
                </a:path>
              </a:pathLst>
            </a:custGeom>
            <a:solidFill>
              <a:srgbClr val="E564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306574" y="7191448"/>
              <a:ext cx="3842385" cy="190500"/>
            </a:xfrm>
            <a:custGeom>
              <a:avLst/>
              <a:gdLst/>
              <a:ahLst/>
              <a:cxnLst/>
              <a:rect l="l" t="t" r="r" b="b"/>
              <a:pathLst>
                <a:path w="3842384" h="190500">
                  <a:moveTo>
                    <a:pt x="3841990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3841990" y="190468"/>
                  </a:lnTo>
                  <a:lnTo>
                    <a:pt x="3841990" y="0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r>
              <a:rPr dirty="0"/>
              <a:t>S.</a:t>
            </a:r>
            <a:r>
              <a:rPr spc="100" dirty="0"/>
              <a:t> </a:t>
            </a:r>
            <a:r>
              <a:rPr dirty="0"/>
              <a:t>Yousefi</a:t>
            </a:r>
            <a:r>
              <a:rPr spc="110" dirty="0"/>
              <a:t> </a:t>
            </a:r>
            <a:r>
              <a:rPr dirty="0"/>
              <a:t>Mashhour</a:t>
            </a:r>
            <a:r>
              <a:rPr spc="105" dirty="0"/>
              <a:t> </a:t>
            </a:r>
            <a:r>
              <a:rPr dirty="0"/>
              <a:t>et</a:t>
            </a:r>
            <a:r>
              <a:rPr spc="110" dirty="0"/>
              <a:t> </a:t>
            </a:r>
            <a:r>
              <a:rPr spc="-25" dirty="0"/>
              <a:t>al.</a:t>
            </a:r>
          </a:p>
        </p:txBody>
      </p:sp>
      <p:sp>
        <p:nvSpPr>
          <p:cNvPr id="18" name="object 1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fld id="{81D60167-4931-47E6-BA6A-407CBD079E47}" type="slidenum">
              <a:rPr dirty="0"/>
              <a:t>18</a:t>
            </a:fld>
            <a:r>
              <a:rPr spc="90" dirty="0"/>
              <a:t> </a:t>
            </a:r>
            <a:r>
              <a:rPr spc="275" dirty="0"/>
              <a:t>/</a:t>
            </a:r>
            <a:r>
              <a:rPr spc="90" dirty="0"/>
              <a:t> </a:t>
            </a:r>
            <a:r>
              <a:rPr lang="en-US" spc="-25" dirty="0"/>
              <a:t>22</a:t>
            </a:r>
            <a:endParaRPr spc="-25" dirty="0"/>
          </a:p>
        </p:txBody>
      </p:sp>
      <p:sp>
        <p:nvSpPr>
          <p:cNvPr id="7" name="object 8">
            <a:extLst>
              <a:ext uri="{FF2B5EF4-FFF2-40B4-BE49-F238E27FC236}">
                <a16:creationId xmlns:a16="http://schemas.microsoft.com/office/drawing/2014/main" id="{0FEB5923-5A6F-5EF9-3313-CCE3774CB1A3}"/>
              </a:ext>
            </a:extLst>
          </p:cNvPr>
          <p:cNvSpPr txBox="1"/>
          <p:nvPr/>
        </p:nvSpPr>
        <p:spPr>
          <a:xfrm>
            <a:off x="688011" y="2120049"/>
            <a:ext cx="9289529" cy="1204176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750"/>
              </a:spcBef>
            </a:pPr>
            <a:r>
              <a:rPr lang="en-US" sz="2400" dirty="0"/>
              <a:t>The mission‑centric, simulation‑driven framework effectively aligns cybersecurity measures with organizational priorities, delivering measurable risk reduction in critical infrastructure environments.</a:t>
            </a:r>
            <a:endParaRPr sz="2250" dirty="0">
              <a:latin typeface="Tahoma"/>
              <a:cs typeface="Tahoma"/>
            </a:endParaRPr>
          </a:p>
        </p:txBody>
      </p:sp>
    </p:spTree>
  </p:cSld>
  <p:clrMapOvr>
    <a:masterClrMapping/>
  </p:clrMapOvr>
  <p:transition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24790">
              <a:lnSpc>
                <a:spcPct val="100000"/>
              </a:lnSpc>
              <a:spcBef>
                <a:spcPts val="90"/>
              </a:spcBef>
            </a:pPr>
            <a:r>
              <a:rPr spc="-10" dirty="0"/>
              <a:t>Future</a:t>
            </a:r>
            <a:r>
              <a:rPr spc="30" dirty="0"/>
              <a:t> </a:t>
            </a:r>
            <a:r>
              <a:rPr dirty="0"/>
              <a:t>Work</a:t>
            </a:r>
            <a:r>
              <a:rPr spc="30" dirty="0"/>
              <a:t> </a:t>
            </a:r>
            <a:r>
              <a:rPr spc="250" dirty="0"/>
              <a:t>&amp;</a:t>
            </a:r>
            <a:r>
              <a:rPr spc="30" dirty="0"/>
              <a:t> </a:t>
            </a:r>
            <a:r>
              <a:rPr spc="-114" dirty="0"/>
              <a:t>Research</a:t>
            </a:r>
            <a:r>
              <a:rPr spc="25" dirty="0"/>
              <a:t> </a:t>
            </a:r>
            <a:r>
              <a:rPr spc="-10" dirty="0"/>
              <a:t>Directions</a:t>
            </a:r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8542" y="3553798"/>
            <a:ext cx="124234" cy="12423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8542" y="3949401"/>
            <a:ext cx="124234" cy="124234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78542" y="4345004"/>
            <a:ext cx="124234" cy="12423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78542" y="4740608"/>
            <a:ext cx="124234" cy="124234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78542" y="5136211"/>
            <a:ext cx="124234" cy="124234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794500" y="2932141"/>
            <a:ext cx="5454015" cy="2399030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50"/>
              </a:spcBef>
            </a:pPr>
            <a:r>
              <a:rPr sz="2050" b="1" spc="-75" dirty="0">
                <a:solidFill>
                  <a:srgbClr val="FF8C00"/>
                </a:solidFill>
                <a:latin typeface="Arial"/>
                <a:cs typeface="Arial"/>
              </a:rPr>
              <a:t>Research</a:t>
            </a:r>
            <a:r>
              <a:rPr sz="2050" b="1" spc="-15" dirty="0">
                <a:solidFill>
                  <a:srgbClr val="FF8C00"/>
                </a:solidFill>
                <a:latin typeface="Arial"/>
                <a:cs typeface="Arial"/>
              </a:rPr>
              <a:t> </a:t>
            </a:r>
            <a:r>
              <a:rPr sz="2050" b="1" spc="-10" dirty="0">
                <a:solidFill>
                  <a:srgbClr val="FF8C00"/>
                </a:solidFill>
                <a:latin typeface="Arial"/>
                <a:cs typeface="Arial"/>
              </a:rPr>
              <a:t>Directions:</a:t>
            </a:r>
            <a:endParaRPr sz="2050" dirty="0">
              <a:latin typeface="Arial"/>
              <a:cs typeface="Arial"/>
            </a:endParaRPr>
          </a:p>
          <a:p>
            <a:pPr marL="539750" marR="428625">
              <a:lnSpc>
                <a:spcPct val="126600"/>
              </a:lnSpc>
            </a:pPr>
            <a:r>
              <a:rPr sz="2050" spc="-45" dirty="0">
                <a:latin typeface="Tahoma"/>
                <a:cs typeface="Tahoma"/>
              </a:rPr>
              <a:t>Integration</a:t>
            </a:r>
            <a:r>
              <a:rPr sz="2050" spc="-65" dirty="0">
                <a:latin typeface="Tahoma"/>
                <a:cs typeface="Tahoma"/>
              </a:rPr>
              <a:t> </a:t>
            </a:r>
            <a:r>
              <a:rPr sz="2050" dirty="0">
                <a:latin typeface="Tahoma"/>
                <a:cs typeface="Tahoma"/>
              </a:rPr>
              <a:t>of</a:t>
            </a:r>
            <a:r>
              <a:rPr sz="2050" spc="-65" dirty="0">
                <a:latin typeface="Tahoma"/>
                <a:cs typeface="Tahoma"/>
              </a:rPr>
              <a:t> </a:t>
            </a:r>
            <a:r>
              <a:rPr sz="2050" spc="-45" dirty="0">
                <a:latin typeface="Tahoma"/>
                <a:cs typeface="Tahoma"/>
              </a:rPr>
              <a:t>automated</a:t>
            </a:r>
            <a:r>
              <a:rPr sz="2050" spc="-65" dirty="0">
                <a:latin typeface="Tahoma"/>
                <a:cs typeface="Tahoma"/>
              </a:rPr>
              <a:t> </a:t>
            </a:r>
            <a:r>
              <a:rPr sz="2050" spc="-60" dirty="0">
                <a:latin typeface="Tahoma"/>
                <a:cs typeface="Tahoma"/>
              </a:rPr>
              <a:t>asset discovery </a:t>
            </a:r>
            <a:r>
              <a:rPr sz="2050" spc="-10" dirty="0">
                <a:latin typeface="Tahoma"/>
                <a:cs typeface="Tahoma"/>
              </a:rPr>
              <a:t>Dynamic</a:t>
            </a:r>
            <a:r>
              <a:rPr sz="2050" spc="-100" dirty="0">
                <a:latin typeface="Tahoma"/>
                <a:cs typeface="Tahoma"/>
              </a:rPr>
              <a:t> </a:t>
            </a:r>
            <a:r>
              <a:rPr sz="2050" spc="-10" dirty="0">
                <a:latin typeface="Tahoma"/>
                <a:cs typeface="Tahoma"/>
              </a:rPr>
              <a:t>threat</a:t>
            </a:r>
            <a:r>
              <a:rPr sz="2050" spc="-100" dirty="0">
                <a:latin typeface="Tahoma"/>
                <a:cs typeface="Tahoma"/>
              </a:rPr>
              <a:t> </a:t>
            </a:r>
            <a:r>
              <a:rPr sz="2050" spc="-40" dirty="0">
                <a:latin typeface="Tahoma"/>
                <a:cs typeface="Tahoma"/>
              </a:rPr>
              <a:t>intelligence</a:t>
            </a:r>
            <a:r>
              <a:rPr sz="2050" spc="-100" dirty="0">
                <a:latin typeface="Tahoma"/>
                <a:cs typeface="Tahoma"/>
              </a:rPr>
              <a:t> </a:t>
            </a:r>
            <a:r>
              <a:rPr sz="2050" spc="-20" dirty="0">
                <a:latin typeface="Tahoma"/>
                <a:cs typeface="Tahoma"/>
              </a:rPr>
              <a:t>feeds</a:t>
            </a:r>
            <a:endParaRPr sz="2050" dirty="0">
              <a:latin typeface="Tahoma"/>
              <a:cs typeface="Tahoma"/>
            </a:endParaRPr>
          </a:p>
          <a:p>
            <a:pPr marL="539750" marR="989330">
              <a:lnSpc>
                <a:spcPct val="126600"/>
              </a:lnSpc>
            </a:pPr>
            <a:r>
              <a:rPr sz="2050" spc="-60" dirty="0">
                <a:latin typeface="Tahoma"/>
                <a:cs typeface="Tahoma"/>
              </a:rPr>
              <a:t>AI-</a:t>
            </a:r>
            <a:r>
              <a:rPr sz="2050" spc="-35" dirty="0">
                <a:latin typeface="Tahoma"/>
                <a:cs typeface="Tahoma"/>
              </a:rPr>
              <a:t>guided</a:t>
            </a:r>
            <a:r>
              <a:rPr sz="2050" spc="-100" dirty="0">
                <a:latin typeface="Tahoma"/>
                <a:cs typeface="Tahoma"/>
              </a:rPr>
              <a:t> </a:t>
            </a:r>
            <a:r>
              <a:rPr sz="2050" spc="-35" dirty="0">
                <a:latin typeface="Tahoma"/>
                <a:cs typeface="Tahoma"/>
              </a:rPr>
              <a:t>mission</a:t>
            </a:r>
            <a:r>
              <a:rPr sz="2050" spc="-100" dirty="0">
                <a:latin typeface="Tahoma"/>
                <a:cs typeface="Tahoma"/>
              </a:rPr>
              <a:t> </a:t>
            </a:r>
            <a:r>
              <a:rPr sz="2050" spc="-40" dirty="0">
                <a:latin typeface="Tahoma"/>
                <a:cs typeface="Tahoma"/>
              </a:rPr>
              <a:t>weight</a:t>
            </a:r>
            <a:r>
              <a:rPr sz="2050" spc="-100" dirty="0">
                <a:latin typeface="Tahoma"/>
                <a:cs typeface="Tahoma"/>
              </a:rPr>
              <a:t> </a:t>
            </a:r>
            <a:r>
              <a:rPr sz="2050" spc="-10" dirty="0">
                <a:latin typeface="Tahoma"/>
                <a:cs typeface="Tahoma"/>
              </a:rPr>
              <a:t>elicitation </a:t>
            </a:r>
            <a:r>
              <a:rPr sz="2050" spc="-40" dirty="0">
                <a:latin typeface="Tahoma"/>
                <a:cs typeface="Tahoma"/>
              </a:rPr>
              <a:t>Extensive</a:t>
            </a:r>
            <a:r>
              <a:rPr sz="2050" spc="-55" dirty="0">
                <a:latin typeface="Tahoma"/>
                <a:cs typeface="Tahoma"/>
              </a:rPr>
              <a:t> </a:t>
            </a:r>
            <a:r>
              <a:rPr sz="2050" spc="-75" dirty="0">
                <a:latin typeface="Tahoma"/>
                <a:cs typeface="Tahoma"/>
              </a:rPr>
              <a:t>cross-</a:t>
            </a:r>
            <a:r>
              <a:rPr sz="2050" spc="-60" dirty="0">
                <a:latin typeface="Tahoma"/>
                <a:cs typeface="Tahoma"/>
              </a:rPr>
              <a:t>sector</a:t>
            </a:r>
            <a:r>
              <a:rPr sz="2050" spc="-55" dirty="0">
                <a:latin typeface="Tahoma"/>
                <a:cs typeface="Tahoma"/>
              </a:rPr>
              <a:t> </a:t>
            </a:r>
            <a:r>
              <a:rPr sz="2050" spc="-10" dirty="0">
                <a:latin typeface="Tahoma"/>
                <a:cs typeface="Tahoma"/>
              </a:rPr>
              <a:t>validation</a:t>
            </a:r>
            <a:endParaRPr sz="2050" dirty="0">
              <a:latin typeface="Tahoma"/>
              <a:cs typeface="Tahoma"/>
            </a:endParaRPr>
          </a:p>
          <a:p>
            <a:pPr marL="539750">
              <a:lnSpc>
                <a:spcPct val="100000"/>
              </a:lnSpc>
              <a:spcBef>
                <a:spcPts val="655"/>
              </a:spcBef>
            </a:pPr>
            <a:r>
              <a:rPr sz="2050" spc="-45" dirty="0">
                <a:latin typeface="Tahoma"/>
                <a:cs typeface="Tahoma"/>
              </a:rPr>
              <a:t>Real-</a:t>
            </a:r>
            <a:r>
              <a:rPr sz="2050" dirty="0">
                <a:latin typeface="Tahoma"/>
                <a:cs typeface="Tahoma"/>
              </a:rPr>
              <a:t>time</a:t>
            </a:r>
            <a:r>
              <a:rPr sz="2050" spc="-85" dirty="0">
                <a:latin typeface="Tahoma"/>
                <a:cs typeface="Tahoma"/>
              </a:rPr>
              <a:t> </a:t>
            </a:r>
            <a:r>
              <a:rPr sz="2050" spc="-40" dirty="0">
                <a:latin typeface="Tahoma"/>
                <a:cs typeface="Tahoma"/>
              </a:rPr>
              <a:t>adaptive</a:t>
            </a:r>
            <a:r>
              <a:rPr sz="2050" spc="-75" dirty="0">
                <a:latin typeface="Tahoma"/>
                <a:cs typeface="Tahoma"/>
              </a:rPr>
              <a:t> countermeasure </a:t>
            </a:r>
            <a:r>
              <a:rPr sz="2050" spc="-25" dirty="0">
                <a:latin typeface="Tahoma"/>
                <a:cs typeface="Tahoma"/>
              </a:rPr>
              <a:t>selection</a:t>
            </a:r>
            <a:endParaRPr sz="2050" dirty="0">
              <a:latin typeface="Tahoma"/>
              <a:cs typeface="Tahoma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543456" y="7191448"/>
            <a:ext cx="9605645" cy="190500"/>
            <a:chOff x="543456" y="7191448"/>
            <a:chExt cx="9605645" cy="190500"/>
          </a:xfrm>
        </p:grpSpPr>
        <p:sp>
          <p:nvSpPr>
            <p:cNvPr id="10" name="object 10"/>
            <p:cNvSpPr/>
            <p:nvPr/>
          </p:nvSpPr>
          <p:spPr>
            <a:xfrm>
              <a:off x="543456" y="7191448"/>
              <a:ext cx="5763260" cy="190500"/>
            </a:xfrm>
            <a:custGeom>
              <a:avLst/>
              <a:gdLst/>
              <a:ahLst/>
              <a:cxnLst/>
              <a:rect l="l" t="t" r="r" b="b"/>
              <a:pathLst>
                <a:path w="5763260" h="190500">
                  <a:moveTo>
                    <a:pt x="5763118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5763118" y="190468"/>
                  </a:lnTo>
                  <a:lnTo>
                    <a:pt x="5763118" y="0"/>
                  </a:lnTo>
                  <a:close/>
                </a:path>
              </a:pathLst>
            </a:custGeom>
            <a:solidFill>
              <a:srgbClr val="E564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306574" y="7191448"/>
              <a:ext cx="3842385" cy="190500"/>
            </a:xfrm>
            <a:custGeom>
              <a:avLst/>
              <a:gdLst/>
              <a:ahLst/>
              <a:cxnLst/>
              <a:rect l="l" t="t" r="r" b="b"/>
              <a:pathLst>
                <a:path w="3842384" h="190500">
                  <a:moveTo>
                    <a:pt x="3841990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3841990" y="190468"/>
                  </a:lnTo>
                  <a:lnTo>
                    <a:pt x="3841990" y="0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r>
              <a:rPr dirty="0"/>
              <a:t>S.</a:t>
            </a:r>
            <a:r>
              <a:rPr spc="100" dirty="0"/>
              <a:t> </a:t>
            </a:r>
            <a:r>
              <a:rPr dirty="0"/>
              <a:t>Yousefi</a:t>
            </a:r>
            <a:r>
              <a:rPr spc="110" dirty="0"/>
              <a:t> </a:t>
            </a:r>
            <a:r>
              <a:rPr dirty="0"/>
              <a:t>Mashhour</a:t>
            </a:r>
            <a:r>
              <a:rPr spc="105" dirty="0"/>
              <a:t> </a:t>
            </a:r>
            <a:r>
              <a:rPr dirty="0"/>
              <a:t>et</a:t>
            </a:r>
            <a:r>
              <a:rPr spc="110" dirty="0"/>
              <a:t> </a:t>
            </a:r>
            <a:r>
              <a:rPr spc="-25" dirty="0"/>
              <a:t>al.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fld id="{81D60167-4931-47E6-BA6A-407CBD079E47}" type="slidenum">
              <a:rPr dirty="0"/>
              <a:t>19</a:t>
            </a:fld>
            <a:r>
              <a:rPr spc="90" dirty="0"/>
              <a:t> </a:t>
            </a:r>
            <a:r>
              <a:rPr spc="275" dirty="0"/>
              <a:t>/</a:t>
            </a:r>
            <a:r>
              <a:rPr spc="90" dirty="0"/>
              <a:t> </a:t>
            </a:r>
            <a:r>
              <a:rPr lang="en-US" spc="-25" dirty="0"/>
              <a:t>22</a:t>
            </a:r>
            <a:endParaRPr spc="-25" dirty="0"/>
          </a:p>
        </p:txBody>
      </p:sp>
    </p:spTree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24790">
              <a:lnSpc>
                <a:spcPct val="100000"/>
              </a:lnSpc>
              <a:spcBef>
                <a:spcPts val="90"/>
              </a:spcBef>
            </a:pPr>
            <a:r>
              <a:rPr spc="-10" dirty="0"/>
              <a:t>Outline</a:t>
            </a:r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13408" y="2526272"/>
            <a:ext cx="304750" cy="30475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804057" y="2541902"/>
            <a:ext cx="123825" cy="247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spc="-50" dirty="0">
                <a:solidFill>
                  <a:srgbClr val="FFF3E5"/>
                </a:solidFill>
                <a:latin typeface="Arial MT"/>
                <a:cs typeface="Arial MT"/>
              </a:rPr>
              <a:t>1</a:t>
            </a:r>
            <a:endParaRPr sz="1450" dirty="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16828" y="2484277"/>
            <a:ext cx="1376045" cy="3422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050" spc="-40" dirty="0">
                <a:solidFill>
                  <a:srgbClr val="E56400"/>
                </a:solidFill>
                <a:latin typeface="Tahoma"/>
                <a:cs typeface="Tahoma"/>
              </a:rPr>
              <a:t>Introduction</a:t>
            </a:r>
            <a:endParaRPr sz="2050" dirty="0">
              <a:solidFill>
                <a:srgbClr val="E56400"/>
              </a:solidFill>
              <a:latin typeface="Tahoma"/>
              <a:cs typeface="Tahoma"/>
            </a:endParaRPr>
          </a:p>
        </p:txBody>
      </p: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13408" y="3208466"/>
            <a:ext cx="304750" cy="304750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804057" y="3224096"/>
            <a:ext cx="123825" cy="247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spc="-50" dirty="0">
                <a:solidFill>
                  <a:srgbClr val="FFF3E5"/>
                </a:solidFill>
                <a:latin typeface="Arial MT"/>
                <a:cs typeface="Arial MT"/>
              </a:rPr>
              <a:t>2</a:t>
            </a:r>
            <a:endParaRPr sz="145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16828" y="3166471"/>
            <a:ext cx="1525270" cy="3422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050" spc="-25" dirty="0">
                <a:solidFill>
                  <a:srgbClr val="E56400"/>
                </a:solidFill>
                <a:latin typeface="Tahoma"/>
                <a:cs typeface="Tahoma"/>
              </a:rPr>
              <a:t>Related</a:t>
            </a:r>
            <a:r>
              <a:rPr sz="2050" spc="-114" dirty="0">
                <a:solidFill>
                  <a:srgbClr val="E56400"/>
                </a:solidFill>
                <a:latin typeface="Tahoma"/>
                <a:cs typeface="Tahoma"/>
              </a:rPr>
              <a:t> </a:t>
            </a:r>
            <a:r>
              <a:rPr sz="2050" spc="-40" dirty="0">
                <a:solidFill>
                  <a:srgbClr val="E56400"/>
                </a:solidFill>
                <a:latin typeface="Tahoma"/>
                <a:cs typeface="Tahoma"/>
              </a:rPr>
              <a:t>Work</a:t>
            </a:r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13408" y="3890659"/>
            <a:ext cx="304750" cy="304750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804057" y="3906289"/>
            <a:ext cx="123825" cy="247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spc="-50" dirty="0">
                <a:solidFill>
                  <a:srgbClr val="FFF3E5"/>
                </a:solidFill>
                <a:latin typeface="Arial MT"/>
                <a:cs typeface="Arial MT"/>
              </a:rPr>
              <a:t>3</a:t>
            </a:r>
            <a:endParaRPr sz="1450">
              <a:latin typeface="Arial MT"/>
              <a:cs typeface="Arial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16828" y="3848664"/>
            <a:ext cx="2337435" cy="3422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050" spc="-25" dirty="0">
                <a:solidFill>
                  <a:srgbClr val="E56400"/>
                </a:solidFill>
                <a:latin typeface="Tahoma"/>
                <a:cs typeface="Tahoma"/>
              </a:rPr>
              <a:t>Proposed</a:t>
            </a:r>
            <a:r>
              <a:rPr sz="2050" spc="-120" dirty="0">
                <a:solidFill>
                  <a:srgbClr val="E56400"/>
                </a:solidFill>
                <a:latin typeface="Tahoma"/>
                <a:cs typeface="Tahoma"/>
              </a:rPr>
              <a:t> </a:t>
            </a:r>
            <a:r>
              <a:rPr sz="2050" spc="-65" dirty="0">
                <a:solidFill>
                  <a:srgbClr val="E56400"/>
                </a:solidFill>
                <a:latin typeface="Tahoma"/>
                <a:cs typeface="Tahoma"/>
              </a:rPr>
              <a:t>Framework</a:t>
            </a:r>
            <a:endParaRPr sz="2050" dirty="0">
              <a:solidFill>
                <a:srgbClr val="E56400"/>
              </a:solidFill>
              <a:latin typeface="Tahoma"/>
              <a:cs typeface="Tahoma"/>
            </a:endParaRPr>
          </a:p>
        </p:txBody>
      </p:sp>
      <p:pic>
        <p:nvPicPr>
          <p:cNvPr id="12" name="object 1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13408" y="4572852"/>
            <a:ext cx="304750" cy="304750"/>
          </a:xfrm>
          <a:prstGeom prst="rect">
            <a:avLst/>
          </a:prstGeom>
        </p:spPr>
      </p:pic>
      <p:sp>
        <p:nvSpPr>
          <p:cNvPr id="13" name="object 13"/>
          <p:cNvSpPr txBox="1"/>
          <p:nvPr/>
        </p:nvSpPr>
        <p:spPr>
          <a:xfrm>
            <a:off x="804057" y="4588483"/>
            <a:ext cx="123825" cy="247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spc="-50" dirty="0">
                <a:solidFill>
                  <a:srgbClr val="FFF3E5"/>
                </a:solidFill>
                <a:latin typeface="Arial MT"/>
                <a:cs typeface="Arial MT"/>
              </a:rPr>
              <a:t>4</a:t>
            </a:r>
            <a:endParaRPr sz="1450">
              <a:latin typeface="Arial MT"/>
              <a:cs typeface="Arial M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16828" y="4530858"/>
            <a:ext cx="3349625" cy="3422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050" spc="-55" dirty="0">
                <a:solidFill>
                  <a:srgbClr val="E56400"/>
                </a:solidFill>
                <a:latin typeface="Tahoma"/>
                <a:cs typeface="Tahoma"/>
              </a:rPr>
              <a:t>Implementation</a:t>
            </a:r>
            <a:r>
              <a:rPr sz="2050" spc="-40" dirty="0">
                <a:solidFill>
                  <a:srgbClr val="E56400"/>
                </a:solidFill>
                <a:latin typeface="Tahoma"/>
                <a:cs typeface="Tahoma"/>
              </a:rPr>
              <a:t> </a:t>
            </a:r>
            <a:r>
              <a:rPr sz="2050" spc="180" dirty="0">
                <a:solidFill>
                  <a:srgbClr val="E56400"/>
                </a:solidFill>
                <a:latin typeface="Tahoma"/>
                <a:cs typeface="Tahoma"/>
              </a:rPr>
              <a:t>&amp;</a:t>
            </a:r>
            <a:r>
              <a:rPr sz="2050" spc="-40" dirty="0">
                <a:solidFill>
                  <a:srgbClr val="E56400"/>
                </a:solidFill>
                <a:latin typeface="Tahoma"/>
                <a:cs typeface="Tahoma"/>
              </a:rPr>
              <a:t> </a:t>
            </a:r>
            <a:r>
              <a:rPr sz="2050" spc="-20" dirty="0">
                <a:solidFill>
                  <a:srgbClr val="E56400"/>
                </a:solidFill>
                <a:latin typeface="Tahoma"/>
                <a:cs typeface="Tahoma"/>
              </a:rPr>
              <a:t>Case</a:t>
            </a:r>
            <a:r>
              <a:rPr sz="2050" spc="-35" dirty="0">
                <a:solidFill>
                  <a:srgbClr val="E56400"/>
                </a:solidFill>
                <a:latin typeface="Tahoma"/>
                <a:cs typeface="Tahoma"/>
              </a:rPr>
              <a:t> </a:t>
            </a:r>
            <a:r>
              <a:rPr sz="2050" spc="-10" dirty="0">
                <a:solidFill>
                  <a:srgbClr val="E56400"/>
                </a:solidFill>
                <a:latin typeface="Tahoma"/>
                <a:cs typeface="Tahoma"/>
              </a:rPr>
              <a:t>Study</a:t>
            </a:r>
            <a:endParaRPr sz="2050" dirty="0">
              <a:solidFill>
                <a:srgbClr val="E56400"/>
              </a:solidFill>
              <a:latin typeface="Tahoma"/>
              <a:cs typeface="Tahoma"/>
            </a:endParaRPr>
          </a:p>
        </p:txBody>
      </p:sp>
      <p:pic>
        <p:nvPicPr>
          <p:cNvPr id="15" name="object 15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13408" y="5255045"/>
            <a:ext cx="304750" cy="304750"/>
          </a:xfrm>
          <a:prstGeom prst="rect">
            <a:avLst/>
          </a:prstGeom>
        </p:spPr>
      </p:pic>
      <p:sp>
        <p:nvSpPr>
          <p:cNvPr id="16" name="object 16"/>
          <p:cNvSpPr txBox="1"/>
          <p:nvPr/>
        </p:nvSpPr>
        <p:spPr>
          <a:xfrm>
            <a:off x="804057" y="5270677"/>
            <a:ext cx="123825" cy="247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spc="-50" dirty="0">
                <a:solidFill>
                  <a:srgbClr val="FFF3E5"/>
                </a:solidFill>
                <a:latin typeface="Arial MT"/>
                <a:cs typeface="Arial MT"/>
              </a:rPr>
              <a:t>5</a:t>
            </a:r>
            <a:endParaRPr sz="1450">
              <a:latin typeface="Arial MT"/>
              <a:cs typeface="Arial MT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116828" y="5213051"/>
            <a:ext cx="2526665" cy="3422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050" spc="-25" dirty="0">
                <a:solidFill>
                  <a:srgbClr val="E56400"/>
                </a:solidFill>
                <a:latin typeface="Tahoma"/>
                <a:cs typeface="Tahoma"/>
              </a:rPr>
              <a:t>Results</a:t>
            </a:r>
            <a:r>
              <a:rPr sz="2050" spc="-114" dirty="0">
                <a:solidFill>
                  <a:srgbClr val="E56400"/>
                </a:solidFill>
                <a:latin typeface="Tahoma"/>
                <a:cs typeface="Tahoma"/>
              </a:rPr>
              <a:t> </a:t>
            </a:r>
            <a:r>
              <a:rPr sz="2050" spc="-20" dirty="0">
                <a:solidFill>
                  <a:srgbClr val="E56400"/>
                </a:solidFill>
                <a:latin typeface="Tahoma"/>
                <a:cs typeface="Tahoma"/>
              </a:rPr>
              <a:t>and</a:t>
            </a:r>
            <a:r>
              <a:rPr sz="2050" spc="-110" dirty="0">
                <a:solidFill>
                  <a:srgbClr val="E56400"/>
                </a:solidFill>
                <a:latin typeface="Tahoma"/>
                <a:cs typeface="Tahoma"/>
              </a:rPr>
              <a:t> </a:t>
            </a:r>
            <a:r>
              <a:rPr sz="2050" spc="-35" dirty="0">
                <a:solidFill>
                  <a:srgbClr val="E56400"/>
                </a:solidFill>
                <a:latin typeface="Tahoma"/>
                <a:cs typeface="Tahoma"/>
              </a:rPr>
              <a:t>Discussion</a:t>
            </a:r>
            <a:endParaRPr sz="2050" dirty="0">
              <a:solidFill>
                <a:srgbClr val="E56400"/>
              </a:solidFill>
              <a:latin typeface="Tahoma"/>
              <a:cs typeface="Tahoma"/>
            </a:endParaRPr>
          </a:p>
        </p:txBody>
      </p:sp>
      <p:pic>
        <p:nvPicPr>
          <p:cNvPr id="18" name="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13408" y="5937239"/>
            <a:ext cx="304750" cy="304750"/>
          </a:xfrm>
          <a:prstGeom prst="rect">
            <a:avLst/>
          </a:prstGeom>
        </p:spPr>
      </p:pic>
      <p:sp>
        <p:nvSpPr>
          <p:cNvPr id="19" name="object 19"/>
          <p:cNvSpPr txBox="1"/>
          <p:nvPr/>
        </p:nvSpPr>
        <p:spPr>
          <a:xfrm>
            <a:off x="804057" y="5952870"/>
            <a:ext cx="123825" cy="247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spc="-50" dirty="0">
                <a:solidFill>
                  <a:srgbClr val="FFF3E5"/>
                </a:solidFill>
                <a:latin typeface="Arial MT"/>
                <a:cs typeface="Arial MT"/>
              </a:rPr>
              <a:t>6</a:t>
            </a:r>
            <a:endParaRPr sz="1450">
              <a:latin typeface="Arial MT"/>
              <a:cs typeface="Arial M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116828" y="5895218"/>
            <a:ext cx="1211580" cy="3422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050" spc="-35" dirty="0">
                <a:solidFill>
                  <a:srgbClr val="E56400"/>
                </a:solidFill>
                <a:latin typeface="Tahoma"/>
                <a:cs typeface="Tahoma"/>
              </a:rPr>
              <a:t>Conclusion</a:t>
            </a:r>
            <a:endParaRPr sz="2050">
              <a:solidFill>
                <a:srgbClr val="E56400"/>
              </a:solidFill>
              <a:latin typeface="Tahoma"/>
              <a:cs typeface="Tahoma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543456" y="7191448"/>
            <a:ext cx="9605645" cy="190500"/>
            <a:chOff x="543456" y="7191448"/>
            <a:chExt cx="9605645" cy="190500"/>
          </a:xfrm>
        </p:grpSpPr>
        <p:sp>
          <p:nvSpPr>
            <p:cNvPr id="22" name="object 22"/>
            <p:cNvSpPr/>
            <p:nvPr/>
          </p:nvSpPr>
          <p:spPr>
            <a:xfrm>
              <a:off x="543456" y="7191448"/>
              <a:ext cx="5763260" cy="190500"/>
            </a:xfrm>
            <a:custGeom>
              <a:avLst/>
              <a:gdLst/>
              <a:ahLst/>
              <a:cxnLst/>
              <a:rect l="l" t="t" r="r" b="b"/>
              <a:pathLst>
                <a:path w="5763260" h="190500">
                  <a:moveTo>
                    <a:pt x="5763118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5763118" y="190468"/>
                  </a:lnTo>
                  <a:lnTo>
                    <a:pt x="5763118" y="0"/>
                  </a:lnTo>
                  <a:close/>
                </a:path>
              </a:pathLst>
            </a:custGeom>
            <a:solidFill>
              <a:srgbClr val="E564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306574" y="7191448"/>
              <a:ext cx="3842385" cy="190500"/>
            </a:xfrm>
            <a:custGeom>
              <a:avLst/>
              <a:gdLst/>
              <a:ahLst/>
              <a:cxnLst/>
              <a:rect l="l" t="t" r="r" b="b"/>
              <a:pathLst>
                <a:path w="3842384" h="190500">
                  <a:moveTo>
                    <a:pt x="3841990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3841990" y="190468"/>
                  </a:lnTo>
                  <a:lnTo>
                    <a:pt x="3841990" y="0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r>
              <a:rPr dirty="0"/>
              <a:t>S.</a:t>
            </a:r>
            <a:r>
              <a:rPr spc="100" dirty="0"/>
              <a:t> </a:t>
            </a:r>
            <a:r>
              <a:rPr dirty="0"/>
              <a:t>Yousefi</a:t>
            </a:r>
            <a:r>
              <a:rPr spc="110" dirty="0"/>
              <a:t> </a:t>
            </a:r>
            <a:r>
              <a:rPr dirty="0"/>
              <a:t>Mashhour</a:t>
            </a:r>
            <a:r>
              <a:rPr spc="105" dirty="0"/>
              <a:t> </a:t>
            </a:r>
            <a:r>
              <a:rPr dirty="0"/>
              <a:t>et</a:t>
            </a:r>
            <a:r>
              <a:rPr spc="110" dirty="0"/>
              <a:t> </a:t>
            </a:r>
            <a:r>
              <a:rPr spc="-25" dirty="0"/>
              <a:t>al.</a:t>
            </a:r>
          </a:p>
        </p:txBody>
      </p:sp>
      <p:sp>
        <p:nvSpPr>
          <p:cNvPr id="25" name="object 2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fld id="{81D60167-4931-47E6-BA6A-407CBD079E47}" type="slidenum">
              <a:rPr dirty="0"/>
              <a:t>2</a:t>
            </a:fld>
            <a:r>
              <a:rPr spc="90" dirty="0"/>
              <a:t> </a:t>
            </a:r>
            <a:r>
              <a:rPr spc="275" dirty="0"/>
              <a:t>/</a:t>
            </a:r>
            <a:r>
              <a:rPr spc="90" dirty="0"/>
              <a:t> </a:t>
            </a:r>
            <a:r>
              <a:rPr lang="en-US" spc="-25" dirty="0"/>
              <a:t>22</a:t>
            </a:r>
            <a:endParaRPr spc="-25" dirty="0"/>
          </a:p>
        </p:txBody>
      </p:sp>
    </p:spTree>
  </p:cSld>
  <p:clrMapOvr>
    <a:masterClrMapping/>
  </p:clrMapOvr>
  <p:transition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24790">
              <a:lnSpc>
                <a:spcPct val="100000"/>
              </a:lnSpc>
              <a:spcBef>
                <a:spcPts val="90"/>
              </a:spcBef>
            </a:pPr>
            <a:r>
              <a:rPr spc="-85" dirty="0"/>
              <a:t>Acknowledgment</a:t>
            </a:r>
            <a:r>
              <a:rPr spc="204" dirty="0"/>
              <a:t> </a:t>
            </a:r>
            <a:r>
              <a:rPr spc="250" dirty="0"/>
              <a:t>&amp;</a:t>
            </a:r>
            <a:r>
              <a:rPr spc="204" dirty="0"/>
              <a:t> </a:t>
            </a:r>
            <a:r>
              <a:rPr dirty="0"/>
              <a:t>Data</a:t>
            </a:r>
            <a:r>
              <a:rPr spc="200" dirty="0"/>
              <a:t> </a:t>
            </a:r>
            <a:r>
              <a:rPr spc="-10" dirty="0"/>
              <a:t>Availability</a:t>
            </a:r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90627" y="3134925"/>
            <a:ext cx="124234" cy="12423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90627" y="3530529"/>
            <a:ext cx="124234" cy="124234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90627" y="3926132"/>
            <a:ext cx="124234" cy="12423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990627" y="4321735"/>
            <a:ext cx="124234" cy="124234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706585" y="2513295"/>
            <a:ext cx="3639185" cy="20034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39750" marR="5080" indent="-527685">
              <a:lnSpc>
                <a:spcPct val="126600"/>
              </a:lnSpc>
              <a:spcBef>
                <a:spcPts val="95"/>
              </a:spcBef>
            </a:pPr>
            <a:r>
              <a:rPr sz="2050" b="1" spc="-10" dirty="0">
                <a:solidFill>
                  <a:srgbClr val="FF8C00"/>
                </a:solidFill>
                <a:latin typeface="Arial"/>
                <a:cs typeface="Arial"/>
              </a:rPr>
              <a:t>Acknowledgment: </a:t>
            </a:r>
            <a:r>
              <a:rPr sz="2050" spc="-20" dirty="0">
                <a:latin typeface="Tahoma"/>
                <a:cs typeface="Tahoma"/>
              </a:rPr>
              <a:t>Organizational</a:t>
            </a:r>
            <a:r>
              <a:rPr sz="2050" spc="-60" dirty="0">
                <a:latin typeface="Tahoma"/>
                <a:cs typeface="Tahoma"/>
              </a:rPr>
              <a:t> </a:t>
            </a:r>
            <a:r>
              <a:rPr sz="2050" spc="-50" dirty="0">
                <a:latin typeface="Tahoma"/>
                <a:cs typeface="Tahoma"/>
              </a:rPr>
              <a:t>collaborators </a:t>
            </a:r>
            <a:r>
              <a:rPr sz="2050" spc="-40" dirty="0">
                <a:latin typeface="Tahoma"/>
                <a:cs typeface="Tahoma"/>
              </a:rPr>
              <a:t>Cybersecurity</a:t>
            </a:r>
            <a:r>
              <a:rPr sz="2050" spc="-85" dirty="0">
                <a:latin typeface="Tahoma"/>
                <a:cs typeface="Tahoma"/>
              </a:rPr>
              <a:t> </a:t>
            </a:r>
            <a:r>
              <a:rPr sz="2050" spc="-10" dirty="0">
                <a:latin typeface="Tahoma"/>
                <a:cs typeface="Tahoma"/>
              </a:rPr>
              <a:t>analysts</a:t>
            </a:r>
            <a:endParaRPr sz="2050">
              <a:latin typeface="Tahoma"/>
              <a:cs typeface="Tahoma"/>
            </a:endParaRPr>
          </a:p>
          <a:p>
            <a:pPr marL="539750">
              <a:lnSpc>
                <a:spcPct val="100000"/>
              </a:lnSpc>
              <a:spcBef>
                <a:spcPts val="655"/>
              </a:spcBef>
            </a:pPr>
            <a:r>
              <a:rPr sz="2050" dirty="0">
                <a:latin typeface="Tahoma"/>
                <a:cs typeface="Tahoma"/>
              </a:rPr>
              <a:t>IT</a:t>
            </a:r>
            <a:r>
              <a:rPr sz="2050" spc="60" dirty="0">
                <a:latin typeface="Tahoma"/>
                <a:cs typeface="Tahoma"/>
              </a:rPr>
              <a:t> </a:t>
            </a:r>
            <a:r>
              <a:rPr sz="2050" spc="-10" dirty="0">
                <a:latin typeface="Tahoma"/>
                <a:cs typeface="Tahoma"/>
              </a:rPr>
              <a:t>staff</a:t>
            </a:r>
            <a:endParaRPr sz="2050">
              <a:latin typeface="Tahoma"/>
              <a:cs typeface="Tahoma"/>
            </a:endParaRPr>
          </a:p>
          <a:p>
            <a:pPr marL="539750">
              <a:lnSpc>
                <a:spcPct val="100000"/>
              </a:lnSpc>
              <a:spcBef>
                <a:spcPts val="655"/>
              </a:spcBef>
            </a:pPr>
            <a:r>
              <a:rPr sz="2050" dirty="0">
                <a:latin typeface="Tahoma"/>
                <a:cs typeface="Tahoma"/>
              </a:rPr>
              <a:t>AnyLogic</a:t>
            </a:r>
            <a:r>
              <a:rPr sz="2050" spc="-35" dirty="0">
                <a:latin typeface="Tahoma"/>
                <a:cs typeface="Tahoma"/>
              </a:rPr>
              <a:t> </a:t>
            </a:r>
            <a:r>
              <a:rPr sz="2050" spc="-10" dirty="0">
                <a:latin typeface="Tahoma"/>
                <a:cs typeface="Tahoma"/>
              </a:rPr>
              <a:t>community</a:t>
            </a:r>
            <a:endParaRPr sz="2050">
              <a:latin typeface="Tahoma"/>
              <a:cs typeface="Tahoma"/>
            </a:endParaRPr>
          </a:p>
        </p:txBody>
      </p:sp>
      <p:pic>
        <p:nvPicPr>
          <p:cNvPr id="8" name="object 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705280" y="3332727"/>
            <a:ext cx="124234" cy="124234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705280" y="3728330"/>
            <a:ext cx="124234" cy="124234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705280" y="4123933"/>
            <a:ext cx="124234" cy="124234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5421212" y="2711096"/>
            <a:ext cx="3954779" cy="1607820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50"/>
              </a:spcBef>
            </a:pPr>
            <a:r>
              <a:rPr sz="2050" b="1" spc="55" dirty="0">
                <a:solidFill>
                  <a:srgbClr val="FF8C00"/>
                </a:solidFill>
                <a:latin typeface="Arial"/>
                <a:cs typeface="Arial"/>
              </a:rPr>
              <a:t>Data</a:t>
            </a:r>
            <a:r>
              <a:rPr sz="2050" b="1" spc="190" dirty="0">
                <a:solidFill>
                  <a:srgbClr val="FF8C00"/>
                </a:solidFill>
                <a:latin typeface="Arial"/>
                <a:cs typeface="Arial"/>
              </a:rPr>
              <a:t> </a:t>
            </a:r>
            <a:r>
              <a:rPr sz="2050" b="1" spc="-10" dirty="0">
                <a:solidFill>
                  <a:srgbClr val="FF8C00"/>
                </a:solidFill>
                <a:latin typeface="Arial"/>
                <a:cs typeface="Arial"/>
              </a:rPr>
              <a:t>Availability:</a:t>
            </a:r>
            <a:endParaRPr sz="2050">
              <a:latin typeface="Arial"/>
              <a:cs typeface="Arial"/>
            </a:endParaRPr>
          </a:p>
          <a:p>
            <a:pPr marL="539750" marR="5080">
              <a:lnSpc>
                <a:spcPct val="126600"/>
              </a:lnSpc>
            </a:pPr>
            <a:r>
              <a:rPr sz="2050" spc="70" dirty="0">
                <a:latin typeface="Tahoma"/>
                <a:cs typeface="Tahoma"/>
              </a:rPr>
              <a:t>All</a:t>
            </a:r>
            <a:r>
              <a:rPr sz="2050" spc="-35" dirty="0">
                <a:latin typeface="Tahoma"/>
                <a:cs typeface="Tahoma"/>
              </a:rPr>
              <a:t> </a:t>
            </a:r>
            <a:r>
              <a:rPr sz="2050" spc="-25" dirty="0">
                <a:latin typeface="Tahoma"/>
                <a:cs typeface="Tahoma"/>
              </a:rPr>
              <a:t>simulation</a:t>
            </a:r>
            <a:r>
              <a:rPr sz="2050" spc="-20" dirty="0">
                <a:latin typeface="Tahoma"/>
                <a:cs typeface="Tahoma"/>
              </a:rPr>
              <a:t> </a:t>
            </a:r>
            <a:r>
              <a:rPr sz="2050" spc="-55" dirty="0">
                <a:latin typeface="Tahoma"/>
                <a:cs typeface="Tahoma"/>
              </a:rPr>
              <a:t>models</a:t>
            </a:r>
            <a:r>
              <a:rPr sz="2050" spc="-25" dirty="0">
                <a:latin typeface="Tahoma"/>
                <a:cs typeface="Tahoma"/>
              </a:rPr>
              <a:t> </a:t>
            </a:r>
            <a:r>
              <a:rPr sz="2050" spc="-45" dirty="0">
                <a:latin typeface="Tahoma"/>
                <a:cs typeface="Tahoma"/>
              </a:rPr>
              <a:t>available </a:t>
            </a:r>
            <a:r>
              <a:rPr sz="2050" dirty="0">
                <a:latin typeface="Tahoma"/>
                <a:cs typeface="Tahoma"/>
              </a:rPr>
              <a:t>Code</a:t>
            </a:r>
            <a:r>
              <a:rPr sz="2050" spc="-100" dirty="0">
                <a:latin typeface="Tahoma"/>
                <a:cs typeface="Tahoma"/>
              </a:rPr>
              <a:t> </a:t>
            </a:r>
            <a:r>
              <a:rPr sz="2050" spc="-20" dirty="0">
                <a:latin typeface="Tahoma"/>
                <a:cs typeface="Tahoma"/>
              </a:rPr>
              <a:t>and</a:t>
            </a:r>
            <a:r>
              <a:rPr sz="2050" spc="-100" dirty="0">
                <a:latin typeface="Tahoma"/>
                <a:cs typeface="Tahoma"/>
              </a:rPr>
              <a:t> </a:t>
            </a:r>
            <a:r>
              <a:rPr sz="2050" spc="-50" dirty="0">
                <a:latin typeface="Tahoma"/>
                <a:cs typeface="Tahoma"/>
              </a:rPr>
              <a:t>datasets</a:t>
            </a:r>
            <a:r>
              <a:rPr sz="2050" spc="-100" dirty="0">
                <a:latin typeface="Tahoma"/>
                <a:cs typeface="Tahoma"/>
              </a:rPr>
              <a:t> </a:t>
            </a:r>
            <a:r>
              <a:rPr sz="2050" spc="-10" dirty="0">
                <a:latin typeface="Tahoma"/>
                <a:cs typeface="Tahoma"/>
              </a:rPr>
              <a:t>provided </a:t>
            </a:r>
            <a:r>
              <a:rPr sz="2050" spc="-30" dirty="0">
                <a:latin typeface="Tahoma"/>
                <a:cs typeface="Tahoma"/>
              </a:rPr>
              <a:t>Supports</a:t>
            </a:r>
            <a:r>
              <a:rPr sz="2050" spc="-114" dirty="0">
                <a:latin typeface="Tahoma"/>
                <a:cs typeface="Tahoma"/>
              </a:rPr>
              <a:t> </a:t>
            </a:r>
            <a:r>
              <a:rPr sz="2050" spc="-10" dirty="0">
                <a:latin typeface="Tahoma"/>
                <a:cs typeface="Tahoma"/>
              </a:rPr>
              <a:t>reproducibility</a:t>
            </a:r>
            <a:endParaRPr sz="2050">
              <a:latin typeface="Tahoma"/>
              <a:cs typeface="Tahoma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01309" y="4938726"/>
            <a:ext cx="9290050" cy="367030"/>
          </a:xfrm>
          <a:custGeom>
            <a:avLst/>
            <a:gdLst/>
            <a:ahLst/>
            <a:cxnLst/>
            <a:rect l="l" t="t" r="r" b="b"/>
            <a:pathLst>
              <a:path w="9290050" h="367029">
                <a:moveTo>
                  <a:pt x="9183638" y="0"/>
                </a:moveTo>
                <a:lnTo>
                  <a:pt x="105890" y="0"/>
                </a:lnTo>
                <a:lnTo>
                  <a:pt x="64775" y="8355"/>
                </a:lnTo>
                <a:lnTo>
                  <a:pt x="31105" y="31105"/>
                </a:lnTo>
                <a:lnTo>
                  <a:pt x="8355" y="64775"/>
                </a:lnTo>
                <a:lnTo>
                  <a:pt x="0" y="105890"/>
                </a:lnTo>
                <a:lnTo>
                  <a:pt x="0" y="366599"/>
                </a:lnTo>
                <a:lnTo>
                  <a:pt x="9289529" y="366599"/>
                </a:lnTo>
                <a:lnTo>
                  <a:pt x="9289529" y="105890"/>
                </a:lnTo>
                <a:lnTo>
                  <a:pt x="9281174" y="64775"/>
                </a:lnTo>
                <a:lnTo>
                  <a:pt x="9258424" y="31105"/>
                </a:lnTo>
                <a:lnTo>
                  <a:pt x="9224754" y="8355"/>
                </a:lnTo>
                <a:lnTo>
                  <a:pt x="9183638" y="0"/>
                </a:lnTo>
                <a:close/>
              </a:path>
            </a:pathLst>
          </a:custGeom>
          <a:solidFill>
            <a:srgbClr val="E564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807200" y="4995594"/>
            <a:ext cx="2923540" cy="2717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30"/>
              </a:lnSpc>
            </a:pPr>
            <a:r>
              <a:rPr sz="2050" b="1" dirty="0">
                <a:solidFill>
                  <a:srgbClr val="FFFFFF"/>
                </a:solidFill>
                <a:latin typeface="Arial"/>
                <a:cs typeface="Arial"/>
              </a:rPr>
              <a:t>Open</a:t>
            </a:r>
            <a:r>
              <a:rPr sz="2050" b="1" spc="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50" b="1" spc="-114" dirty="0">
                <a:solidFill>
                  <a:srgbClr val="FFFFFF"/>
                </a:solidFill>
                <a:latin typeface="Arial"/>
                <a:cs typeface="Arial"/>
              </a:rPr>
              <a:t>Access</a:t>
            </a:r>
            <a:r>
              <a:rPr sz="2050" b="1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50" b="1" spc="-70" dirty="0">
                <a:solidFill>
                  <a:srgbClr val="FFFFFF"/>
                </a:solidFill>
                <a:latin typeface="Arial"/>
                <a:cs typeface="Arial"/>
              </a:rPr>
              <a:t>Repository</a:t>
            </a:r>
            <a:endParaRPr sz="2050">
              <a:latin typeface="Arial"/>
              <a:cs typeface="Arial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701309" y="5278950"/>
            <a:ext cx="9290050" cy="479653"/>
            <a:chOff x="701309" y="5278950"/>
            <a:chExt cx="9290050" cy="479653"/>
          </a:xfrm>
        </p:grpSpPr>
        <p:pic>
          <p:nvPicPr>
            <p:cNvPr id="15" name="object 1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701309" y="5278950"/>
              <a:ext cx="9289529" cy="105492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701309" y="5371253"/>
              <a:ext cx="9290050" cy="387350"/>
            </a:xfrm>
            <a:custGeom>
              <a:avLst/>
              <a:gdLst/>
              <a:ahLst/>
              <a:cxnLst/>
              <a:rect l="l" t="t" r="r" b="b"/>
              <a:pathLst>
                <a:path w="9290050" h="387350">
                  <a:moveTo>
                    <a:pt x="9289529" y="0"/>
                  </a:moveTo>
                  <a:lnTo>
                    <a:pt x="0" y="0"/>
                  </a:lnTo>
                  <a:lnTo>
                    <a:pt x="0" y="281222"/>
                  </a:lnTo>
                  <a:lnTo>
                    <a:pt x="8355" y="322337"/>
                  </a:lnTo>
                  <a:lnTo>
                    <a:pt x="31105" y="356007"/>
                  </a:lnTo>
                  <a:lnTo>
                    <a:pt x="64775" y="378757"/>
                  </a:lnTo>
                  <a:lnTo>
                    <a:pt x="105890" y="387112"/>
                  </a:lnTo>
                  <a:lnTo>
                    <a:pt x="9183638" y="387112"/>
                  </a:lnTo>
                  <a:lnTo>
                    <a:pt x="9224754" y="378757"/>
                  </a:lnTo>
                  <a:lnTo>
                    <a:pt x="9258424" y="356007"/>
                  </a:lnTo>
                  <a:lnTo>
                    <a:pt x="9281174" y="322337"/>
                  </a:lnTo>
                  <a:lnTo>
                    <a:pt x="9289529" y="281222"/>
                  </a:lnTo>
                  <a:lnTo>
                    <a:pt x="9289529" y="0"/>
                  </a:lnTo>
                  <a:close/>
                </a:path>
              </a:pathLst>
            </a:custGeom>
            <a:solidFill>
              <a:srgbClr val="FFC86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807200" y="5057401"/>
            <a:ext cx="9290050" cy="807085"/>
          </a:xfrm>
          <a:prstGeom prst="rect">
            <a:avLst/>
          </a:prstGeom>
        </p:spPr>
        <p:txBody>
          <a:bodyPr vert="horz" wrap="square" lIns="0" tIns="288925" rIns="0" bIns="0" rtlCol="0">
            <a:spAutoFit/>
          </a:bodyPr>
          <a:lstStyle/>
          <a:p>
            <a:pPr marR="203835" algn="ctr">
              <a:lnSpc>
                <a:spcPct val="100000"/>
              </a:lnSpc>
              <a:spcBef>
                <a:spcPts val="2275"/>
              </a:spcBef>
            </a:pPr>
            <a:r>
              <a:rPr sz="2050" spc="190" dirty="0">
                <a:latin typeface="Calibri"/>
                <a:cs typeface="Calibri"/>
              </a:rPr>
              <a:t>https://github.com/sajious/ABM-</a:t>
            </a:r>
            <a:r>
              <a:rPr sz="2050" spc="40" dirty="0">
                <a:latin typeface="Calibri"/>
                <a:cs typeface="Calibri"/>
              </a:rPr>
              <a:t>DES_RiskMap</a:t>
            </a:r>
            <a:endParaRPr sz="2050">
              <a:latin typeface="Calibri"/>
              <a:cs typeface="Calibri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543456" y="7191448"/>
            <a:ext cx="9605645" cy="190500"/>
            <a:chOff x="543456" y="7191448"/>
            <a:chExt cx="9605645" cy="190500"/>
          </a:xfrm>
        </p:grpSpPr>
        <p:sp>
          <p:nvSpPr>
            <p:cNvPr id="20" name="object 20"/>
            <p:cNvSpPr/>
            <p:nvPr/>
          </p:nvSpPr>
          <p:spPr>
            <a:xfrm>
              <a:off x="543456" y="7191448"/>
              <a:ext cx="5763260" cy="190500"/>
            </a:xfrm>
            <a:custGeom>
              <a:avLst/>
              <a:gdLst/>
              <a:ahLst/>
              <a:cxnLst/>
              <a:rect l="l" t="t" r="r" b="b"/>
              <a:pathLst>
                <a:path w="5763260" h="190500">
                  <a:moveTo>
                    <a:pt x="5763118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5763118" y="190468"/>
                  </a:lnTo>
                  <a:lnTo>
                    <a:pt x="5763118" y="0"/>
                  </a:lnTo>
                  <a:close/>
                </a:path>
              </a:pathLst>
            </a:custGeom>
            <a:solidFill>
              <a:srgbClr val="E564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6306574" y="7191448"/>
              <a:ext cx="3842385" cy="190500"/>
            </a:xfrm>
            <a:custGeom>
              <a:avLst/>
              <a:gdLst/>
              <a:ahLst/>
              <a:cxnLst/>
              <a:rect l="l" t="t" r="r" b="b"/>
              <a:pathLst>
                <a:path w="3842384" h="190500">
                  <a:moveTo>
                    <a:pt x="3841990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3841990" y="190468"/>
                  </a:lnTo>
                  <a:lnTo>
                    <a:pt x="3841990" y="0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r>
              <a:rPr dirty="0"/>
              <a:t>S.</a:t>
            </a:r>
            <a:r>
              <a:rPr spc="100" dirty="0"/>
              <a:t> </a:t>
            </a:r>
            <a:r>
              <a:rPr dirty="0"/>
              <a:t>Yousefi</a:t>
            </a:r>
            <a:r>
              <a:rPr spc="110" dirty="0"/>
              <a:t> </a:t>
            </a:r>
            <a:r>
              <a:rPr dirty="0"/>
              <a:t>Mashhour</a:t>
            </a:r>
            <a:r>
              <a:rPr spc="105" dirty="0"/>
              <a:t> </a:t>
            </a:r>
            <a:r>
              <a:rPr dirty="0"/>
              <a:t>et</a:t>
            </a:r>
            <a:r>
              <a:rPr spc="110" dirty="0"/>
              <a:t> </a:t>
            </a:r>
            <a:r>
              <a:rPr spc="-25" dirty="0"/>
              <a:t>al.</a:t>
            </a: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fld id="{81D60167-4931-47E6-BA6A-407CBD079E47}" type="slidenum">
              <a:rPr dirty="0"/>
              <a:t>20</a:t>
            </a:fld>
            <a:r>
              <a:rPr spc="90" dirty="0"/>
              <a:t> </a:t>
            </a:r>
            <a:r>
              <a:rPr spc="275" dirty="0"/>
              <a:t>/</a:t>
            </a:r>
            <a:r>
              <a:rPr spc="90" dirty="0"/>
              <a:t> </a:t>
            </a:r>
            <a:r>
              <a:rPr lang="en-US" spc="-25" dirty="0"/>
              <a:t>22</a:t>
            </a:r>
            <a:endParaRPr spc="-25" dirty="0"/>
          </a:p>
        </p:txBody>
      </p:sp>
    </p:spTree>
  </p:cSld>
  <p:clrMapOvr>
    <a:masterClrMapping/>
  </p:clrMapOvr>
  <p:transition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3562033" y="2356586"/>
            <a:ext cx="3569334" cy="8134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5150" dirty="0">
                <a:solidFill>
                  <a:srgbClr val="FF8C00"/>
                </a:solidFill>
              </a:rPr>
              <a:t>Thank</a:t>
            </a:r>
            <a:r>
              <a:rPr sz="5150" spc="305" dirty="0">
                <a:solidFill>
                  <a:srgbClr val="FF8C00"/>
                </a:solidFill>
              </a:rPr>
              <a:t> </a:t>
            </a:r>
            <a:r>
              <a:rPr sz="5150" spc="-110" dirty="0">
                <a:solidFill>
                  <a:srgbClr val="FF8C00"/>
                </a:solidFill>
              </a:rPr>
              <a:t>You!</a:t>
            </a:r>
            <a:endParaRPr sz="5150" dirty="0"/>
          </a:p>
        </p:txBody>
      </p:sp>
      <p:sp>
        <p:nvSpPr>
          <p:cNvPr id="3" name="object 3"/>
          <p:cNvSpPr txBox="1"/>
          <p:nvPr/>
        </p:nvSpPr>
        <p:spPr>
          <a:xfrm>
            <a:off x="3287713" y="3781425"/>
            <a:ext cx="4117975" cy="4813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3000" b="1" spc="-110" dirty="0">
                <a:solidFill>
                  <a:srgbClr val="3B3B3B"/>
                </a:solidFill>
                <a:latin typeface="Arial"/>
                <a:cs typeface="Arial"/>
              </a:rPr>
              <a:t>Questions</a:t>
            </a:r>
            <a:r>
              <a:rPr sz="3000" b="1" spc="100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3000" b="1" spc="300" dirty="0">
                <a:solidFill>
                  <a:srgbClr val="3B3B3B"/>
                </a:solidFill>
                <a:latin typeface="Arial"/>
                <a:cs typeface="Arial"/>
              </a:rPr>
              <a:t>&amp;</a:t>
            </a:r>
            <a:r>
              <a:rPr sz="3000" b="1" spc="95" dirty="0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sz="3000" b="1" spc="-180" dirty="0">
                <a:solidFill>
                  <a:srgbClr val="3B3B3B"/>
                </a:solidFill>
                <a:latin typeface="Arial"/>
                <a:cs typeface="Arial"/>
              </a:rPr>
              <a:t>Discussion</a:t>
            </a:r>
            <a:endParaRPr sz="3000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470593" y="5457825"/>
            <a:ext cx="3752215" cy="0"/>
          </a:xfrm>
          <a:custGeom>
            <a:avLst/>
            <a:gdLst/>
            <a:ahLst/>
            <a:cxnLst/>
            <a:rect l="l" t="t" r="r" b="b"/>
            <a:pathLst>
              <a:path w="3752215">
                <a:moveTo>
                  <a:pt x="0" y="0"/>
                </a:moveTo>
                <a:lnTo>
                  <a:pt x="3752037" y="0"/>
                </a:lnTo>
              </a:path>
            </a:pathLst>
          </a:custGeom>
          <a:ln w="79121">
            <a:solidFill>
              <a:srgbClr val="FF8C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543456" y="7191448"/>
            <a:ext cx="9605645" cy="190500"/>
            <a:chOff x="543456" y="7191448"/>
            <a:chExt cx="9605645" cy="190500"/>
          </a:xfrm>
        </p:grpSpPr>
        <p:sp>
          <p:nvSpPr>
            <p:cNvPr id="6" name="object 6"/>
            <p:cNvSpPr/>
            <p:nvPr/>
          </p:nvSpPr>
          <p:spPr>
            <a:xfrm>
              <a:off x="543456" y="7191448"/>
              <a:ext cx="5763260" cy="190500"/>
            </a:xfrm>
            <a:custGeom>
              <a:avLst/>
              <a:gdLst/>
              <a:ahLst/>
              <a:cxnLst/>
              <a:rect l="l" t="t" r="r" b="b"/>
              <a:pathLst>
                <a:path w="5763260" h="190500">
                  <a:moveTo>
                    <a:pt x="5763118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5763118" y="190468"/>
                  </a:lnTo>
                  <a:lnTo>
                    <a:pt x="5763118" y="0"/>
                  </a:lnTo>
                  <a:close/>
                </a:path>
              </a:pathLst>
            </a:custGeom>
            <a:solidFill>
              <a:srgbClr val="E564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306574" y="7191448"/>
              <a:ext cx="3842385" cy="190500"/>
            </a:xfrm>
            <a:custGeom>
              <a:avLst/>
              <a:gdLst/>
              <a:ahLst/>
              <a:cxnLst/>
              <a:rect l="l" t="t" r="r" b="b"/>
              <a:pathLst>
                <a:path w="3842384" h="190500">
                  <a:moveTo>
                    <a:pt x="3841990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3841990" y="190468"/>
                  </a:lnTo>
                  <a:lnTo>
                    <a:pt x="3841990" y="0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r>
              <a:rPr dirty="0"/>
              <a:t>S.</a:t>
            </a:r>
            <a:r>
              <a:rPr spc="100" dirty="0"/>
              <a:t> </a:t>
            </a:r>
            <a:r>
              <a:rPr dirty="0"/>
              <a:t>Yousefi</a:t>
            </a:r>
            <a:r>
              <a:rPr spc="110" dirty="0"/>
              <a:t> </a:t>
            </a:r>
            <a:r>
              <a:rPr dirty="0"/>
              <a:t>Mashhour</a:t>
            </a:r>
            <a:r>
              <a:rPr spc="105" dirty="0"/>
              <a:t> </a:t>
            </a:r>
            <a:r>
              <a:rPr dirty="0"/>
              <a:t>et</a:t>
            </a:r>
            <a:r>
              <a:rPr spc="110" dirty="0"/>
              <a:t> </a:t>
            </a:r>
            <a:r>
              <a:rPr spc="-25" dirty="0"/>
              <a:t>al.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xfrm>
            <a:off x="9574968" y="7210256"/>
            <a:ext cx="469265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fld id="{81D60167-4931-47E6-BA6A-407CBD079E47}" type="slidenum">
              <a:rPr dirty="0"/>
              <a:t>21</a:t>
            </a:fld>
            <a:r>
              <a:rPr spc="90" dirty="0"/>
              <a:t> </a:t>
            </a:r>
            <a:r>
              <a:rPr spc="275" dirty="0"/>
              <a:t>/</a:t>
            </a:r>
            <a:r>
              <a:rPr spc="90" dirty="0"/>
              <a:t> </a:t>
            </a:r>
            <a:r>
              <a:rPr lang="en-US" spc="-25" dirty="0"/>
              <a:t>22</a:t>
            </a:r>
            <a:endParaRPr spc="-25" dirty="0"/>
          </a:p>
        </p:txBody>
      </p:sp>
      <p:sp>
        <p:nvSpPr>
          <p:cNvPr id="10" name="object 3">
            <a:extLst>
              <a:ext uri="{FF2B5EF4-FFF2-40B4-BE49-F238E27FC236}">
                <a16:creationId xmlns:a16="http://schemas.microsoft.com/office/drawing/2014/main" id="{52AEAAFE-2FBC-94C0-23A5-E611B919AB56}"/>
              </a:ext>
            </a:extLst>
          </p:cNvPr>
          <p:cNvSpPr txBox="1"/>
          <p:nvPr/>
        </p:nvSpPr>
        <p:spPr>
          <a:xfrm>
            <a:off x="3287713" y="5620683"/>
            <a:ext cx="4117975" cy="31931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0"/>
              </a:spcBef>
            </a:pPr>
            <a:r>
              <a:rPr lang="en-US" sz="2000" b="1" spc="-110" dirty="0">
                <a:solidFill>
                  <a:srgbClr val="3B3B3B"/>
                </a:solidFill>
                <a:latin typeface="Arial"/>
                <a:cs typeface="Arial"/>
              </a:rPr>
              <a:t>Sajed.yousefi@aut.ac.ir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  <p:transition>
    <p:cu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24790">
              <a:lnSpc>
                <a:spcPct val="100000"/>
              </a:lnSpc>
              <a:spcBef>
                <a:spcPts val="90"/>
              </a:spcBef>
            </a:pPr>
            <a:r>
              <a:rPr spc="-95" dirty="0"/>
              <a:t>References</a:t>
            </a:r>
            <a:endParaRPr spc="65" dirty="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0316" y="2239159"/>
            <a:ext cx="217411" cy="217411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061289" y="2233354"/>
            <a:ext cx="95885" cy="1841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00" spc="-5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xfrm>
            <a:off x="1321962" y="2185100"/>
            <a:ext cx="8575040" cy="239681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267335">
              <a:lnSpc>
                <a:spcPct val="100000"/>
              </a:lnSpc>
              <a:spcBef>
                <a:spcPts val="850"/>
              </a:spcBef>
            </a:pPr>
            <a:r>
              <a:rPr lang="en-US" dirty="0"/>
              <a:t>J.</a:t>
            </a:r>
            <a:r>
              <a:rPr lang="en-US" spc="155" dirty="0"/>
              <a:t> </a:t>
            </a:r>
            <a:r>
              <a:rPr lang="en-US" dirty="0"/>
              <a:t>Watters</a:t>
            </a:r>
            <a:r>
              <a:rPr lang="en-US" spc="160" dirty="0"/>
              <a:t> </a:t>
            </a:r>
            <a:r>
              <a:rPr lang="en-US" dirty="0"/>
              <a:t>et</a:t>
            </a:r>
            <a:r>
              <a:rPr lang="en-US" spc="160" dirty="0"/>
              <a:t> </a:t>
            </a:r>
            <a:r>
              <a:rPr lang="en-US" dirty="0"/>
              <a:t>al.</a:t>
            </a:r>
            <a:r>
              <a:rPr lang="en-US" spc="365" dirty="0"/>
              <a:t> </a:t>
            </a:r>
            <a:r>
              <a:rPr lang="en-US" dirty="0"/>
              <a:t>The</a:t>
            </a:r>
            <a:r>
              <a:rPr lang="en-US" spc="165" dirty="0"/>
              <a:t> </a:t>
            </a:r>
            <a:r>
              <a:rPr lang="en-US" spc="-25" dirty="0"/>
              <a:t>Risk-</a:t>
            </a:r>
            <a:r>
              <a:rPr lang="en-US" dirty="0"/>
              <a:t>to-Mission</a:t>
            </a:r>
            <a:r>
              <a:rPr lang="en-US" spc="160" dirty="0"/>
              <a:t> </a:t>
            </a:r>
            <a:r>
              <a:rPr lang="en-US" spc="-50" dirty="0"/>
              <a:t>Assessment</a:t>
            </a:r>
            <a:r>
              <a:rPr lang="en-US" spc="160" dirty="0"/>
              <a:t> </a:t>
            </a:r>
            <a:r>
              <a:rPr lang="en-US" spc="-35" dirty="0"/>
              <a:t>Process</a:t>
            </a:r>
            <a:r>
              <a:rPr lang="en-US" spc="160" dirty="0"/>
              <a:t> </a:t>
            </a:r>
            <a:r>
              <a:rPr lang="en-US" dirty="0"/>
              <a:t>(</a:t>
            </a:r>
            <a:r>
              <a:rPr lang="en-US" dirty="0" err="1"/>
              <a:t>RiskMAP</a:t>
            </a:r>
            <a:r>
              <a:rPr lang="en-US" dirty="0"/>
              <a:t>).</a:t>
            </a:r>
            <a:r>
              <a:rPr lang="en-US" spc="160" dirty="0"/>
              <a:t> </a:t>
            </a:r>
            <a:r>
              <a:rPr lang="en-US" dirty="0"/>
              <a:t>Technical</a:t>
            </a:r>
            <a:r>
              <a:rPr lang="en-US" spc="165" dirty="0"/>
              <a:t> </a:t>
            </a:r>
            <a:r>
              <a:rPr lang="en-US" spc="-10" dirty="0"/>
              <a:t>report, 2009.</a:t>
            </a:r>
          </a:p>
          <a:p>
            <a:pPr marL="12700">
              <a:lnSpc>
                <a:spcPts val="1975"/>
              </a:lnSpc>
              <a:spcBef>
                <a:spcPts val="850"/>
              </a:spcBef>
            </a:pPr>
            <a:r>
              <a:rPr dirty="0"/>
              <a:t>V.</a:t>
            </a:r>
            <a:r>
              <a:rPr spc="135" dirty="0"/>
              <a:t> </a:t>
            </a:r>
            <a:r>
              <a:rPr dirty="0"/>
              <a:t>Viduto</a:t>
            </a:r>
            <a:r>
              <a:rPr spc="145" dirty="0"/>
              <a:t> </a:t>
            </a:r>
            <a:r>
              <a:rPr dirty="0"/>
              <a:t>et</a:t>
            </a:r>
            <a:r>
              <a:rPr spc="145" dirty="0"/>
              <a:t> </a:t>
            </a:r>
            <a:r>
              <a:rPr dirty="0"/>
              <a:t>al.</a:t>
            </a:r>
            <a:r>
              <a:rPr spc="345" dirty="0"/>
              <a:t> </a:t>
            </a:r>
            <a:r>
              <a:rPr spc="65" dirty="0"/>
              <a:t>A</a:t>
            </a:r>
            <a:r>
              <a:rPr spc="145" dirty="0"/>
              <a:t> </a:t>
            </a:r>
            <a:r>
              <a:rPr dirty="0"/>
              <a:t>novel</a:t>
            </a:r>
            <a:r>
              <a:rPr spc="145" dirty="0"/>
              <a:t> </a:t>
            </a:r>
            <a:r>
              <a:rPr dirty="0"/>
              <a:t>risk</a:t>
            </a:r>
            <a:r>
              <a:rPr spc="135" dirty="0"/>
              <a:t> </a:t>
            </a:r>
            <a:r>
              <a:rPr spc="-65" dirty="0"/>
              <a:t>assessment</a:t>
            </a:r>
            <a:r>
              <a:rPr spc="145" dirty="0"/>
              <a:t> </a:t>
            </a:r>
            <a:r>
              <a:rPr dirty="0"/>
              <a:t>and</a:t>
            </a:r>
            <a:r>
              <a:rPr spc="145" dirty="0"/>
              <a:t> </a:t>
            </a:r>
            <a:r>
              <a:rPr dirty="0"/>
              <a:t>optimisation</a:t>
            </a:r>
            <a:r>
              <a:rPr spc="145" dirty="0"/>
              <a:t> </a:t>
            </a:r>
            <a:r>
              <a:rPr dirty="0"/>
              <a:t>model</a:t>
            </a:r>
            <a:r>
              <a:rPr spc="145" dirty="0"/>
              <a:t> </a:t>
            </a:r>
            <a:r>
              <a:rPr dirty="0"/>
              <a:t>for</a:t>
            </a:r>
            <a:r>
              <a:rPr spc="145" dirty="0"/>
              <a:t> </a:t>
            </a:r>
            <a:r>
              <a:rPr dirty="0"/>
              <a:t>network</a:t>
            </a:r>
            <a:r>
              <a:rPr spc="140" dirty="0"/>
              <a:t> </a:t>
            </a:r>
            <a:r>
              <a:rPr spc="-10" dirty="0"/>
              <a:t>security.</a:t>
            </a:r>
          </a:p>
          <a:p>
            <a:pPr marL="12700">
              <a:lnSpc>
                <a:spcPts val="1975"/>
              </a:lnSpc>
            </a:pPr>
            <a:r>
              <a:rPr i="1" dirty="0">
                <a:latin typeface="Arial"/>
                <a:cs typeface="Arial"/>
              </a:rPr>
              <a:t>Decision</a:t>
            </a:r>
            <a:r>
              <a:rPr i="1" spc="20" dirty="0">
                <a:latin typeface="Arial"/>
                <a:cs typeface="Arial"/>
              </a:rPr>
              <a:t> </a:t>
            </a:r>
            <a:r>
              <a:rPr i="1" dirty="0">
                <a:latin typeface="Arial"/>
                <a:cs typeface="Arial"/>
              </a:rPr>
              <a:t>Support</a:t>
            </a:r>
            <a:r>
              <a:rPr i="1" spc="25" dirty="0">
                <a:latin typeface="Arial"/>
                <a:cs typeface="Arial"/>
              </a:rPr>
              <a:t> </a:t>
            </a:r>
            <a:r>
              <a:rPr i="1" spc="-25" dirty="0">
                <a:latin typeface="Arial"/>
                <a:cs typeface="Arial"/>
              </a:rPr>
              <a:t>Systems</a:t>
            </a:r>
            <a:r>
              <a:rPr spc="-25" dirty="0"/>
              <a:t>,</a:t>
            </a:r>
            <a:r>
              <a:rPr spc="20" dirty="0"/>
              <a:t> </a:t>
            </a:r>
            <a:r>
              <a:rPr spc="-10" dirty="0"/>
              <a:t>2012.</a:t>
            </a:r>
          </a:p>
          <a:p>
            <a:pPr marL="12700" marR="602615">
              <a:lnSpc>
                <a:spcPct val="100000"/>
              </a:lnSpc>
              <a:spcBef>
                <a:spcPts val="855"/>
              </a:spcBef>
            </a:pPr>
            <a:r>
              <a:rPr dirty="0"/>
              <a:t>F.</a:t>
            </a:r>
            <a:r>
              <a:rPr spc="135" dirty="0"/>
              <a:t> </a:t>
            </a:r>
            <a:r>
              <a:rPr spc="50" dirty="0"/>
              <a:t>Li</a:t>
            </a:r>
            <a:r>
              <a:rPr spc="140" dirty="0"/>
              <a:t> </a:t>
            </a:r>
            <a:r>
              <a:rPr dirty="0"/>
              <a:t>et</a:t>
            </a:r>
            <a:r>
              <a:rPr spc="145" dirty="0"/>
              <a:t> </a:t>
            </a:r>
            <a:r>
              <a:rPr dirty="0"/>
              <a:t>al.</a:t>
            </a:r>
            <a:r>
              <a:rPr spc="340" dirty="0"/>
              <a:t> </a:t>
            </a:r>
            <a:r>
              <a:rPr dirty="0"/>
              <a:t>Dynamic</a:t>
            </a:r>
            <a:r>
              <a:rPr spc="140" dirty="0"/>
              <a:t> </a:t>
            </a:r>
            <a:r>
              <a:rPr spc="-35" dirty="0"/>
              <a:t>countermeasures</a:t>
            </a:r>
            <a:r>
              <a:rPr spc="145" dirty="0"/>
              <a:t> </a:t>
            </a:r>
            <a:r>
              <a:rPr dirty="0"/>
              <a:t>selection</a:t>
            </a:r>
            <a:r>
              <a:rPr spc="140" dirty="0"/>
              <a:t> </a:t>
            </a:r>
            <a:r>
              <a:rPr dirty="0"/>
              <a:t>for</a:t>
            </a:r>
            <a:r>
              <a:rPr spc="145" dirty="0"/>
              <a:t> </a:t>
            </a:r>
            <a:r>
              <a:rPr dirty="0"/>
              <a:t>multi-path</a:t>
            </a:r>
            <a:r>
              <a:rPr spc="140" dirty="0"/>
              <a:t> </a:t>
            </a:r>
            <a:r>
              <a:rPr dirty="0"/>
              <a:t>attacks.</a:t>
            </a:r>
            <a:r>
              <a:rPr spc="350" dirty="0"/>
              <a:t> </a:t>
            </a:r>
            <a:r>
              <a:rPr i="1" dirty="0">
                <a:latin typeface="Arial"/>
                <a:cs typeface="Arial"/>
              </a:rPr>
              <a:t>Computers</a:t>
            </a:r>
            <a:r>
              <a:rPr i="1" spc="145" dirty="0">
                <a:latin typeface="Arial"/>
                <a:cs typeface="Arial"/>
              </a:rPr>
              <a:t> </a:t>
            </a:r>
            <a:r>
              <a:rPr i="1" spc="180" dirty="0">
                <a:latin typeface="Arial"/>
                <a:cs typeface="Arial"/>
              </a:rPr>
              <a:t>&amp; </a:t>
            </a:r>
            <a:r>
              <a:rPr i="1" dirty="0">
                <a:latin typeface="Arial"/>
                <a:cs typeface="Arial"/>
              </a:rPr>
              <a:t>Security</a:t>
            </a:r>
            <a:r>
              <a:rPr dirty="0"/>
              <a:t>,</a:t>
            </a:r>
            <a:r>
              <a:rPr spc="25" dirty="0"/>
              <a:t> </a:t>
            </a:r>
            <a:r>
              <a:rPr spc="-10" dirty="0"/>
              <a:t>2020.</a:t>
            </a:r>
          </a:p>
          <a:p>
            <a:pPr marL="12700" marR="5080">
              <a:lnSpc>
                <a:spcPct val="100000"/>
              </a:lnSpc>
              <a:spcBef>
                <a:spcPts val="850"/>
              </a:spcBef>
            </a:pPr>
            <a:r>
              <a:rPr dirty="0"/>
              <a:t>A.</a:t>
            </a:r>
            <a:r>
              <a:rPr spc="125" dirty="0"/>
              <a:t> </a:t>
            </a:r>
            <a:r>
              <a:rPr spc="-40" dirty="0"/>
              <a:t>Shameli-</a:t>
            </a:r>
            <a:r>
              <a:rPr dirty="0"/>
              <a:t>Sendi</a:t>
            </a:r>
            <a:r>
              <a:rPr spc="130" dirty="0"/>
              <a:t> </a:t>
            </a:r>
            <a:r>
              <a:rPr dirty="0"/>
              <a:t>et</a:t>
            </a:r>
            <a:r>
              <a:rPr spc="130" dirty="0"/>
              <a:t> </a:t>
            </a:r>
            <a:r>
              <a:rPr dirty="0"/>
              <a:t>al.</a:t>
            </a:r>
            <a:r>
              <a:rPr spc="335" dirty="0"/>
              <a:t> </a:t>
            </a:r>
            <a:r>
              <a:rPr dirty="0"/>
              <a:t>Dynamic</a:t>
            </a:r>
            <a:r>
              <a:rPr spc="130" dirty="0"/>
              <a:t> </a:t>
            </a:r>
            <a:r>
              <a:rPr dirty="0"/>
              <a:t>Optimal</a:t>
            </a:r>
            <a:r>
              <a:rPr spc="130" dirty="0"/>
              <a:t> </a:t>
            </a:r>
            <a:r>
              <a:rPr spc="-30" dirty="0"/>
              <a:t>Countermeasure</a:t>
            </a:r>
            <a:r>
              <a:rPr spc="130" dirty="0"/>
              <a:t> </a:t>
            </a:r>
            <a:r>
              <a:rPr dirty="0"/>
              <a:t>Selection</a:t>
            </a:r>
            <a:r>
              <a:rPr spc="130" dirty="0"/>
              <a:t> </a:t>
            </a:r>
            <a:r>
              <a:rPr dirty="0"/>
              <a:t>for</a:t>
            </a:r>
            <a:r>
              <a:rPr spc="130" dirty="0"/>
              <a:t> </a:t>
            </a:r>
            <a:r>
              <a:rPr dirty="0"/>
              <a:t>Intrusion</a:t>
            </a:r>
            <a:r>
              <a:rPr spc="130" dirty="0"/>
              <a:t> </a:t>
            </a:r>
            <a:r>
              <a:rPr spc="-30" dirty="0"/>
              <a:t>Response </a:t>
            </a:r>
            <a:r>
              <a:rPr dirty="0"/>
              <a:t>System.</a:t>
            </a:r>
            <a:r>
              <a:rPr spc="195" dirty="0"/>
              <a:t> </a:t>
            </a:r>
            <a:r>
              <a:rPr i="1" dirty="0">
                <a:latin typeface="Arial"/>
                <a:cs typeface="Arial"/>
              </a:rPr>
              <a:t>IEEE</a:t>
            </a:r>
            <a:r>
              <a:rPr i="1" spc="25" dirty="0">
                <a:latin typeface="Arial"/>
                <a:cs typeface="Arial"/>
              </a:rPr>
              <a:t> </a:t>
            </a:r>
            <a:r>
              <a:rPr i="1" dirty="0">
                <a:latin typeface="Arial"/>
                <a:cs typeface="Arial"/>
              </a:rPr>
              <a:t>Trans.</a:t>
            </a:r>
            <a:r>
              <a:rPr i="1" spc="195" dirty="0">
                <a:latin typeface="Arial"/>
                <a:cs typeface="Arial"/>
              </a:rPr>
              <a:t> </a:t>
            </a:r>
            <a:r>
              <a:rPr i="1" dirty="0">
                <a:latin typeface="Arial"/>
                <a:cs typeface="Arial"/>
              </a:rPr>
              <a:t>on</a:t>
            </a:r>
            <a:r>
              <a:rPr i="1" spc="25" dirty="0">
                <a:latin typeface="Arial"/>
                <a:cs typeface="Arial"/>
              </a:rPr>
              <a:t> </a:t>
            </a:r>
            <a:r>
              <a:rPr i="1" spc="-10" dirty="0">
                <a:latin typeface="Arial"/>
                <a:cs typeface="Arial"/>
              </a:rPr>
              <a:t>Dependable</a:t>
            </a:r>
            <a:r>
              <a:rPr i="1" spc="30" dirty="0">
                <a:latin typeface="Arial"/>
                <a:cs typeface="Arial"/>
              </a:rPr>
              <a:t> </a:t>
            </a:r>
            <a:r>
              <a:rPr i="1" dirty="0">
                <a:latin typeface="Arial"/>
                <a:cs typeface="Arial"/>
              </a:rPr>
              <a:t>and</a:t>
            </a:r>
            <a:r>
              <a:rPr i="1" spc="30" dirty="0">
                <a:latin typeface="Arial"/>
                <a:cs typeface="Arial"/>
              </a:rPr>
              <a:t> </a:t>
            </a:r>
            <a:r>
              <a:rPr i="1" spc="-40" dirty="0">
                <a:latin typeface="Arial"/>
                <a:cs typeface="Arial"/>
              </a:rPr>
              <a:t>Secure</a:t>
            </a:r>
            <a:r>
              <a:rPr i="1" spc="30" dirty="0">
                <a:latin typeface="Arial"/>
                <a:cs typeface="Arial"/>
              </a:rPr>
              <a:t> </a:t>
            </a:r>
            <a:r>
              <a:rPr i="1" dirty="0">
                <a:latin typeface="Arial"/>
                <a:cs typeface="Arial"/>
              </a:rPr>
              <a:t>Computing</a:t>
            </a:r>
            <a:r>
              <a:rPr dirty="0"/>
              <a:t>,</a:t>
            </a:r>
            <a:r>
              <a:rPr spc="25" dirty="0"/>
              <a:t> </a:t>
            </a:r>
            <a:r>
              <a:rPr spc="-10" dirty="0"/>
              <a:t>2018.</a:t>
            </a: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00316" y="2872804"/>
            <a:ext cx="217411" cy="217411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1061289" y="2867025"/>
            <a:ext cx="95885" cy="1841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00" spc="-5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endParaRPr sz="1000" dirty="0">
              <a:latin typeface="Arial MT"/>
              <a:cs typeface="Arial MT"/>
            </a:endParaRPr>
          </a:p>
        </p:txBody>
      </p: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00316" y="3483654"/>
            <a:ext cx="217411" cy="217411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1061289" y="3477875"/>
            <a:ext cx="95885" cy="1841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00" spc="-5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endParaRPr sz="1000">
              <a:latin typeface="Arial MT"/>
              <a:cs typeface="Arial MT"/>
            </a:endParaRPr>
          </a:p>
        </p:txBody>
      </p:sp>
      <p:pic>
        <p:nvPicPr>
          <p:cNvPr id="10" name="object 1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00316" y="4094505"/>
            <a:ext cx="217411" cy="217411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1061289" y="4088699"/>
            <a:ext cx="95885" cy="1841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00" spc="-5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endParaRPr sz="1000">
              <a:latin typeface="Arial MT"/>
              <a:cs typeface="Arial MT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543456" y="7191448"/>
            <a:ext cx="9605645" cy="190500"/>
            <a:chOff x="543456" y="7191448"/>
            <a:chExt cx="9605645" cy="190500"/>
          </a:xfrm>
        </p:grpSpPr>
        <p:sp>
          <p:nvSpPr>
            <p:cNvPr id="21" name="object 21"/>
            <p:cNvSpPr/>
            <p:nvPr/>
          </p:nvSpPr>
          <p:spPr>
            <a:xfrm>
              <a:off x="543456" y="7191448"/>
              <a:ext cx="5763260" cy="190500"/>
            </a:xfrm>
            <a:custGeom>
              <a:avLst/>
              <a:gdLst/>
              <a:ahLst/>
              <a:cxnLst/>
              <a:rect l="l" t="t" r="r" b="b"/>
              <a:pathLst>
                <a:path w="5763260" h="190500">
                  <a:moveTo>
                    <a:pt x="5763118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5763118" y="190468"/>
                  </a:lnTo>
                  <a:lnTo>
                    <a:pt x="5763118" y="0"/>
                  </a:lnTo>
                  <a:close/>
                </a:path>
              </a:pathLst>
            </a:custGeom>
            <a:solidFill>
              <a:srgbClr val="E564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6306574" y="7191448"/>
              <a:ext cx="3842385" cy="190500"/>
            </a:xfrm>
            <a:custGeom>
              <a:avLst/>
              <a:gdLst/>
              <a:ahLst/>
              <a:cxnLst/>
              <a:rect l="l" t="t" r="r" b="b"/>
              <a:pathLst>
                <a:path w="3842384" h="190500">
                  <a:moveTo>
                    <a:pt x="3841990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3841990" y="190468"/>
                  </a:lnTo>
                  <a:lnTo>
                    <a:pt x="3841990" y="0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r>
              <a:rPr dirty="0"/>
              <a:t>S.</a:t>
            </a:r>
            <a:r>
              <a:rPr spc="100" dirty="0"/>
              <a:t> </a:t>
            </a:r>
            <a:r>
              <a:rPr dirty="0"/>
              <a:t>Yousefi</a:t>
            </a:r>
            <a:r>
              <a:rPr spc="110" dirty="0"/>
              <a:t> </a:t>
            </a:r>
            <a:r>
              <a:rPr dirty="0"/>
              <a:t>Mashhour</a:t>
            </a:r>
            <a:r>
              <a:rPr spc="105" dirty="0"/>
              <a:t> </a:t>
            </a:r>
            <a:r>
              <a:rPr dirty="0"/>
              <a:t>et</a:t>
            </a:r>
            <a:r>
              <a:rPr spc="110" dirty="0"/>
              <a:t> </a:t>
            </a:r>
            <a:r>
              <a:rPr spc="-25" dirty="0"/>
              <a:t>al.</a:t>
            </a:r>
          </a:p>
        </p:txBody>
      </p:sp>
      <p:sp>
        <p:nvSpPr>
          <p:cNvPr id="24" name="object 2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fld id="{81D60167-4931-47E6-BA6A-407CBD079E47}" type="slidenum">
              <a:rPr dirty="0"/>
              <a:t>22</a:t>
            </a:fld>
            <a:r>
              <a:rPr spc="90" dirty="0"/>
              <a:t> </a:t>
            </a:r>
            <a:r>
              <a:rPr spc="275" dirty="0"/>
              <a:t>/</a:t>
            </a:r>
            <a:r>
              <a:rPr spc="90" dirty="0"/>
              <a:t> </a:t>
            </a:r>
            <a:r>
              <a:rPr lang="en-US" spc="-25" dirty="0"/>
              <a:t>22</a:t>
            </a:r>
            <a:endParaRPr spc="-25" dirty="0"/>
          </a:p>
        </p:txBody>
      </p:sp>
    </p:spTree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24790">
              <a:lnSpc>
                <a:spcPct val="100000"/>
              </a:lnSpc>
              <a:spcBef>
                <a:spcPts val="90"/>
              </a:spcBef>
            </a:pPr>
            <a:r>
              <a:rPr dirty="0"/>
              <a:t>Motivation</a:t>
            </a:r>
            <a:r>
              <a:rPr spc="90" dirty="0"/>
              <a:t> </a:t>
            </a:r>
            <a:r>
              <a:rPr spc="250" dirty="0"/>
              <a:t>&amp;</a:t>
            </a:r>
            <a:r>
              <a:rPr spc="90" dirty="0"/>
              <a:t> </a:t>
            </a:r>
            <a:r>
              <a:rPr spc="-35" dirty="0"/>
              <a:t>Problem</a:t>
            </a:r>
            <a:r>
              <a:rPr spc="95" dirty="0"/>
              <a:t> </a:t>
            </a:r>
            <a:r>
              <a:rPr spc="-10" dirty="0"/>
              <a:t>Statement</a:t>
            </a:r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8542" y="2741704"/>
            <a:ext cx="124234" cy="12423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8542" y="3137308"/>
            <a:ext cx="124234" cy="124234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78542" y="3532911"/>
            <a:ext cx="124234" cy="124234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794500" y="2120074"/>
            <a:ext cx="8255000" cy="1924685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50"/>
              </a:spcBef>
            </a:pPr>
            <a:r>
              <a:rPr sz="2050" b="1" dirty="0">
                <a:solidFill>
                  <a:srgbClr val="FF8C00"/>
                </a:solidFill>
                <a:latin typeface="Arial"/>
                <a:cs typeface="Arial"/>
              </a:rPr>
              <a:t>The</a:t>
            </a:r>
            <a:r>
              <a:rPr sz="2050" b="1" spc="150" dirty="0">
                <a:solidFill>
                  <a:srgbClr val="FF8C00"/>
                </a:solidFill>
                <a:latin typeface="Arial"/>
                <a:cs typeface="Arial"/>
              </a:rPr>
              <a:t> </a:t>
            </a:r>
            <a:r>
              <a:rPr sz="2050" b="1" spc="-60" dirty="0">
                <a:solidFill>
                  <a:srgbClr val="FF8C00"/>
                </a:solidFill>
                <a:latin typeface="Arial"/>
                <a:cs typeface="Arial"/>
              </a:rPr>
              <a:t>Cybersecurity</a:t>
            </a:r>
            <a:r>
              <a:rPr sz="2050" b="1" spc="165" dirty="0">
                <a:solidFill>
                  <a:srgbClr val="FF8C00"/>
                </a:solidFill>
                <a:latin typeface="Arial"/>
                <a:cs typeface="Arial"/>
              </a:rPr>
              <a:t> </a:t>
            </a:r>
            <a:r>
              <a:rPr sz="2050" b="1" spc="-10" dirty="0">
                <a:solidFill>
                  <a:srgbClr val="FF8C00"/>
                </a:solidFill>
                <a:latin typeface="Arial"/>
                <a:cs typeface="Arial"/>
              </a:rPr>
              <a:t>Challenge:</a:t>
            </a:r>
            <a:endParaRPr sz="2050">
              <a:latin typeface="Arial"/>
              <a:cs typeface="Arial"/>
            </a:endParaRPr>
          </a:p>
          <a:p>
            <a:pPr marL="539750" marR="1076960">
              <a:lnSpc>
                <a:spcPct val="126600"/>
              </a:lnSpc>
            </a:pPr>
            <a:r>
              <a:rPr sz="2050" dirty="0">
                <a:latin typeface="Tahoma"/>
                <a:cs typeface="Tahoma"/>
              </a:rPr>
              <a:t>Modern</a:t>
            </a:r>
            <a:r>
              <a:rPr sz="2050" spc="-85" dirty="0">
                <a:latin typeface="Tahoma"/>
                <a:cs typeface="Tahoma"/>
              </a:rPr>
              <a:t> </a:t>
            </a:r>
            <a:r>
              <a:rPr sz="2050" spc="-45" dirty="0">
                <a:latin typeface="Tahoma"/>
                <a:cs typeface="Tahoma"/>
              </a:rPr>
              <a:t>organizations</a:t>
            </a:r>
            <a:r>
              <a:rPr sz="2050" spc="-85" dirty="0">
                <a:latin typeface="Tahoma"/>
                <a:cs typeface="Tahoma"/>
              </a:rPr>
              <a:t> </a:t>
            </a:r>
            <a:r>
              <a:rPr sz="2050" spc="-20" dirty="0">
                <a:latin typeface="Tahoma"/>
                <a:cs typeface="Tahoma"/>
              </a:rPr>
              <a:t>rely</a:t>
            </a:r>
            <a:r>
              <a:rPr sz="2050" spc="-85" dirty="0">
                <a:latin typeface="Tahoma"/>
                <a:cs typeface="Tahoma"/>
              </a:rPr>
              <a:t> </a:t>
            </a:r>
            <a:r>
              <a:rPr sz="2050" dirty="0">
                <a:latin typeface="Tahoma"/>
                <a:cs typeface="Tahoma"/>
              </a:rPr>
              <a:t>on</a:t>
            </a:r>
            <a:r>
              <a:rPr sz="2050" spc="-80" dirty="0">
                <a:latin typeface="Tahoma"/>
                <a:cs typeface="Tahoma"/>
              </a:rPr>
              <a:t> </a:t>
            </a:r>
            <a:r>
              <a:rPr sz="2050" spc="-40" dirty="0">
                <a:latin typeface="Tahoma"/>
                <a:cs typeface="Tahoma"/>
              </a:rPr>
              <a:t>complex</a:t>
            </a:r>
            <a:r>
              <a:rPr sz="2050" spc="-85" dirty="0">
                <a:latin typeface="Tahoma"/>
                <a:cs typeface="Tahoma"/>
              </a:rPr>
              <a:t> </a:t>
            </a:r>
            <a:r>
              <a:rPr sz="2050" dirty="0">
                <a:latin typeface="Tahoma"/>
                <a:cs typeface="Tahoma"/>
              </a:rPr>
              <a:t>digital</a:t>
            </a:r>
            <a:r>
              <a:rPr sz="2050" spc="-85" dirty="0">
                <a:latin typeface="Tahoma"/>
                <a:cs typeface="Tahoma"/>
              </a:rPr>
              <a:t> </a:t>
            </a:r>
            <a:r>
              <a:rPr sz="2050" spc="-35" dirty="0">
                <a:latin typeface="Tahoma"/>
                <a:cs typeface="Tahoma"/>
              </a:rPr>
              <a:t>infrastructures </a:t>
            </a:r>
            <a:r>
              <a:rPr sz="2050" spc="-30" dirty="0">
                <a:latin typeface="Tahoma"/>
                <a:cs typeface="Tahoma"/>
              </a:rPr>
              <a:t>Sophisticated</a:t>
            </a:r>
            <a:r>
              <a:rPr sz="2050" spc="-80" dirty="0">
                <a:latin typeface="Tahoma"/>
                <a:cs typeface="Tahoma"/>
              </a:rPr>
              <a:t> </a:t>
            </a:r>
            <a:r>
              <a:rPr sz="2050" spc="-40" dirty="0">
                <a:latin typeface="Tahoma"/>
                <a:cs typeface="Tahoma"/>
              </a:rPr>
              <a:t>cyber</a:t>
            </a:r>
            <a:r>
              <a:rPr sz="2050" spc="-75" dirty="0">
                <a:latin typeface="Tahoma"/>
                <a:cs typeface="Tahoma"/>
              </a:rPr>
              <a:t> </a:t>
            </a:r>
            <a:r>
              <a:rPr sz="2050" spc="-30" dirty="0">
                <a:latin typeface="Tahoma"/>
                <a:cs typeface="Tahoma"/>
              </a:rPr>
              <a:t>threats</a:t>
            </a:r>
            <a:r>
              <a:rPr sz="2050" spc="-75" dirty="0">
                <a:latin typeface="Tahoma"/>
                <a:cs typeface="Tahoma"/>
              </a:rPr>
              <a:t> </a:t>
            </a:r>
            <a:r>
              <a:rPr sz="2050" spc="-60" dirty="0">
                <a:latin typeface="Tahoma"/>
                <a:cs typeface="Tahoma"/>
              </a:rPr>
              <a:t>pose</a:t>
            </a:r>
            <a:r>
              <a:rPr sz="2050" spc="-75" dirty="0">
                <a:latin typeface="Tahoma"/>
                <a:cs typeface="Tahoma"/>
              </a:rPr>
              <a:t> </a:t>
            </a:r>
            <a:r>
              <a:rPr sz="2050" spc="-20" dirty="0">
                <a:latin typeface="Tahoma"/>
                <a:cs typeface="Tahoma"/>
              </a:rPr>
              <a:t>risks</a:t>
            </a:r>
            <a:r>
              <a:rPr sz="2050" spc="-75" dirty="0">
                <a:latin typeface="Tahoma"/>
                <a:cs typeface="Tahoma"/>
              </a:rPr>
              <a:t> </a:t>
            </a:r>
            <a:r>
              <a:rPr sz="2050" dirty="0">
                <a:latin typeface="Tahoma"/>
                <a:cs typeface="Tahoma"/>
              </a:rPr>
              <a:t>to</a:t>
            </a:r>
            <a:r>
              <a:rPr sz="2050" spc="-75" dirty="0">
                <a:latin typeface="Tahoma"/>
                <a:cs typeface="Tahoma"/>
              </a:rPr>
              <a:t> </a:t>
            </a:r>
            <a:r>
              <a:rPr sz="2050" spc="-55" dirty="0">
                <a:latin typeface="Tahoma"/>
                <a:cs typeface="Tahoma"/>
              </a:rPr>
              <a:t>core</a:t>
            </a:r>
            <a:r>
              <a:rPr sz="2050" spc="-75" dirty="0">
                <a:latin typeface="Tahoma"/>
                <a:cs typeface="Tahoma"/>
              </a:rPr>
              <a:t> </a:t>
            </a:r>
            <a:r>
              <a:rPr sz="2050" spc="-10" dirty="0">
                <a:latin typeface="Tahoma"/>
                <a:cs typeface="Tahoma"/>
              </a:rPr>
              <a:t>missions</a:t>
            </a:r>
            <a:endParaRPr sz="2050">
              <a:latin typeface="Tahoma"/>
              <a:cs typeface="Tahoma"/>
            </a:endParaRPr>
          </a:p>
          <a:p>
            <a:pPr marL="539750" marR="5080">
              <a:lnSpc>
                <a:spcPct val="101299"/>
              </a:lnSpc>
              <a:spcBef>
                <a:spcPts val="620"/>
              </a:spcBef>
            </a:pPr>
            <a:r>
              <a:rPr sz="2050" b="1" dirty="0">
                <a:latin typeface="Arial"/>
                <a:cs typeface="Arial"/>
              </a:rPr>
              <a:t>Gap:</a:t>
            </a:r>
            <a:r>
              <a:rPr sz="2050" b="1" spc="150" dirty="0">
                <a:latin typeface="Arial"/>
                <a:cs typeface="Arial"/>
              </a:rPr>
              <a:t> </a:t>
            </a:r>
            <a:r>
              <a:rPr sz="2050" spc="-10" dirty="0">
                <a:latin typeface="Tahoma"/>
                <a:cs typeface="Tahoma"/>
              </a:rPr>
              <a:t>Traditional</a:t>
            </a:r>
            <a:r>
              <a:rPr sz="2050" spc="-100" dirty="0">
                <a:latin typeface="Tahoma"/>
                <a:cs typeface="Tahoma"/>
              </a:rPr>
              <a:t> </a:t>
            </a:r>
            <a:r>
              <a:rPr sz="2050" spc="-45" dirty="0">
                <a:latin typeface="Tahoma"/>
                <a:cs typeface="Tahoma"/>
              </a:rPr>
              <a:t>security</a:t>
            </a:r>
            <a:r>
              <a:rPr sz="2050" spc="-100" dirty="0">
                <a:latin typeface="Tahoma"/>
                <a:cs typeface="Tahoma"/>
              </a:rPr>
              <a:t> </a:t>
            </a:r>
            <a:r>
              <a:rPr sz="2050" spc="-65" dirty="0">
                <a:latin typeface="Tahoma"/>
                <a:cs typeface="Tahoma"/>
              </a:rPr>
              <a:t>focuses</a:t>
            </a:r>
            <a:r>
              <a:rPr sz="2050" spc="-90" dirty="0">
                <a:latin typeface="Tahoma"/>
                <a:cs typeface="Tahoma"/>
              </a:rPr>
              <a:t> </a:t>
            </a:r>
            <a:r>
              <a:rPr sz="2050" dirty="0">
                <a:latin typeface="Tahoma"/>
                <a:cs typeface="Tahoma"/>
              </a:rPr>
              <a:t>on</a:t>
            </a:r>
            <a:r>
              <a:rPr sz="2050" spc="-100" dirty="0">
                <a:latin typeface="Tahoma"/>
                <a:cs typeface="Tahoma"/>
              </a:rPr>
              <a:t> </a:t>
            </a:r>
            <a:r>
              <a:rPr sz="2050" spc="-20" dirty="0">
                <a:latin typeface="Tahoma"/>
                <a:cs typeface="Tahoma"/>
              </a:rPr>
              <a:t>technical</a:t>
            </a:r>
            <a:r>
              <a:rPr sz="2050" spc="-100" dirty="0">
                <a:latin typeface="Tahoma"/>
                <a:cs typeface="Tahoma"/>
              </a:rPr>
              <a:t> </a:t>
            </a:r>
            <a:r>
              <a:rPr sz="2050" dirty="0">
                <a:latin typeface="Tahoma"/>
                <a:cs typeface="Tahoma"/>
              </a:rPr>
              <a:t>risk,</a:t>
            </a:r>
            <a:r>
              <a:rPr sz="2050" spc="-95" dirty="0">
                <a:latin typeface="Tahoma"/>
                <a:cs typeface="Tahoma"/>
              </a:rPr>
              <a:t> </a:t>
            </a:r>
            <a:r>
              <a:rPr sz="2050" dirty="0">
                <a:latin typeface="Tahoma"/>
                <a:cs typeface="Tahoma"/>
              </a:rPr>
              <a:t>not</a:t>
            </a:r>
            <a:r>
              <a:rPr sz="2050" spc="-100" dirty="0">
                <a:latin typeface="Tahoma"/>
                <a:cs typeface="Tahoma"/>
              </a:rPr>
              <a:t> </a:t>
            </a:r>
            <a:r>
              <a:rPr sz="2050" spc="-25" dirty="0">
                <a:latin typeface="Tahoma"/>
                <a:cs typeface="Tahoma"/>
              </a:rPr>
              <a:t>organizational </a:t>
            </a:r>
            <a:r>
              <a:rPr sz="2050" spc="-10" dirty="0">
                <a:latin typeface="Tahoma"/>
                <a:cs typeface="Tahoma"/>
              </a:rPr>
              <a:t>objectives</a:t>
            </a:r>
            <a:endParaRPr sz="2050">
              <a:latin typeface="Tahoma"/>
              <a:cs typeface="Tahom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01309" y="4545532"/>
            <a:ext cx="9290050" cy="367030"/>
          </a:xfrm>
          <a:custGeom>
            <a:avLst/>
            <a:gdLst/>
            <a:ahLst/>
            <a:cxnLst/>
            <a:rect l="l" t="t" r="r" b="b"/>
            <a:pathLst>
              <a:path w="9290050" h="367029">
                <a:moveTo>
                  <a:pt x="9183638" y="0"/>
                </a:moveTo>
                <a:lnTo>
                  <a:pt x="105890" y="0"/>
                </a:lnTo>
                <a:lnTo>
                  <a:pt x="64775" y="8355"/>
                </a:lnTo>
                <a:lnTo>
                  <a:pt x="31105" y="31105"/>
                </a:lnTo>
                <a:lnTo>
                  <a:pt x="8355" y="64775"/>
                </a:lnTo>
                <a:lnTo>
                  <a:pt x="0" y="105890"/>
                </a:lnTo>
                <a:lnTo>
                  <a:pt x="0" y="366599"/>
                </a:lnTo>
                <a:lnTo>
                  <a:pt x="9289529" y="366599"/>
                </a:lnTo>
                <a:lnTo>
                  <a:pt x="9289529" y="105890"/>
                </a:lnTo>
                <a:lnTo>
                  <a:pt x="9281174" y="64775"/>
                </a:lnTo>
                <a:lnTo>
                  <a:pt x="9258424" y="31105"/>
                </a:lnTo>
                <a:lnTo>
                  <a:pt x="9224754" y="8355"/>
                </a:lnTo>
                <a:lnTo>
                  <a:pt x="9183638" y="0"/>
                </a:lnTo>
                <a:close/>
              </a:path>
            </a:pathLst>
          </a:custGeom>
          <a:solidFill>
            <a:srgbClr val="E564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807200" y="4602374"/>
            <a:ext cx="4614545" cy="2717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30"/>
              </a:lnSpc>
            </a:pPr>
            <a:r>
              <a:rPr sz="2050" b="1" spc="-30" dirty="0">
                <a:solidFill>
                  <a:srgbClr val="FFFFFF"/>
                </a:solidFill>
                <a:latin typeface="Arial"/>
                <a:cs typeface="Arial"/>
              </a:rPr>
              <a:t>Suboptimal</a:t>
            </a:r>
            <a:r>
              <a:rPr sz="2050" b="1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50" b="1" spc="-60" dirty="0">
                <a:solidFill>
                  <a:srgbClr val="FFFFFF"/>
                </a:solidFill>
                <a:latin typeface="Arial"/>
                <a:cs typeface="Arial"/>
              </a:rPr>
              <a:t>Countermeasure</a:t>
            </a:r>
            <a:r>
              <a:rPr sz="2050" b="1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50" b="1" spc="-45" dirty="0">
                <a:solidFill>
                  <a:srgbClr val="FFFFFF"/>
                </a:solidFill>
                <a:latin typeface="Arial"/>
                <a:cs typeface="Arial"/>
              </a:rPr>
              <a:t>Selection</a:t>
            </a:r>
            <a:endParaRPr sz="205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701309" y="4885756"/>
            <a:ext cx="9290050" cy="788883"/>
            <a:chOff x="701309" y="4885756"/>
            <a:chExt cx="9290050" cy="788883"/>
          </a:xfrm>
        </p:grpSpPr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01309" y="4885756"/>
              <a:ext cx="9289529" cy="105492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701309" y="4978044"/>
              <a:ext cx="9290050" cy="696595"/>
            </a:xfrm>
            <a:custGeom>
              <a:avLst/>
              <a:gdLst/>
              <a:ahLst/>
              <a:cxnLst/>
              <a:rect l="l" t="t" r="r" b="b"/>
              <a:pathLst>
                <a:path w="9290050" h="696595">
                  <a:moveTo>
                    <a:pt x="9289529" y="0"/>
                  </a:moveTo>
                  <a:lnTo>
                    <a:pt x="0" y="0"/>
                  </a:lnTo>
                  <a:lnTo>
                    <a:pt x="0" y="590381"/>
                  </a:lnTo>
                  <a:lnTo>
                    <a:pt x="8355" y="631496"/>
                  </a:lnTo>
                  <a:lnTo>
                    <a:pt x="31105" y="665166"/>
                  </a:lnTo>
                  <a:lnTo>
                    <a:pt x="64775" y="687916"/>
                  </a:lnTo>
                  <a:lnTo>
                    <a:pt x="105890" y="696272"/>
                  </a:lnTo>
                  <a:lnTo>
                    <a:pt x="9183638" y="696272"/>
                  </a:lnTo>
                  <a:lnTo>
                    <a:pt x="9224754" y="687916"/>
                  </a:lnTo>
                  <a:lnTo>
                    <a:pt x="9258424" y="665166"/>
                  </a:lnTo>
                  <a:lnTo>
                    <a:pt x="9281174" y="631496"/>
                  </a:lnTo>
                  <a:lnTo>
                    <a:pt x="9289529" y="590381"/>
                  </a:lnTo>
                  <a:lnTo>
                    <a:pt x="9289529" y="0"/>
                  </a:lnTo>
                  <a:close/>
                </a:path>
              </a:pathLst>
            </a:custGeom>
            <a:solidFill>
              <a:srgbClr val="FFC86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807200" y="4664192"/>
            <a:ext cx="9290050" cy="1116330"/>
          </a:xfrm>
          <a:prstGeom prst="rect">
            <a:avLst/>
          </a:prstGeom>
        </p:spPr>
        <p:txBody>
          <a:bodyPr vert="horz" wrap="square" lIns="0" tIns="285115" rIns="0" bIns="0" rtlCol="0">
            <a:spAutoFit/>
          </a:bodyPr>
          <a:lstStyle/>
          <a:p>
            <a:pPr marR="861060">
              <a:lnSpc>
                <a:spcPct val="101299"/>
              </a:lnSpc>
              <a:spcBef>
                <a:spcPts val="2245"/>
              </a:spcBef>
            </a:pPr>
            <a:r>
              <a:rPr sz="2050" dirty="0">
                <a:latin typeface="Tahoma"/>
                <a:cs typeface="Tahoma"/>
              </a:rPr>
              <a:t>Current</a:t>
            </a:r>
            <a:r>
              <a:rPr sz="2050" spc="-85" dirty="0">
                <a:latin typeface="Tahoma"/>
                <a:cs typeface="Tahoma"/>
              </a:rPr>
              <a:t> </a:t>
            </a:r>
            <a:r>
              <a:rPr sz="2050" spc="-55" dirty="0">
                <a:latin typeface="Tahoma"/>
                <a:cs typeface="Tahoma"/>
              </a:rPr>
              <a:t>cybersecurity</a:t>
            </a:r>
            <a:r>
              <a:rPr sz="2050" spc="-85" dirty="0">
                <a:latin typeface="Tahoma"/>
                <a:cs typeface="Tahoma"/>
              </a:rPr>
              <a:t> </a:t>
            </a:r>
            <a:r>
              <a:rPr sz="2050" spc="-80" dirty="0">
                <a:latin typeface="Tahoma"/>
                <a:cs typeface="Tahoma"/>
              </a:rPr>
              <a:t>systems </a:t>
            </a:r>
            <a:r>
              <a:rPr sz="2050" dirty="0">
                <a:latin typeface="Tahoma"/>
                <a:cs typeface="Tahoma"/>
              </a:rPr>
              <a:t>do</a:t>
            </a:r>
            <a:r>
              <a:rPr sz="2050" spc="-80" dirty="0">
                <a:latin typeface="Tahoma"/>
                <a:cs typeface="Tahoma"/>
              </a:rPr>
              <a:t> </a:t>
            </a:r>
            <a:r>
              <a:rPr sz="2050" dirty="0">
                <a:latin typeface="Tahoma"/>
                <a:cs typeface="Tahoma"/>
              </a:rPr>
              <a:t>not</a:t>
            </a:r>
            <a:r>
              <a:rPr sz="2050" spc="-85" dirty="0">
                <a:latin typeface="Tahoma"/>
                <a:cs typeface="Tahoma"/>
              </a:rPr>
              <a:t> </a:t>
            </a:r>
            <a:r>
              <a:rPr sz="2050" spc="-35" dirty="0">
                <a:latin typeface="Tahoma"/>
                <a:cs typeface="Tahoma"/>
              </a:rPr>
              <a:t>systematically</a:t>
            </a:r>
            <a:r>
              <a:rPr sz="2050" spc="-80" dirty="0">
                <a:latin typeface="Tahoma"/>
                <a:cs typeface="Tahoma"/>
              </a:rPr>
              <a:t> </a:t>
            </a:r>
            <a:r>
              <a:rPr sz="2050" spc="-35" dirty="0">
                <a:latin typeface="Tahoma"/>
                <a:cs typeface="Tahoma"/>
              </a:rPr>
              <a:t>support</a:t>
            </a:r>
            <a:r>
              <a:rPr sz="2050" spc="-85" dirty="0">
                <a:latin typeface="Tahoma"/>
                <a:cs typeface="Tahoma"/>
              </a:rPr>
              <a:t> </a:t>
            </a:r>
            <a:r>
              <a:rPr sz="2050" spc="-55" dirty="0">
                <a:latin typeface="Tahoma"/>
                <a:cs typeface="Tahoma"/>
              </a:rPr>
              <a:t>countermeasure </a:t>
            </a:r>
            <a:r>
              <a:rPr sz="2050" spc="-35" dirty="0">
                <a:latin typeface="Tahoma"/>
                <a:cs typeface="Tahoma"/>
              </a:rPr>
              <a:t>selection</a:t>
            </a:r>
            <a:r>
              <a:rPr sz="2050" spc="-75" dirty="0">
                <a:latin typeface="Tahoma"/>
                <a:cs typeface="Tahoma"/>
              </a:rPr>
              <a:t> </a:t>
            </a:r>
            <a:r>
              <a:rPr sz="2050" dirty="0">
                <a:latin typeface="Tahoma"/>
                <a:cs typeface="Tahoma"/>
              </a:rPr>
              <a:t>that</a:t>
            </a:r>
            <a:r>
              <a:rPr sz="2050" spc="-75" dirty="0">
                <a:latin typeface="Tahoma"/>
                <a:cs typeface="Tahoma"/>
              </a:rPr>
              <a:t> </a:t>
            </a:r>
            <a:r>
              <a:rPr sz="2050" spc="-25" dirty="0">
                <a:latin typeface="Tahoma"/>
                <a:cs typeface="Tahoma"/>
              </a:rPr>
              <a:t>aligns</a:t>
            </a:r>
            <a:r>
              <a:rPr sz="2050" spc="-75" dirty="0">
                <a:latin typeface="Tahoma"/>
                <a:cs typeface="Tahoma"/>
              </a:rPr>
              <a:t> </a:t>
            </a:r>
            <a:r>
              <a:rPr sz="2050" dirty="0">
                <a:latin typeface="Tahoma"/>
                <a:cs typeface="Tahoma"/>
              </a:rPr>
              <a:t>with</a:t>
            </a:r>
            <a:r>
              <a:rPr sz="2050" spc="-75" dirty="0">
                <a:latin typeface="Tahoma"/>
                <a:cs typeface="Tahoma"/>
              </a:rPr>
              <a:t> </a:t>
            </a:r>
            <a:r>
              <a:rPr sz="2050" i="1" dirty="0">
                <a:latin typeface="Arial"/>
                <a:cs typeface="Arial"/>
              </a:rPr>
              <a:t>both</a:t>
            </a:r>
            <a:r>
              <a:rPr sz="2050" i="1" spc="-5" dirty="0">
                <a:latin typeface="Arial"/>
                <a:cs typeface="Arial"/>
              </a:rPr>
              <a:t> </a:t>
            </a:r>
            <a:r>
              <a:rPr sz="2050" dirty="0">
                <a:latin typeface="Tahoma"/>
                <a:cs typeface="Tahoma"/>
              </a:rPr>
              <a:t>risk</a:t>
            </a:r>
            <a:r>
              <a:rPr sz="2050" spc="-75" dirty="0">
                <a:latin typeface="Tahoma"/>
                <a:cs typeface="Tahoma"/>
              </a:rPr>
              <a:t> </a:t>
            </a:r>
            <a:r>
              <a:rPr sz="2050" spc="-30" dirty="0">
                <a:latin typeface="Tahoma"/>
                <a:cs typeface="Tahoma"/>
              </a:rPr>
              <a:t>reduction</a:t>
            </a:r>
            <a:r>
              <a:rPr sz="2050" spc="-75" dirty="0">
                <a:latin typeface="Tahoma"/>
                <a:cs typeface="Tahoma"/>
              </a:rPr>
              <a:t> </a:t>
            </a:r>
            <a:r>
              <a:rPr sz="2050" spc="-20" dirty="0">
                <a:latin typeface="Tahoma"/>
                <a:cs typeface="Tahoma"/>
              </a:rPr>
              <a:t>and</a:t>
            </a:r>
            <a:r>
              <a:rPr sz="2050" spc="-75" dirty="0">
                <a:latin typeface="Tahoma"/>
                <a:cs typeface="Tahoma"/>
              </a:rPr>
              <a:t> </a:t>
            </a:r>
            <a:r>
              <a:rPr sz="2050" spc="-35" dirty="0">
                <a:latin typeface="Tahoma"/>
                <a:cs typeface="Tahoma"/>
              </a:rPr>
              <a:t>mission</a:t>
            </a:r>
            <a:r>
              <a:rPr sz="2050" spc="-75" dirty="0">
                <a:latin typeface="Tahoma"/>
                <a:cs typeface="Tahoma"/>
              </a:rPr>
              <a:t> </a:t>
            </a:r>
            <a:r>
              <a:rPr sz="2050" spc="-10" dirty="0">
                <a:latin typeface="Tahoma"/>
                <a:cs typeface="Tahoma"/>
              </a:rPr>
              <a:t>objectives.</a:t>
            </a:r>
            <a:endParaRPr sz="2050">
              <a:latin typeface="Tahoma"/>
              <a:cs typeface="Tahom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94500" y="5970029"/>
            <a:ext cx="8754745" cy="62376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1299"/>
              </a:lnSpc>
              <a:spcBef>
                <a:spcPts val="95"/>
              </a:spcBef>
            </a:pPr>
            <a:r>
              <a:rPr sz="2050" b="1" spc="-100" dirty="0">
                <a:solidFill>
                  <a:schemeClr val="tx1"/>
                </a:solidFill>
                <a:latin typeface="Arial"/>
                <a:cs typeface="Arial"/>
              </a:rPr>
              <a:t>Consequences:</a:t>
            </a:r>
            <a:r>
              <a:rPr sz="2050" b="1" spc="17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50" spc="-45" dirty="0">
                <a:latin typeface="Tahoma"/>
                <a:cs typeface="Tahoma"/>
              </a:rPr>
              <a:t>Inefficient</a:t>
            </a:r>
            <a:r>
              <a:rPr sz="2050" spc="-90" dirty="0">
                <a:latin typeface="Tahoma"/>
                <a:cs typeface="Tahoma"/>
              </a:rPr>
              <a:t> </a:t>
            </a:r>
            <a:r>
              <a:rPr sz="2050" spc="-70" dirty="0">
                <a:latin typeface="Tahoma"/>
                <a:cs typeface="Tahoma"/>
              </a:rPr>
              <a:t>resources,</a:t>
            </a:r>
            <a:r>
              <a:rPr sz="2050" spc="-85" dirty="0">
                <a:latin typeface="Tahoma"/>
                <a:cs typeface="Tahoma"/>
              </a:rPr>
              <a:t> </a:t>
            </a:r>
            <a:r>
              <a:rPr sz="2050" spc="-35" dirty="0">
                <a:latin typeface="Tahoma"/>
                <a:cs typeface="Tahoma"/>
              </a:rPr>
              <a:t>operational</a:t>
            </a:r>
            <a:r>
              <a:rPr sz="2050" spc="-85" dirty="0">
                <a:latin typeface="Tahoma"/>
                <a:cs typeface="Tahoma"/>
              </a:rPr>
              <a:t> </a:t>
            </a:r>
            <a:r>
              <a:rPr sz="2050" spc="-30" dirty="0">
                <a:latin typeface="Tahoma"/>
                <a:cs typeface="Tahoma"/>
              </a:rPr>
              <a:t>disruption,</a:t>
            </a:r>
            <a:r>
              <a:rPr sz="2050" spc="-85" dirty="0">
                <a:latin typeface="Tahoma"/>
                <a:cs typeface="Tahoma"/>
              </a:rPr>
              <a:t> </a:t>
            </a:r>
            <a:r>
              <a:rPr sz="2050" spc="-60" dirty="0">
                <a:latin typeface="Tahoma"/>
                <a:cs typeface="Tahoma"/>
              </a:rPr>
              <a:t>erosion</a:t>
            </a:r>
            <a:r>
              <a:rPr sz="2050" spc="-85" dirty="0">
                <a:latin typeface="Tahoma"/>
                <a:cs typeface="Tahoma"/>
              </a:rPr>
              <a:t> </a:t>
            </a:r>
            <a:r>
              <a:rPr sz="2050" dirty="0">
                <a:latin typeface="Tahoma"/>
                <a:cs typeface="Tahoma"/>
              </a:rPr>
              <a:t>of</a:t>
            </a:r>
            <a:r>
              <a:rPr sz="2050" spc="-85" dirty="0">
                <a:latin typeface="Tahoma"/>
                <a:cs typeface="Tahoma"/>
              </a:rPr>
              <a:t> </a:t>
            </a:r>
            <a:r>
              <a:rPr sz="2050" spc="-10" dirty="0">
                <a:latin typeface="Tahoma"/>
                <a:cs typeface="Tahoma"/>
              </a:rPr>
              <a:t>mission capabilities</a:t>
            </a:r>
            <a:endParaRPr sz="2050" dirty="0">
              <a:latin typeface="Tahoma"/>
              <a:cs typeface="Tahoma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543456" y="7191448"/>
            <a:ext cx="9605645" cy="190500"/>
            <a:chOff x="543456" y="7191448"/>
            <a:chExt cx="9605645" cy="190500"/>
          </a:xfrm>
        </p:grpSpPr>
        <p:sp>
          <p:nvSpPr>
            <p:cNvPr id="16" name="object 16"/>
            <p:cNvSpPr/>
            <p:nvPr/>
          </p:nvSpPr>
          <p:spPr>
            <a:xfrm>
              <a:off x="543456" y="7191448"/>
              <a:ext cx="5763260" cy="190500"/>
            </a:xfrm>
            <a:custGeom>
              <a:avLst/>
              <a:gdLst/>
              <a:ahLst/>
              <a:cxnLst/>
              <a:rect l="l" t="t" r="r" b="b"/>
              <a:pathLst>
                <a:path w="5763260" h="190500">
                  <a:moveTo>
                    <a:pt x="5763118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5763118" y="190468"/>
                  </a:lnTo>
                  <a:lnTo>
                    <a:pt x="5763118" y="0"/>
                  </a:lnTo>
                  <a:close/>
                </a:path>
              </a:pathLst>
            </a:custGeom>
            <a:solidFill>
              <a:srgbClr val="E564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6306574" y="7191448"/>
              <a:ext cx="3842385" cy="190500"/>
            </a:xfrm>
            <a:custGeom>
              <a:avLst/>
              <a:gdLst/>
              <a:ahLst/>
              <a:cxnLst/>
              <a:rect l="l" t="t" r="r" b="b"/>
              <a:pathLst>
                <a:path w="3842384" h="190500">
                  <a:moveTo>
                    <a:pt x="3841990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3841990" y="190468"/>
                  </a:lnTo>
                  <a:lnTo>
                    <a:pt x="3841990" y="0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r>
              <a:rPr dirty="0"/>
              <a:t>S.</a:t>
            </a:r>
            <a:r>
              <a:rPr spc="100" dirty="0"/>
              <a:t> </a:t>
            </a:r>
            <a:r>
              <a:rPr dirty="0"/>
              <a:t>Yousefi</a:t>
            </a:r>
            <a:r>
              <a:rPr spc="110" dirty="0"/>
              <a:t> </a:t>
            </a:r>
            <a:r>
              <a:rPr dirty="0"/>
              <a:t>Mashhour</a:t>
            </a:r>
            <a:r>
              <a:rPr spc="105" dirty="0"/>
              <a:t> </a:t>
            </a:r>
            <a:r>
              <a:rPr dirty="0"/>
              <a:t>et</a:t>
            </a:r>
            <a:r>
              <a:rPr spc="110" dirty="0"/>
              <a:t> </a:t>
            </a:r>
            <a:r>
              <a:rPr spc="-25" dirty="0"/>
              <a:t>al.</a:t>
            </a:r>
          </a:p>
        </p:txBody>
      </p:sp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fld id="{81D60167-4931-47E6-BA6A-407CBD079E47}" type="slidenum">
              <a:rPr dirty="0"/>
              <a:t>3</a:t>
            </a:fld>
            <a:r>
              <a:rPr spc="90" dirty="0"/>
              <a:t> </a:t>
            </a:r>
            <a:r>
              <a:rPr spc="275" dirty="0"/>
              <a:t>/</a:t>
            </a:r>
            <a:r>
              <a:rPr spc="90" dirty="0"/>
              <a:t> </a:t>
            </a:r>
            <a:r>
              <a:rPr lang="en-US" spc="-25" dirty="0"/>
              <a:t>22</a:t>
            </a:r>
            <a:endParaRPr spc="-25" dirty="0"/>
          </a:p>
        </p:txBody>
      </p:sp>
    </p:spTree>
  </p:cSld>
  <p:clrMapOvr>
    <a:masterClrMapping/>
  </p:clrMapOvr>
  <p:transition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24790">
              <a:lnSpc>
                <a:spcPct val="100000"/>
              </a:lnSpc>
              <a:spcBef>
                <a:spcPts val="90"/>
              </a:spcBef>
            </a:pPr>
            <a:r>
              <a:rPr spc="-114" dirty="0"/>
              <a:t>Research</a:t>
            </a:r>
            <a:r>
              <a:rPr spc="55" dirty="0"/>
              <a:t> </a:t>
            </a:r>
            <a:r>
              <a:rPr spc="-20" dirty="0"/>
              <a:t>Gaps</a:t>
            </a:r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8542" y="3047487"/>
            <a:ext cx="124234" cy="12423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8542" y="3416724"/>
            <a:ext cx="124234" cy="124234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630173" y="3783710"/>
            <a:ext cx="100092" cy="100092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78542" y="4128805"/>
            <a:ext cx="124234" cy="124234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630173" y="4495791"/>
            <a:ext cx="100092" cy="100092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794500" y="2425830"/>
            <a:ext cx="8475980" cy="2235227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539750">
              <a:lnSpc>
                <a:spcPct val="100000"/>
              </a:lnSpc>
              <a:spcBef>
                <a:spcPts val="655"/>
              </a:spcBef>
            </a:pPr>
            <a:endParaRPr lang="en-US" sz="2050" b="1" spc="-20" dirty="0">
              <a:latin typeface="Arial"/>
              <a:cs typeface="Arial"/>
            </a:endParaRPr>
          </a:p>
          <a:p>
            <a:pPr marL="539750">
              <a:lnSpc>
                <a:spcPct val="100000"/>
              </a:lnSpc>
              <a:spcBef>
                <a:spcPts val="655"/>
              </a:spcBef>
            </a:pPr>
            <a:r>
              <a:rPr sz="2050" b="1" spc="-20" dirty="0">
                <a:latin typeface="Arial"/>
                <a:cs typeface="Arial"/>
              </a:rPr>
              <a:t>Early</a:t>
            </a:r>
            <a:r>
              <a:rPr sz="2050" b="1" spc="35" dirty="0">
                <a:latin typeface="Arial"/>
                <a:cs typeface="Arial"/>
              </a:rPr>
              <a:t> </a:t>
            </a:r>
            <a:r>
              <a:rPr sz="2050" b="1" dirty="0">
                <a:latin typeface="Arial"/>
                <a:cs typeface="Arial"/>
              </a:rPr>
              <a:t>Models:</a:t>
            </a:r>
            <a:r>
              <a:rPr sz="2050" b="1" spc="175" dirty="0">
                <a:latin typeface="Arial"/>
                <a:cs typeface="Arial"/>
              </a:rPr>
              <a:t> </a:t>
            </a:r>
            <a:r>
              <a:rPr sz="2050" dirty="0">
                <a:latin typeface="Tahoma"/>
                <a:cs typeface="Tahoma"/>
              </a:rPr>
              <a:t>Static,</a:t>
            </a:r>
            <a:r>
              <a:rPr sz="2050" spc="-95" dirty="0">
                <a:latin typeface="Tahoma"/>
                <a:cs typeface="Tahoma"/>
              </a:rPr>
              <a:t> </a:t>
            </a:r>
            <a:r>
              <a:rPr sz="2050" spc="-25" dirty="0">
                <a:latin typeface="Tahoma"/>
                <a:cs typeface="Tahoma"/>
              </a:rPr>
              <a:t>risk/cost-</a:t>
            </a:r>
            <a:r>
              <a:rPr sz="2050" spc="-45" dirty="0">
                <a:latin typeface="Tahoma"/>
                <a:cs typeface="Tahoma"/>
              </a:rPr>
              <a:t>focused,</a:t>
            </a:r>
            <a:r>
              <a:rPr sz="2050" spc="-85" dirty="0">
                <a:latin typeface="Tahoma"/>
                <a:cs typeface="Tahoma"/>
              </a:rPr>
              <a:t> </a:t>
            </a:r>
            <a:r>
              <a:rPr sz="2050" spc="-30" dirty="0">
                <a:latin typeface="Tahoma"/>
                <a:cs typeface="Tahoma"/>
              </a:rPr>
              <a:t>isolated</a:t>
            </a:r>
            <a:r>
              <a:rPr sz="2050" spc="-90" dirty="0">
                <a:latin typeface="Tahoma"/>
                <a:cs typeface="Tahoma"/>
              </a:rPr>
              <a:t> </a:t>
            </a:r>
            <a:r>
              <a:rPr sz="2050" spc="-10" dirty="0">
                <a:latin typeface="Tahoma"/>
                <a:cs typeface="Tahoma"/>
              </a:rPr>
              <a:t>from</a:t>
            </a:r>
            <a:r>
              <a:rPr sz="2050" spc="-90" dirty="0">
                <a:latin typeface="Tahoma"/>
                <a:cs typeface="Tahoma"/>
              </a:rPr>
              <a:t> </a:t>
            </a:r>
            <a:r>
              <a:rPr sz="2050" spc="-70" dirty="0">
                <a:latin typeface="Tahoma"/>
                <a:cs typeface="Tahoma"/>
              </a:rPr>
              <a:t>business</a:t>
            </a:r>
            <a:r>
              <a:rPr sz="2050" spc="-85" dirty="0">
                <a:latin typeface="Tahoma"/>
                <a:cs typeface="Tahoma"/>
              </a:rPr>
              <a:t> </a:t>
            </a:r>
            <a:r>
              <a:rPr sz="2050" spc="-10" dirty="0">
                <a:latin typeface="Tahoma"/>
                <a:cs typeface="Tahoma"/>
              </a:rPr>
              <a:t>context</a:t>
            </a:r>
            <a:endParaRPr sz="2050" dirty="0">
              <a:latin typeface="Tahoma"/>
              <a:cs typeface="Tahoma"/>
            </a:endParaRPr>
          </a:p>
          <a:p>
            <a:pPr marL="539750">
              <a:lnSpc>
                <a:spcPct val="100000"/>
              </a:lnSpc>
              <a:spcBef>
                <a:spcPts val="445"/>
              </a:spcBef>
            </a:pPr>
            <a:r>
              <a:rPr sz="2050" b="1" spc="-20" dirty="0">
                <a:latin typeface="Arial"/>
                <a:cs typeface="Arial"/>
              </a:rPr>
              <a:t>IDS-</a:t>
            </a:r>
            <a:r>
              <a:rPr sz="2050" b="1" dirty="0">
                <a:latin typeface="Arial"/>
                <a:cs typeface="Arial"/>
              </a:rPr>
              <a:t>Centric:</a:t>
            </a:r>
            <a:r>
              <a:rPr sz="2050" b="1" spc="240" dirty="0">
                <a:latin typeface="Arial"/>
                <a:cs typeface="Arial"/>
              </a:rPr>
              <a:t> </a:t>
            </a:r>
            <a:r>
              <a:rPr sz="2050" spc="-20" dirty="0">
                <a:latin typeface="Tahoma"/>
                <a:cs typeface="Tahoma"/>
              </a:rPr>
              <a:t>Automated</a:t>
            </a:r>
            <a:r>
              <a:rPr sz="2050" spc="-35" dirty="0">
                <a:latin typeface="Tahoma"/>
                <a:cs typeface="Tahoma"/>
              </a:rPr>
              <a:t> </a:t>
            </a:r>
            <a:r>
              <a:rPr sz="2050" spc="-95" dirty="0">
                <a:latin typeface="Tahoma"/>
                <a:cs typeface="Tahoma"/>
              </a:rPr>
              <a:t>responses</a:t>
            </a:r>
            <a:r>
              <a:rPr sz="2050" spc="-30" dirty="0">
                <a:latin typeface="Tahoma"/>
                <a:cs typeface="Tahoma"/>
              </a:rPr>
              <a:t> </a:t>
            </a:r>
            <a:r>
              <a:rPr sz="2050" dirty="0">
                <a:latin typeface="Tahoma"/>
                <a:cs typeface="Tahoma"/>
              </a:rPr>
              <a:t>to</a:t>
            </a:r>
            <a:r>
              <a:rPr sz="2050" spc="-35" dirty="0">
                <a:latin typeface="Tahoma"/>
                <a:cs typeface="Tahoma"/>
              </a:rPr>
              <a:t> </a:t>
            </a:r>
            <a:r>
              <a:rPr sz="2050" spc="-50" dirty="0">
                <a:latin typeface="Tahoma"/>
                <a:cs typeface="Tahoma"/>
              </a:rPr>
              <a:t>detected</a:t>
            </a:r>
            <a:r>
              <a:rPr sz="2050" spc="-30" dirty="0">
                <a:latin typeface="Tahoma"/>
                <a:cs typeface="Tahoma"/>
              </a:rPr>
              <a:t> </a:t>
            </a:r>
            <a:r>
              <a:rPr sz="2050" spc="-10" dirty="0">
                <a:latin typeface="Tahoma"/>
                <a:cs typeface="Tahoma"/>
              </a:rPr>
              <a:t>threats</a:t>
            </a:r>
            <a:r>
              <a:rPr lang="en-US" sz="2050" spc="-10" dirty="0">
                <a:latin typeface="Tahoma"/>
                <a:cs typeface="Tahoma"/>
              </a:rPr>
              <a:t> [4]</a:t>
            </a:r>
            <a:endParaRPr sz="2050" dirty="0">
              <a:latin typeface="Tahoma"/>
              <a:cs typeface="Tahoma"/>
            </a:endParaRPr>
          </a:p>
          <a:p>
            <a:pPr marL="1067435">
              <a:lnSpc>
                <a:spcPct val="100000"/>
              </a:lnSpc>
              <a:spcBef>
                <a:spcPts val="440"/>
              </a:spcBef>
            </a:pPr>
            <a:r>
              <a:rPr sz="1850" dirty="0">
                <a:solidFill>
                  <a:srgbClr val="3B3B3B"/>
                </a:solidFill>
                <a:latin typeface="Arial MT"/>
                <a:cs typeface="Arial MT"/>
              </a:rPr>
              <a:t>Limitations:</a:t>
            </a:r>
            <a:r>
              <a:rPr sz="1850" spc="21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850" spc="-40" dirty="0">
                <a:solidFill>
                  <a:srgbClr val="3B3B3B"/>
                </a:solidFill>
                <a:latin typeface="Arial MT"/>
                <a:cs typeface="Arial MT"/>
              </a:rPr>
              <a:t>Evasion,</a:t>
            </a:r>
            <a:r>
              <a:rPr sz="1850" spc="3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850" spc="-35" dirty="0">
                <a:solidFill>
                  <a:srgbClr val="3B3B3B"/>
                </a:solidFill>
                <a:latin typeface="Arial MT"/>
                <a:cs typeface="Arial MT"/>
              </a:rPr>
              <a:t>false</a:t>
            </a:r>
            <a:r>
              <a:rPr sz="1850" spc="35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850" spc="-25" dirty="0">
                <a:solidFill>
                  <a:srgbClr val="3B3B3B"/>
                </a:solidFill>
                <a:latin typeface="Arial MT"/>
                <a:cs typeface="Arial MT"/>
              </a:rPr>
              <a:t>positives,</a:t>
            </a:r>
            <a:r>
              <a:rPr sz="1850" spc="3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850" spc="-10" dirty="0">
                <a:solidFill>
                  <a:srgbClr val="3B3B3B"/>
                </a:solidFill>
                <a:latin typeface="Arial MT"/>
                <a:cs typeface="Arial MT"/>
              </a:rPr>
              <a:t>scalability</a:t>
            </a:r>
            <a:endParaRPr sz="1850" dirty="0">
              <a:latin typeface="Arial MT"/>
              <a:cs typeface="Arial MT"/>
            </a:endParaRPr>
          </a:p>
          <a:p>
            <a:pPr marL="539750">
              <a:lnSpc>
                <a:spcPct val="100000"/>
              </a:lnSpc>
              <a:spcBef>
                <a:spcPts val="484"/>
              </a:spcBef>
            </a:pPr>
            <a:r>
              <a:rPr sz="2050" b="1" dirty="0">
                <a:latin typeface="Arial"/>
                <a:cs typeface="Arial"/>
              </a:rPr>
              <a:t>Attack</a:t>
            </a:r>
            <a:r>
              <a:rPr sz="2050" b="1" spc="80" dirty="0">
                <a:latin typeface="Arial"/>
                <a:cs typeface="Arial"/>
              </a:rPr>
              <a:t> </a:t>
            </a:r>
            <a:r>
              <a:rPr sz="2050" b="1" spc="-75" dirty="0">
                <a:latin typeface="Arial"/>
                <a:cs typeface="Arial"/>
              </a:rPr>
              <a:t>Graph-</a:t>
            </a:r>
            <a:r>
              <a:rPr sz="2050" b="1" spc="-20" dirty="0">
                <a:latin typeface="Arial"/>
                <a:cs typeface="Arial"/>
              </a:rPr>
              <a:t>Based:</a:t>
            </a:r>
            <a:r>
              <a:rPr sz="2050" b="1" spc="215" dirty="0">
                <a:latin typeface="Arial"/>
                <a:cs typeface="Arial"/>
              </a:rPr>
              <a:t> </a:t>
            </a:r>
            <a:r>
              <a:rPr sz="2050" spc="-35" dirty="0">
                <a:latin typeface="Tahoma"/>
                <a:cs typeface="Tahoma"/>
              </a:rPr>
              <a:t>Formalize</a:t>
            </a:r>
            <a:r>
              <a:rPr sz="2050" spc="-55" dirty="0">
                <a:latin typeface="Tahoma"/>
                <a:cs typeface="Tahoma"/>
              </a:rPr>
              <a:t> </a:t>
            </a:r>
            <a:r>
              <a:rPr sz="2050" dirty="0">
                <a:latin typeface="Tahoma"/>
                <a:cs typeface="Tahoma"/>
              </a:rPr>
              <a:t>attack</a:t>
            </a:r>
            <a:r>
              <a:rPr sz="2050" spc="-50" dirty="0">
                <a:latin typeface="Tahoma"/>
                <a:cs typeface="Tahoma"/>
              </a:rPr>
              <a:t> </a:t>
            </a:r>
            <a:r>
              <a:rPr sz="2050" spc="-10" dirty="0">
                <a:latin typeface="Tahoma"/>
                <a:cs typeface="Tahoma"/>
              </a:rPr>
              <a:t>paths</a:t>
            </a:r>
            <a:r>
              <a:rPr lang="en-US" sz="2050" spc="-10" dirty="0">
                <a:latin typeface="Tahoma"/>
                <a:cs typeface="Tahoma"/>
              </a:rPr>
              <a:t> [2,3]</a:t>
            </a:r>
            <a:endParaRPr sz="2050" dirty="0">
              <a:latin typeface="Tahoma"/>
              <a:cs typeface="Tahoma"/>
            </a:endParaRPr>
          </a:p>
          <a:p>
            <a:pPr marL="1067435">
              <a:lnSpc>
                <a:spcPct val="100000"/>
              </a:lnSpc>
              <a:spcBef>
                <a:spcPts val="440"/>
              </a:spcBef>
            </a:pPr>
            <a:r>
              <a:rPr sz="1850" dirty="0">
                <a:solidFill>
                  <a:srgbClr val="3B3B3B"/>
                </a:solidFill>
                <a:latin typeface="Arial MT"/>
                <a:cs typeface="Arial MT"/>
              </a:rPr>
              <a:t>Limitations:</a:t>
            </a:r>
            <a:r>
              <a:rPr sz="1850" spc="235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850" spc="-30" dirty="0">
                <a:solidFill>
                  <a:srgbClr val="3B3B3B"/>
                </a:solidFill>
                <a:latin typeface="Arial MT"/>
                <a:cs typeface="Arial MT"/>
              </a:rPr>
              <a:t>Complexity,</a:t>
            </a:r>
            <a:r>
              <a:rPr sz="1850" spc="5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850" dirty="0">
                <a:solidFill>
                  <a:srgbClr val="3B3B3B"/>
                </a:solidFill>
                <a:latin typeface="Arial MT"/>
                <a:cs typeface="Arial MT"/>
              </a:rPr>
              <a:t>perfect</a:t>
            </a:r>
            <a:r>
              <a:rPr sz="1850" spc="5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850" spc="-20" dirty="0">
                <a:solidFill>
                  <a:srgbClr val="3B3B3B"/>
                </a:solidFill>
                <a:latin typeface="Arial MT"/>
                <a:cs typeface="Arial MT"/>
              </a:rPr>
              <a:t>intelligence</a:t>
            </a:r>
            <a:r>
              <a:rPr sz="1850" spc="5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850" spc="-10" dirty="0">
                <a:solidFill>
                  <a:srgbClr val="3B3B3B"/>
                </a:solidFill>
                <a:latin typeface="Arial MT"/>
                <a:cs typeface="Arial MT"/>
              </a:rPr>
              <a:t>dependency</a:t>
            </a:r>
            <a:endParaRPr sz="1850" dirty="0">
              <a:latin typeface="Arial MT"/>
              <a:cs typeface="Arial MT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701309" y="5237679"/>
            <a:ext cx="9290050" cy="367030"/>
          </a:xfrm>
          <a:custGeom>
            <a:avLst/>
            <a:gdLst/>
            <a:ahLst/>
            <a:cxnLst/>
            <a:rect l="l" t="t" r="r" b="b"/>
            <a:pathLst>
              <a:path w="9290050" h="367029">
                <a:moveTo>
                  <a:pt x="9183638" y="0"/>
                </a:moveTo>
                <a:lnTo>
                  <a:pt x="105890" y="0"/>
                </a:lnTo>
                <a:lnTo>
                  <a:pt x="64775" y="8355"/>
                </a:lnTo>
                <a:lnTo>
                  <a:pt x="31105" y="31105"/>
                </a:lnTo>
                <a:lnTo>
                  <a:pt x="8355" y="64775"/>
                </a:lnTo>
                <a:lnTo>
                  <a:pt x="0" y="105890"/>
                </a:lnTo>
                <a:lnTo>
                  <a:pt x="0" y="366599"/>
                </a:lnTo>
                <a:lnTo>
                  <a:pt x="9289529" y="366599"/>
                </a:lnTo>
                <a:lnTo>
                  <a:pt x="9289529" y="105890"/>
                </a:lnTo>
                <a:lnTo>
                  <a:pt x="9281174" y="64775"/>
                </a:lnTo>
                <a:lnTo>
                  <a:pt x="9258424" y="31105"/>
                </a:lnTo>
                <a:lnTo>
                  <a:pt x="9224754" y="8355"/>
                </a:lnTo>
                <a:lnTo>
                  <a:pt x="9183638" y="0"/>
                </a:lnTo>
                <a:close/>
              </a:path>
            </a:pathLst>
          </a:custGeom>
          <a:solidFill>
            <a:srgbClr val="E564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807200" y="5294521"/>
            <a:ext cx="3051810" cy="2717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30"/>
              </a:lnSpc>
            </a:pPr>
            <a:r>
              <a:rPr sz="2050" b="1" spc="-40" dirty="0">
                <a:solidFill>
                  <a:srgbClr val="FFFFFF"/>
                </a:solidFill>
                <a:latin typeface="Arial"/>
                <a:cs typeface="Arial"/>
              </a:rPr>
              <a:t>Persistent</a:t>
            </a:r>
            <a:r>
              <a:rPr sz="2050" b="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50" b="1" spc="-75" dirty="0">
                <a:solidFill>
                  <a:srgbClr val="FFFFFF"/>
                </a:solidFill>
                <a:latin typeface="Arial"/>
                <a:cs typeface="Arial"/>
              </a:rPr>
              <a:t>Research</a:t>
            </a:r>
            <a:r>
              <a:rPr sz="2050" b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50" b="1" spc="-110" dirty="0">
                <a:solidFill>
                  <a:srgbClr val="FFFFFF"/>
                </a:solidFill>
                <a:latin typeface="Arial"/>
                <a:cs typeface="Arial"/>
              </a:rPr>
              <a:t>Gaps</a:t>
            </a:r>
            <a:endParaRPr sz="205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701309" y="5577903"/>
            <a:ext cx="9290050" cy="472661"/>
            <a:chOff x="701309" y="5577903"/>
            <a:chExt cx="9290050" cy="472661"/>
          </a:xfrm>
        </p:grpSpPr>
        <p:pic>
          <p:nvPicPr>
            <p:cNvPr id="12" name="object 1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01309" y="5577903"/>
              <a:ext cx="9289529" cy="105492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701309" y="5670199"/>
              <a:ext cx="9290050" cy="380365"/>
            </a:xfrm>
            <a:custGeom>
              <a:avLst/>
              <a:gdLst/>
              <a:ahLst/>
              <a:cxnLst/>
              <a:rect l="l" t="t" r="r" b="b"/>
              <a:pathLst>
                <a:path w="9290050" h="380364">
                  <a:moveTo>
                    <a:pt x="9289529" y="0"/>
                  </a:moveTo>
                  <a:lnTo>
                    <a:pt x="0" y="0"/>
                  </a:lnTo>
                  <a:lnTo>
                    <a:pt x="0" y="273896"/>
                  </a:lnTo>
                  <a:lnTo>
                    <a:pt x="8355" y="315011"/>
                  </a:lnTo>
                  <a:lnTo>
                    <a:pt x="31105" y="348680"/>
                  </a:lnTo>
                  <a:lnTo>
                    <a:pt x="64775" y="371430"/>
                  </a:lnTo>
                  <a:lnTo>
                    <a:pt x="105890" y="379786"/>
                  </a:lnTo>
                  <a:lnTo>
                    <a:pt x="9183638" y="379786"/>
                  </a:lnTo>
                  <a:lnTo>
                    <a:pt x="9224754" y="371430"/>
                  </a:lnTo>
                  <a:lnTo>
                    <a:pt x="9258424" y="348680"/>
                  </a:lnTo>
                  <a:lnTo>
                    <a:pt x="9281174" y="315011"/>
                  </a:lnTo>
                  <a:lnTo>
                    <a:pt x="9289529" y="273896"/>
                  </a:lnTo>
                  <a:lnTo>
                    <a:pt x="9289529" y="0"/>
                  </a:lnTo>
                  <a:close/>
                </a:path>
              </a:pathLst>
            </a:custGeom>
            <a:solidFill>
              <a:srgbClr val="FFC86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807200" y="5356347"/>
            <a:ext cx="9290050" cy="800100"/>
          </a:xfrm>
          <a:prstGeom prst="rect">
            <a:avLst/>
          </a:prstGeom>
        </p:spPr>
        <p:txBody>
          <a:bodyPr vert="horz" wrap="square" lIns="0" tIns="28892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275"/>
              </a:spcBef>
            </a:pPr>
            <a:r>
              <a:rPr sz="2050" b="1" spc="-45" dirty="0">
                <a:latin typeface="Arial"/>
                <a:cs typeface="Arial"/>
              </a:rPr>
              <a:t>Mission</a:t>
            </a:r>
            <a:r>
              <a:rPr sz="2050" b="1" spc="50" dirty="0">
                <a:latin typeface="Arial"/>
                <a:cs typeface="Arial"/>
              </a:rPr>
              <a:t> </a:t>
            </a:r>
            <a:r>
              <a:rPr sz="2050" b="1" spc="-50" dirty="0">
                <a:latin typeface="Arial"/>
                <a:cs typeface="Arial"/>
              </a:rPr>
              <a:t>Disconnect</a:t>
            </a:r>
            <a:r>
              <a:rPr sz="2050" b="1" dirty="0">
                <a:latin typeface="Arial"/>
                <a:cs typeface="Arial"/>
              </a:rPr>
              <a:t> </a:t>
            </a:r>
            <a:r>
              <a:rPr sz="2050" spc="320" dirty="0">
                <a:latin typeface="Arial MT"/>
                <a:cs typeface="Arial MT"/>
              </a:rPr>
              <a:t>•</a:t>
            </a:r>
            <a:r>
              <a:rPr sz="2050" spc="-10" dirty="0">
                <a:latin typeface="Arial MT"/>
                <a:cs typeface="Arial MT"/>
              </a:rPr>
              <a:t> </a:t>
            </a:r>
            <a:r>
              <a:rPr sz="2050" b="1" spc="-40" dirty="0">
                <a:latin typeface="Arial"/>
                <a:cs typeface="Arial"/>
              </a:rPr>
              <a:t>Scalability</a:t>
            </a:r>
            <a:r>
              <a:rPr sz="2050" b="1" spc="55" dirty="0">
                <a:latin typeface="Arial"/>
                <a:cs typeface="Arial"/>
              </a:rPr>
              <a:t> </a:t>
            </a:r>
            <a:r>
              <a:rPr sz="2050" b="1" spc="-130" dirty="0">
                <a:latin typeface="Arial"/>
                <a:cs typeface="Arial"/>
              </a:rPr>
              <a:t>Issues</a:t>
            </a:r>
            <a:r>
              <a:rPr sz="2050" b="1" spc="-10" dirty="0">
                <a:latin typeface="Arial"/>
                <a:cs typeface="Arial"/>
              </a:rPr>
              <a:t> </a:t>
            </a:r>
            <a:r>
              <a:rPr sz="2050" spc="320" dirty="0">
                <a:latin typeface="Arial MT"/>
                <a:cs typeface="Arial MT"/>
              </a:rPr>
              <a:t>•</a:t>
            </a:r>
            <a:r>
              <a:rPr sz="2050" spc="-5" dirty="0">
                <a:latin typeface="Arial MT"/>
                <a:cs typeface="Arial MT"/>
              </a:rPr>
              <a:t> </a:t>
            </a:r>
            <a:r>
              <a:rPr sz="2050" b="1" spc="-10" dirty="0">
                <a:latin typeface="Arial"/>
                <a:cs typeface="Arial"/>
              </a:rPr>
              <a:t>Reactive</a:t>
            </a:r>
            <a:r>
              <a:rPr sz="2050" b="1" spc="50" dirty="0">
                <a:latin typeface="Arial"/>
                <a:cs typeface="Arial"/>
              </a:rPr>
              <a:t> </a:t>
            </a:r>
            <a:r>
              <a:rPr sz="2050" b="1" spc="-20" dirty="0">
                <a:latin typeface="Arial"/>
                <a:cs typeface="Arial"/>
              </a:rPr>
              <a:t>Bias</a:t>
            </a:r>
            <a:endParaRPr sz="2050">
              <a:latin typeface="Arial"/>
              <a:cs typeface="Arial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543456" y="7191448"/>
            <a:ext cx="9605645" cy="190500"/>
            <a:chOff x="543456" y="7191448"/>
            <a:chExt cx="9605645" cy="190500"/>
          </a:xfrm>
        </p:grpSpPr>
        <p:sp>
          <p:nvSpPr>
            <p:cNvPr id="17" name="object 17"/>
            <p:cNvSpPr/>
            <p:nvPr/>
          </p:nvSpPr>
          <p:spPr>
            <a:xfrm>
              <a:off x="543456" y="7191448"/>
              <a:ext cx="5763260" cy="190500"/>
            </a:xfrm>
            <a:custGeom>
              <a:avLst/>
              <a:gdLst/>
              <a:ahLst/>
              <a:cxnLst/>
              <a:rect l="l" t="t" r="r" b="b"/>
              <a:pathLst>
                <a:path w="5763260" h="190500">
                  <a:moveTo>
                    <a:pt x="5763118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5763118" y="190468"/>
                  </a:lnTo>
                  <a:lnTo>
                    <a:pt x="5763118" y="0"/>
                  </a:lnTo>
                  <a:close/>
                </a:path>
              </a:pathLst>
            </a:custGeom>
            <a:solidFill>
              <a:srgbClr val="E564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306574" y="7191448"/>
              <a:ext cx="3842385" cy="190500"/>
            </a:xfrm>
            <a:custGeom>
              <a:avLst/>
              <a:gdLst/>
              <a:ahLst/>
              <a:cxnLst/>
              <a:rect l="l" t="t" r="r" b="b"/>
              <a:pathLst>
                <a:path w="3842384" h="190500">
                  <a:moveTo>
                    <a:pt x="3841990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3841990" y="190468"/>
                  </a:lnTo>
                  <a:lnTo>
                    <a:pt x="3841990" y="0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r>
              <a:rPr dirty="0"/>
              <a:t>S.</a:t>
            </a:r>
            <a:r>
              <a:rPr spc="100" dirty="0"/>
              <a:t> </a:t>
            </a:r>
            <a:r>
              <a:rPr dirty="0"/>
              <a:t>Yousefi</a:t>
            </a:r>
            <a:r>
              <a:rPr spc="110" dirty="0"/>
              <a:t> </a:t>
            </a:r>
            <a:r>
              <a:rPr dirty="0"/>
              <a:t>Mashhour</a:t>
            </a:r>
            <a:r>
              <a:rPr spc="105" dirty="0"/>
              <a:t> </a:t>
            </a:r>
            <a:r>
              <a:rPr dirty="0"/>
              <a:t>et</a:t>
            </a:r>
            <a:r>
              <a:rPr spc="110" dirty="0"/>
              <a:t> </a:t>
            </a:r>
            <a:r>
              <a:rPr spc="-25" dirty="0"/>
              <a:t>al.</a:t>
            </a:r>
          </a:p>
        </p:txBody>
      </p:sp>
      <p:sp>
        <p:nvSpPr>
          <p:cNvPr id="20" name="object 2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fld id="{81D60167-4931-47E6-BA6A-407CBD079E47}" type="slidenum">
              <a:rPr dirty="0"/>
              <a:t>4</a:t>
            </a:fld>
            <a:r>
              <a:rPr spc="90" dirty="0"/>
              <a:t> </a:t>
            </a:r>
            <a:r>
              <a:rPr spc="275" dirty="0"/>
              <a:t>/</a:t>
            </a:r>
            <a:r>
              <a:rPr spc="90" dirty="0"/>
              <a:t> </a:t>
            </a:r>
            <a:r>
              <a:rPr lang="en-US" spc="-25" dirty="0"/>
              <a:t>22</a:t>
            </a:r>
            <a:endParaRPr spc="-25" dirty="0"/>
          </a:p>
        </p:txBody>
      </p:sp>
    </p:spTree>
  </p:cSld>
  <p:clrMapOvr>
    <a:masterClrMapping/>
  </p:clrMapOvr>
  <p:transition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/>
          <p:nvPr/>
        </p:nvSpPr>
        <p:spPr>
          <a:xfrm>
            <a:off x="543314" y="2714625"/>
            <a:ext cx="9605645" cy="3067506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50"/>
              </a:spcBef>
            </a:pPr>
            <a:r>
              <a:rPr sz="2050" b="1" dirty="0">
                <a:solidFill>
                  <a:srgbClr val="FF8C00"/>
                </a:solidFill>
                <a:latin typeface="Arial"/>
                <a:cs typeface="Arial"/>
              </a:rPr>
              <a:t>Key</a:t>
            </a:r>
            <a:r>
              <a:rPr sz="2050" b="1" spc="114" dirty="0">
                <a:solidFill>
                  <a:srgbClr val="FF8C00"/>
                </a:solidFill>
                <a:latin typeface="Arial"/>
                <a:cs typeface="Arial"/>
              </a:rPr>
              <a:t> </a:t>
            </a:r>
            <a:r>
              <a:rPr sz="2050" b="1" spc="-10" dirty="0">
                <a:solidFill>
                  <a:srgbClr val="FF8C00"/>
                </a:solidFill>
                <a:latin typeface="Arial"/>
                <a:cs typeface="Arial"/>
              </a:rPr>
              <a:t>Innovations:</a:t>
            </a:r>
            <a:endParaRPr sz="2050" dirty="0">
              <a:latin typeface="Arial"/>
              <a:cs typeface="Arial"/>
            </a:endParaRPr>
          </a:p>
          <a:p>
            <a:pPr marL="539750">
              <a:lnSpc>
                <a:spcPct val="100000"/>
              </a:lnSpc>
              <a:spcBef>
                <a:spcPts val="655"/>
              </a:spcBef>
            </a:pPr>
            <a:r>
              <a:rPr spc="-30" dirty="0">
                <a:latin typeface="Tahoma"/>
                <a:cs typeface="Tahoma"/>
              </a:rPr>
              <a:t>Extends</a:t>
            </a:r>
            <a:r>
              <a:rPr spc="-20" dirty="0">
                <a:latin typeface="Tahoma"/>
                <a:cs typeface="Tahoma"/>
              </a:rPr>
              <a:t> </a:t>
            </a:r>
            <a:r>
              <a:rPr b="1" dirty="0" err="1">
                <a:latin typeface="Arial"/>
                <a:cs typeface="Arial"/>
              </a:rPr>
              <a:t>RiskMAP</a:t>
            </a:r>
            <a:r>
              <a:rPr lang="en-US" b="1" dirty="0">
                <a:latin typeface="Arial"/>
                <a:cs typeface="Arial"/>
              </a:rPr>
              <a:t> [1]</a:t>
            </a:r>
            <a:r>
              <a:rPr b="1" spc="55" dirty="0">
                <a:latin typeface="Arial"/>
                <a:cs typeface="Arial"/>
              </a:rPr>
              <a:t> </a:t>
            </a:r>
            <a:r>
              <a:rPr lang="en-US" dirty="0">
                <a:latin typeface="Tahoma"/>
                <a:cs typeface="Tahoma"/>
              </a:rPr>
              <a:t>through</a:t>
            </a:r>
            <a:r>
              <a:rPr spc="-20" dirty="0">
                <a:latin typeface="Tahoma"/>
                <a:cs typeface="Tahoma"/>
              </a:rPr>
              <a:t> </a:t>
            </a:r>
            <a:r>
              <a:rPr lang="en-US" spc="-20" dirty="0">
                <a:latin typeface="Tahoma"/>
                <a:cs typeface="Tahoma"/>
              </a:rPr>
              <a:t>Agent-Based Modeling (ABM) and Discrete-Event Simulation (</a:t>
            </a:r>
            <a:r>
              <a:rPr spc="35" dirty="0">
                <a:latin typeface="Tahoma"/>
                <a:cs typeface="Tahoma"/>
              </a:rPr>
              <a:t>DES</a:t>
            </a:r>
            <a:r>
              <a:rPr lang="en-US" spc="35" dirty="0">
                <a:latin typeface="Tahoma"/>
                <a:cs typeface="Tahoma"/>
              </a:rPr>
              <a:t>)</a:t>
            </a:r>
            <a:endParaRPr dirty="0">
              <a:latin typeface="Tahoma"/>
              <a:cs typeface="Tahoma"/>
            </a:endParaRPr>
          </a:p>
          <a:p>
            <a:pPr marL="539750">
              <a:lnSpc>
                <a:spcPct val="100000"/>
              </a:lnSpc>
              <a:spcBef>
                <a:spcPts val="445"/>
              </a:spcBef>
            </a:pPr>
            <a:r>
              <a:rPr b="1" spc="-50" dirty="0">
                <a:latin typeface="Arial"/>
                <a:cs typeface="Arial"/>
              </a:rPr>
              <a:t>Dual-</a:t>
            </a:r>
            <a:r>
              <a:rPr b="1" spc="-20" dirty="0">
                <a:latin typeface="Arial"/>
                <a:cs typeface="Arial"/>
              </a:rPr>
              <a:t>directional</a:t>
            </a:r>
            <a:r>
              <a:rPr lang="en-US" b="1" spc="-20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propagation</a:t>
            </a:r>
            <a:r>
              <a:rPr spc="-10" dirty="0">
                <a:latin typeface="Tahoma"/>
                <a:cs typeface="Tahoma"/>
              </a:rPr>
              <a:t>:</a:t>
            </a:r>
            <a:endParaRPr dirty="0">
              <a:latin typeface="Tahoma"/>
              <a:cs typeface="Tahoma"/>
            </a:endParaRPr>
          </a:p>
          <a:p>
            <a:pPr marL="1067435" marR="22860">
              <a:lnSpc>
                <a:spcPct val="102899"/>
              </a:lnSpc>
              <a:spcBef>
                <a:spcPts val="375"/>
              </a:spcBef>
            </a:pPr>
            <a:r>
              <a:rPr spc="-35" dirty="0">
                <a:latin typeface="Arial MT"/>
                <a:cs typeface="Arial MT"/>
              </a:rPr>
              <a:t>Top-</a:t>
            </a:r>
            <a:r>
              <a:rPr dirty="0">
                <a:latin typeface="Arial MT"/>
                <a:cs typeface="Arial MT"/>
              </a:rPr>
              <a:t>down:</a:t>
            </a:r>
            <a:r>
              <a:rPr spc="215" dirty="0">
                <a:latin typeface="Arial MT"/>
                <a:cs typeface="Arial MT"/>
              </a:rPr>
              <a:t> </a:t>
            </a:r>
            <a:r>
              <a:rPr lang="en-US" spc="-25" dirty="0">
                <a:latin typeface="Arial MT"/>
              </a:rPr>
              <a:t>Relative Weight from</a:t>
            </a:r>
            <a:r>
              <a:rPr lang="en-US" spc="215" dirty="0">
                <a:latin typeface="Arial MT"/>
                <a:cs typeface="Arial MT"/>
              </a:rPr>
              <a:t> </a:t>
            </a:r>
            <a:r>
              <a:rPr spc="-10" dirty="0">
                <a:latin typeface="Arial MT"/>
                <a:cs typeface="Arial MT"/>
              </a:rPr>
              <a:t>Mission</a:t>
            </a:r>
            <a:r>
              <a:rPr spc="35" dirty="0">
                <a:latin typeface="Arial MT"/>
                <a:cs typeface="Arial MT"/>
              </a:rPr>
              <a:t> </a:t>
            </a:r>
            <a:r>
              <a:rPr i="1" spc="55" dirty="0">
                <a:latin typeface="Arial"/>
                <a:cs typeface="Arial"/>
              </a:rPr>
              <a:t>→</a:t>
            </a:r>
            <a:r>
              <a:rPr i="1" spc="35" dirty="0">
                <a:latin typeface="Arial"/>
                <a:cs typeface="Arial"/>
              </a:rPr>
              <a:t> </a:t>
            </a:r>
            <a:r>
              <a:rPr lang="en-US" spc="-10" dirty="0">
                <a:latin typeface="Arial MT"/>
                <a:cs typeface="Arial MT"/>
              </a:rPr>
              <a:t>Threat</a:t>
            </a:r>
          </a:p>
          <a:p>
            <a:pPr marL="1067435" marR="22860">
              <a:lnSpc>
                <a:spcPct val="102899"/>
              </a:lnSpc>
              <a:spcBef>
                <a:spcPts val="375"/>
              </a:spcBef>
            </a:pPr>
            <a:r>
              <a:rPr spc="-10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Bottom-up:</a:t>
            </a:r>
            <a:r>
              <a:rPr spc="300" dirty="0">
                <a:latin typeface="Arial MT"/>
                <a:cs typeface="Arial MT"/>
              </a:rPr>
              <a:t> </a:t>
            </a:r>
            <a:r>
              <a:rPr spc="-25" dirty="0">
                <a:latin typeface="Arial MT"/>
                <a:cs typeface="Arial MT"/>
              </a:rPr>
              <a:t>Technical</a:t>
            </a:r>
            <a:r>
              <a:rPr spc="105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risk</a:t>
            </a:r>
            <a:r>
              <a:rPr lang="en-US" dirty="0">
                <a:latin typeface="Arial MT"/>
                <a:cs typeface="Arial MT"/>
              </a:rPr>
              <a:t> from Threat</a:t>
            </a:r>
            <a:r>
              <a:rPr spc="110" dirty="0">
                <a:latin typeface="Arial MT"/>
                <a:cs typeface="Arial MT"/>
              </a:rPr>
              <a:t> </a:t>
            </a:r>
            <a:r>
              <a:rPr i="1" spc="55" dirty="0">
                <a:latin typeface="Arial"/>
                <a:cs typeface="Arial"/>
              </a:rPr>
              <a:t>→</a:t>
            </a:r>
            <a:r>
              <a:rPr i="1" spc="105" dirty="0">
                <a:latin typeface="Arial"/>
                <a:cs typeface="Arial"/>
              </a:rPr>
              <a:t> </a:t>
            </a:r>
            <a:r>
              <a:rPr spc="-25" dirty="0">
                <a:latin typeface="Arial MT"/>
                <a:cs typeface="Arial MT"/>
              </a:rPr>
              <a:t>Mission</a:t>
            </a:r>
            <a:endParaRPr dirty="0">
              <a:latin typeface="Arial MT"/>
              <a:cs typeface="Arial MT"/>
            </a:endParaRPr>
          </a:p>
          <a:p>
            <a:pPr marL="539750">
              <a:lnSpc>
                <a:spcPct val="100000"/>
              </a:lnSpc>
              <a:spcBef>
                <a:spcPts val="695"/>
              </a:spcBef>
            </a:pPr>
            <a:r>
              <a:rPr lang="en-US" dirty="0"/>
              <a:t>Uses </a:t>
            </a:r>
            <a:r>
              <a:rPr lang="en-US" b="1" dirty="0"/>
              <a:t>MITRE ATT&amp;CK</a:t>
            </a:r>
            <a:r>
              <a:rPr lang="en-US" dirty="0"/>
              <a:t> to identify threats and </a:t>
            </a:r>
            <a:r>
              <a:rPr lang="en-US" b="1" dirty="0"/>
              <a:t>MITRE D3FEND</a:t>
            </a:r>
            <a:r>
              <a:rPr lang="en-US" dirty="0"/>
              <a:t> to find available countermeasures</a:t>
            </a:r>
          </a:p>
          <a:p>
            <a:pPr marL="539750">
              <a:lnSpc>
                <a:spcPct val="100000"/>
              </a:lnSpc>
              <a:spcBef>
                <a:spcPts val="695"/>
              </a:spcBef>
            </a:pPr>
            <a:r>
              <a:rPr lang="en-US" dirty="0">
                <a:latin typeface="Tahoma"/>
                <a:cs typeface="Tahoma"/>
              </a:rPr>
              <a:t>Employs multi-criteria decision-making</a:t>
            </a:r>
            <a:endParaRPr dirty="0">
              <a:latin typeface="Tahoma"/>
              <a:cs typeface="Tahoma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24790">
              <a:lnSpc>
                <a:spcPct val="100000"/>
              </a:lnSpc>
              <a:spcBef>
                <a:spcPts val="90"/>
              </a:spcBef>
              <a:tabLst>
                <a:tab pos="2507615" algn="l"/>
              </a:tabLst>
            </a:pPr>
            <a:r>
              <a:rPr dirty="0"/>
              <a:t>Our</a:t>
            </a:r>
            <a:r>
              <a:rPr spc="40" dirty="0"/>
              <a:t> </a:t>
            </a:r>
            <a:r>
              <a:rPr spc="-10" dirty="0"/>
              <a:t>Approach</a:t>
            </a:r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27357" y="3324225"/>
            <a:ext cx="124234" cy="12423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27357" y="3933825"/>
            <a:ext cx="124234" cy="124234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378989" y="4238625"/>
            <a:ext cx="100092" cy="100092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378989" y="4619625"/>
            <a:ext cx="100092" cy="100092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27357" y="4952591"/>
            <a:ext cx="124234" cy="124234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27357" y="5534025"/>
            <a:ext cx="124234" cy="124234"/>
          </a:xfrm>
          <a:prstGeom prst="rect">
            <a:avLst/>
          </a:prstGeom>
        </p:spPr>
      </p:pic>
      <p:grpSp>
        <p:nvGrpSpPr>
          <p:cNvPr id="23" name="object 23"/>
          <p:cNvGrpSpPr/>
          <p:nvPr/>
        </p:nvGrpSpPr>
        <p:grpSpPr>
          <a:xfrm>
            <a:off x="543456" y="7191448"/>
            <a:ext cx="9605645" cy="190500"/>
            <a:chOff x="543456" y="7191448"/>
            <a:chExt cx="9605645" cy="190500"/>
          </a:xfrm>
        </p:grpSpPr>
        <p:sp>
          <p:nvSpPr>
            <p:cNvPr id="24" name="object 24"/>
            <p:cNvSpPr/>
            <p:nvPr/>
          </p:nvSpPr>
          <p:spPr>
            <a:xfrm>
              <a:off x="543456" y="7191448"/>
              <a:ext cx="5763260" cy="190500"/>
            </a:xfrm>
            <a:custGeom>
              <a:avLst/>
              <a:gdLst/>
              <a:ahLst/>
              <a:cxnLst/>
              <a:rect l="l" t="t" r="r" b="b"/>
              <a:pathLst>
                <a:path w="5763260" h="190500">
                  <a:moveTo>
                    <a:pt x="5763118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5763118" y="190468"/>
                  </a:lnTo>
                  <a:lnTo>
                    <a:pt x="5763118" y="0"/>
                  </a:lnTo>
                  <a:close/>
                </a:path>
              </a:pathLst>
            </a:custGeom>
            <a:solidFill>
              <a:srgbClr val="E564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306574" y="7191448"/>
              <a:ext cx="3842385" cy="190500"/>
            </a:xfrm>
            <a:custGeom>
              <a:avLst/>
              <a:gdLst/>
              <a:ahLst/>
              <a:cxnLst/>
              <a:rect l="l" t="t" r="r" b="b"/>
              <a:pathLst>
                <a:path w="3842384" h="190500">
                  <a:moveTo>
                    <a:pt x="3841990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3841990" y="190468"/>
                  </a:lnTo>
                  <a:lnTo>
                    <a:pt x="3841990" y="0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r>
              <a:rPr dirty="0"/>
              <a:t>S.</a:t>
            </a:r>
            <a:r>
              <a:rPr spc="100" dirty="0"/>
              <a:t> </a:t>
            </a:r>
            <a:r>
              <a:rPr dirty="0"/>
              <a:t>Yousefi</a:t>
            </a:r>
            <a:r>
              <a:rPr spc="110" dirty="0"/>
              <a:t> </a:t>
            </a:r>
            <a:r>
              <a:rPr dirty="0"/>
              <a:t>Mashhour</a:t>
            </a:r>
            <a:r>
              <a:rPr spc="105" dirty="0"/>
              <a:t> </a:t>
            </a:r>
            <a:r>
              <a:rPr dirty="0"/>
              <a:t>et</a:t>
            </a:r>
            <a:r>
              <a:rPr spc="110" dirty="0"/>
              <a:t> </a:t>
            </a:r>
            <a:r>
              <a:rPr spc="-25" dirty="0"/>
              <a:t>al.</a:t>
            </a:r>
          </a:p>
        </p:txBody>
      </p:sp>
      <p:sp>
        <p:nvSpPr>
          <p:cNvPr id="27" name="object 2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fld id="{81D60167-4931-47E6-BA6A-407CBD079E47}" type="slidenum">
              <a:rPr dirty="0"/>
              <a:t>5</a:t>
            </a:fld>
            <a:r>
              <a:rPr spc="90" dirty="0"/>
              <a:t> </a:t>
            </a:r>
            <a:r>
              <a:rPr spc="275" dirty="0"/>
              <a:t>/</a:t>
            </a:r>
            <a:r>
              <a:rPr spc="90" dirty="0"/>
              <a:t> </a:t>
            </a:r>
            <a:r>
              <a:rPr lang="en-US" spc="-25" dirty="0"/>
              <a:t>22</a:t>
            </a:r>
            <a:endParaRPr spc="-25" dirty="0"/>
          </a:p>
        </p:txBody>
      </p:sp>
    </p:spTree>
  </p:cSld>
  <p:clrMapOvr>
    <a:masterClrMapping/>
  </p:clrMapOvr>
  <p:transition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24790">
              <a:lnSpc>
                <a:spcPct val="100000"/>
              </a:lnSpc>
              <a:spcBef>
                <a:spcPts val="90"/>
              </a:spcBef>
              <a:tabLst>
                <a:tab pos="2507615" algn="l"/>
              </a:tabLst>
            </a:pPr>
            <a:r>
              <a:rPr dirty="0"/>
              <a:t>Our</a:t>
            </a:r>
            <a:r>
              <a:rPr spc="40" dirty="0"/>
              <a:t> </a:t>
            </a:r>
            <a:r>
              <a:rPr spc="-10" dirty="0"/>
              <a:t>Approach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4216416" y="2784600"/>
            <a:ext cx="1651000" cy="525780"/>
          </a:xfrm>
          <a:prstGeom prst="rect">
            <a:avLst/>
          </a:prstGeom>
          <a:solidFill>
            <a:srgbClr val="FF8C00"/>
          </a:solidFill>
        </p:spPr>
        <p:txBody>
          <a:bodyPr vert="horz" wrap="square" lIns="0" tIns="93980" rIns="0" bIns="0" rtlCol="0">
            <a:spAutoFit/>
          </a:bodyPr>
          <a:lstStyle/>
          <a:p>
            <a:pPr marL="411480">
              <a:lnSpc>
                <a:spcPct val="100000"/>
              </a:lnSpc>
              <a:spcBef>
                <a:spcPts val="740"/>
              </a:spcBef>
            </a:pPr>
            <a:r>
              <a:rPr sz="2050" spc="-10" dirty="0">
                <a:solidFill>
                  <a:srgbClr val="FFFFFF"/>
                </a:solidFill>
                <a:latin typeface="Tahoma"/>
                <a:cs typeface="Tahoma"/>
              </a:rPr>
              <a:t>Mission</a:t>
            </a:r>
            <a:endParaRPr sz="2050" dirty="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933624" y="3544478"/>
            <a:ext cx="975994" cy="334066"/>
          </a:xfrm>
          <a:prstGeom prst="rect">
            <a:avLst/>
          </a:prstGeom>
          <a:solidFill>
            <a:srgbClr val="3B3B3B"/>
          </a:solidFill>
        </p:spPr>
        <p:txBody>
          <a:bodyPr vert="horz" wrap="square" lIns="0" tIns="18415" rIns="0" bIns="0" rtlCol="0">
            <a:spAutoFit/>
          </a:bodyPr>
          <a:lstStyle/>
          <a:p>
            <a:pPr marL="120650" algn="ctr">
              <a:lnSpc>
                <a:spcPct val="100000"/>
              </a:lnSpc>
              <a:spcBef>
                <a:spcPts val="145"/>
              </a:spcBef>
            </a:pPr>
            <a:r>
              <a:rPr sz="2050" dirty="0">
                <a:solidFill>
                  <a:srgbClr val="FFFFFF"/>
                </a:solidFill>
                <a:latin typeface="Tahoma"/>
                <a:cs typeface="Tahoma"/>
              </a:rPr>
              <a:t>Tas</a:t>
            </a:r>
            <a:r>
              <a:rPr lang="en-US" sz="2050" dirty="0">
                <a:solidFill>
                  <a:srgbClr val="FFFFFF"/>
                </a:solidFill>
                <a:latin typeface="Tahoma"/>
                <a:cs typeface="Tahoma"/>
              </a:rPr>
              <a:t>k</a:t>
            </a:r>
            <a:endParaRPr sz="2050" dirty="0">
              <a:latin typeface="Tahoma"/>
              <a:cs typeface="Tahom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194300" y="3552825"/>
            <a:ext cx="975994" cy="334066"/>
          </a:xfrm>
          <a:prstGeom prst="rect">
            <a:avLst/>
          </a:prstGeom>
          <a:solidFill>
            <a:srgbClr val="3B3B3B"/>
          </a:solidFill>
        </p:spPr>
        <p:txBody>
          <a:bodyPr vert="horz" wrap="square" lIns="0" tIns="18415" rIns="0" bIns="0" rtlCol="0">
            <a:spAutoFit/>
          </a:bodyPr>
          <a:lstStyle/>
          <a:p>
            <a:pPr marL="120650" algn="ctr">
              <a:lnSpc>
                <a:spcPct val="100000"/>
              </a:lnSpc>
              <a:spcBef>
                <a:spcPts val="145"/>
              </a:spcBef>
            </a:pPr>
            <a:r>
              <a:rPr sz="2050" dirty="0">
                <a:solidFill>
                  <a:srgbClr val="FFFFFF"/>
                </a:solidFill>
                <a:latin typeface="Tahoma"/>
                <a:cs typeface="Tahoma"/>
              </a:rPr>
              <a:t>Tas</a:t>
            </a:r>
            <a:r>
              <a:rPr lang="en-US" sz="2050" dirty="0">
                <a:solidFill>
                  <a:srgbClr val="FFFFFF"/>
                </a:solidFill>
                <a:latin typeface="Tahoma"/>
                <a:cs typeface="Tahoma"/>
              </a:rPr>
              <a:t>k</a:t>
            </a:r>
            <a:endParaRPr sz="2050" dirty="0">
              <a:latin typeface="Tahoma"/>
              <a:cs typeface="Tahom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933624" y="4182938"/>
            <a:ext cx="975994" cy="326371"/>
          </a:xfrm>
          <a:prstGeom prst="rect">
            <a:avLst/>
          </a:prstGeom>
          <a:solidFill>
            <a:srgbClr val="3B3B3B"/>
          </a:solidFill>
        </p:spPr>
        <p:txBody>
          <a:bodyPr vert="horz" wrap="square" lIns="0" tIns="10795" rIns="0" bIns="0" rtlCol="0">
            <a:spAutoFit/>
          </a:bodyPr>
          <a:lstStyle/>
          <a:p>
            <a:pPr marL="87630">
              <a:lnSpc>
                <a:spcPct val="100000"/>
              </a:lnSpc>
              <a:spcBef>
                <a:spcPts val="85"/>
              </a:spcBef>
            </a:pPr>
            <a:r>
              <a:rPr sz="2050" spc="-10" dirty="0">
                <a:solidFill>
                  <a:schemeClr val="bg1"/>
                </a:solidFill>
                <a:latin typeface="Tahoma"/>
                <a:cs typeface="Tahoma"/>
              </a:rPr>
              <a:t>Asset</a:t>
            </a:r>
            <a:endParaRPr sz="2050" dirty="0">
              <a:solidFill>
                <a:schemeClr val="bg1"/>
              </a:solidFill>
              <a:latin typeface="Tahoma"/>
              <a:cs typeface="Tahom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194300" y="4182938"/>
            <a:ext cx="975994" cy="326371"/>
          </a:xfrm>
          <a:prstGeom prst="rect">
            <a:avLst/>
          </a:prstGeom>
          <a:solidFill>
            <a:srgbClr val="3B3B3B"/>
          </a:solidFill>
        </p:spPr>
        <p:txBody>
          <a:bodyPr vert="horz" wrap="square" lIns="0" tIns="10795" rIns="0" bIns="0" rtlCol="0">
            <a:spAutoFit/>
          </a:bodyPr>
          <a:lstStyle/>
          <a:p>
            <a:pPr marL="87630">
              <a:lnSpc>
                <a:spcPct val="100000"/>
              </a:lnSpc>
              <a:spcBef>
                <a:spcPts val="85"/>
              </a:spcBef>
            </a:pPr>
            <a:r>
              <a:rPr sz="2050" spc="-10" dirty="0">
                <a:solidFill>
                  <a:schemeClr val="bg1"/>
                </a:solidFill>
                <a:latin typeface="Tahoma"/>
                <a:cs typeface="Tahoma"/>
              </a:rPr>
              <a:t>Asse</a:t>
            </a:r>
            <a:r>
              <a:rPr lang="en-US" sz="2050" spc="-10" dirty="0">
                <a:solidFill>
                  <a:schemeClr val="bg1"/>
                </a:solidFill>
                <a:latin typeface="Tahoma"/>
                <a:cs typeface="Tahoma"/>
              </a:rPr>
              <a:t>t</a:t>
            </a:r>
            <a:endParaRPr sz="2050" dirty="0">
              <a:solidFill>
                <a:schemeClr val="bg1"/>
              </a:solidFill>
              <a:latin typeface="Tahoma"/>
              <a:cs typeface="Tahoma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543456" y="7191448"/>
            <a:ext cx="9605645" cy="190500"/>
            <a:chOff x="543456" y="7191448"/>
            <a:chExt cx="9605645" cy="190500"/>
          </a:xfrm>
        </p:grpSpPr>
        <p:sp>
          <p:nvSpPr>
            <p:cNvPr id="24" name="object 24"/>
            <p:cNvSpPr/>
            <p:nvPr/>
          </p:nvSpPr>
          <p:spPr>
            <a:xfrm>
              <a:off x="543456" y="7191448"/>
              <a:ext cx="5763260" cy="190500"/>
            </a:xfrm>
            <a:custGeom>
              <a:avLst/>
              <a:gdLst/>
              <a:ahLst/>
              <a:cxnLst/>
              <a:rect l="l" t="t" r="r" b="b"/>
              <a:pathLst>
                <a:path w="5763260" h="190500">
                  <a:moveTo>
                    <a:pt x="5763118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5763118" y="190468"/>
                  </a:lnTo>
                  <a:lnTo>
                    <a:pt x="5763118" y="0"/>
                  </a:lnTo>
                  <a:close/>
                </a:path>
              </a:pathLst>
            </a:custGeom>
            <a:solidFill>
              <a:srgbClr val="E564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306574" y="7191448"/>
              <a:ext cx="3842385" cy="190500"/>
            </a:xfrm>
            <a:custGeom>
              <a:avLst/>
              <a:gdLst/>
              <a:ahLst/>
              <a:cxnLst/>
              <a:rect l="l" t="t" r="r" b="b"/>
              <a:pathLst>
                <a:path w="3842384" h="190500">
                  <a:moveTo>
                    <a:pt x="3841990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3841990" y="190468"/>
                  </a:lnTo>
                  <a:lnTo>
                    <a:pt x="3841990" y="0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r>
              <a:rPr dirty="0"/>
              <a:t>S.</a:t>
            </a:r>
            <a:r>
              <a:rPr spc="100" dirty="0"/>
              <a:t> </a:t>
            </a:r>
            <a:r>
              <a:rPr dirty="0"/>
              <a:t>Yousefi</a:t>
            </a:r>
            <a:r>
              <a:rPr spc="110" dirty="0"/>
              <a:t> </a:t>
            </a:r>
            <a:r>
              <a:rPr dirty="0"/>
              <a:t>Mashhour</a:t>
            </a:r>
            <a:r>
              <a:rPr spc="105" dirty="0"/>
              <a:t> </a:t>
            </a:r>
            <a:r>
              <a:rPr dirty="0"/>
              <a:t>et</a:t>
            </a:r>
            <a:r>
              <a:rPr spc="110" dirty="0"/>
              <a:t> </a:t>
            </a:r>
            <a:r>
              <a:rPr spc="-25" dirty="0"/>
              <a:t>al.</a:t>
            </a:r>
          </a:p>
        </p:txBody>
      </p:sp>
      <p:sp>
        <p:nvSpPr>
          <p:cNvPr id="27" name="object 2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fld id="{81D60167-4931-47E6-BA6A-407CBD079E47}" type="slidenum">
              <a:rPr dirty="0"/>
              <a:t>6</a:t>
            </a:fld>
            <a:r>
              <a:rPr spc="90" dirty="0"/>
              <a:t> </a:t>
            </a:r>
            <a:r>
              <a:rPr spc="275" dirty="0"/>
              <a:t>/</a:t>
            </a:r>
            <a:r>
              <a:rPr spc="90" dirty="0"/>
              <a:t> </a:t>
            </a:r>
            <a:r>
              <a:rPr lang="en-US" spc="-25" dirty="0"/>
              <a:t>22</a:t>
            </a:r>
            <a:endParaRPr spc="-25" dirty="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F42826C-6324-EB3F-70DB-BF87CFB155B5}"/>
              </a:ext>
            </a:extLst>
          </p:cNvPr>
          <p:cNvCxnSpPr>
            <a:stCxn id="10" idx="2"/>
            <a:endCxn id="11" idx="0"/>
          </p:cNvCxnSpPr>
          <p:nvPr/>
        </p:nvCxnSpPr>
        <p:spPr>
          <a:xfrm flipH="1">
            <a:off x="4421621" y="3310380"/>
            <a:ext cx="620295" cy="234098"/>
          </a:xfrm>
          <a:prstGeom prst="line">
            <a:avLst/>
          </a:prstGeom>
          <a:ln>
            <a:solidFill>
              <a:srgbClr val="E564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7240ABE5-CF3F-CBB3-2BDC-433590B24B64}"/>
              </a:ext>
            </a:extLst>
          </p:cNvPr>
          <p:cNvCxnSpPr>
            <a:stCxn id="10" idx="2"/>
            <a:endCxn id="12" idx="0"/>
          </p:cNvCxnSpPr>
          <p:nvPr/>
        </p:nvCxnSpPr>
        <p:spPr>
          <a:xfrm>
            <a:off x="5041916" y="3310380"/>
            <a:ext cx="640381" cy="242445"/>
          </a:xfrm>
          <a:prstGeom prst="line">
            <a:avLst/>
          </a:prstGeom>
          <a:ln>
            <a:solidFill>
              <a:srgbClr val="E564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F6BB903C-D2E9-ABEB-1805-8ABCA23E43A8}"/>
              </a:ext>
            </a:extLst>
          </p:cNvPr>
          <p:cNvCxnSpPr>
            <a:stCxn id="11" idx="2"/>
            <a:endCxn id="13" idx="0"/>
          </p:cNvCxnSpPr>
          <p:nvPr/>
        </p:nvCxnSpPr>
        <p:spPr>
          <a:xfrm>
            <a:off x="4421621" y="3878544"/>
            <a:ext cx="0" cy="304394"/>
          </a:xfrm>
          <a:prstGeom prst="line">
            <a:avLst/>
          </a:prstGeom>
          <a:ln>
            <a:solidFill>
              <a:srgbClr val="E564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CE00E13B-59B4-055A-9A86-C38C578ADCD5}"/>
              </a:ext>
            </a:extLst>
          </p:cNvPr>
          <p:cNvCxnSpPr>
            <a:stCxn id="12" idx="2"/>
            <a:endCxn id="14" idx="0"/>
          </p:cNvCxnSpPr>
          <p:nvPr/>
        </p:nvCxnSpPr>
        <p:spPr>
          <a:xfrm>
            <a:off x="5682297" y="3886891"/>
            <a:ext cx="0" cy="296047"/>
          </a:xfrm>
          <a:prstGeom prst="line">
            <a:avLst/>
          </a:prstGeom>
          <a:ln>
            <a:solidFill>
              <a:srgbClr val="E564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bject 13">
            <a:extLst>
              <a:ext uri="{FF2B5EF4-FFF2-40B4-BE49-F238E27FC236}">
                <a16:creationId xmlns:a16="http://schemas.microsoft.com/office/drawing/2014/main" id="{99419308-3256-B13D-4374-6B16589AA6DD}"/>
              </a:ext>
            </a:extLst>
          </p:cNvPr>
          <p:cNvSpPr txBox="1"/>
          <p:nvPr/>
        </p:nvSpPr>
        <p:spPr>
          <a:xfrm>
            <a:off x="3933624" y="4774045"/>
            <a:ext cx="975994" cy="287899"/>
          </a:xfrm>
          <a:prstGeom prst="rect">
            <a:avLst/>
          </a:prstGeom>
          <a:solidFill>
            <a:srgbClr val="3B3B3B"/>
          </a:solidFill>
        </p:spPr>
        <p:txBody>
          <a:bodyPr vert="horz" wrap="square" lIns="0" tIns="10795" rIns="0" bIns="0" rtlCol="0">
            <a:spAutoFit/>
          </a:bodyPr>
          <a:lstStyle/>
          <a:p>
            <a:pPr marL="87630">
              <a:lnSpc>
                <a:spcPct val="100000"/>
              </a:lnSpc>
              <a:spcBef>
                <a:spcPts val="85"/>
              </a:spcBef>
            </a:pPr>
            <a:r>
              <a:rPr lang="en-US" spc="-10" dirty="0">
                <a:solidFill>
                  <a:schemeClr val="bg1"/>
                </a:solidFill>
                <a:latin typeface="Tahoma"/>
                <a:cs typeface="Tahoma"/>
              </a:rPr>
              <a:t>Threat</a:t>
            </a:r>
            <a:endParaRPr dirty="0">
              <a:solidFill>
                <a:schemeClr val="bg1"/>
              </a:solidFill>
              <a:latin typeface="Tahoma"/>
              <a:cs typeface="Tahoma"/>
            </a:endParaRPr>
          </a:p>
        </p:txBody>
      </p:sp>
      <p:sp>
        <p:nvSpPr>
          <p:cNvPr id="46" name="object 13">
            <a:extLst>
              <a:ext uri="{FF2B5EF4-FFF2-40B4-BE49-F238E27FC236}">
                <a16:creationId xmlns:a16="http://schemas.microsoft.com/office/drawing/2014/main" id="{1EC1AE9B-A687-732B-6193-83AFD198BA53}"/>
              </a:ext>
            </a:extLst>
          </p:cNvPr>
          <p:cNvSpPr txBox="1"/>
          <p:nvPr/>
        </p:nvSpPr>
        <p:spPr>
          <a:xfrm>
            <a:off x="5192956" y="4750784"/>
            <a:ext cx="975994" cy="287899"/>
          </a:xfrm>
          <a:prstGeom prst="rect">
            <a:avLst/>
          </a:prstGeom>
          <a:solidFill>
            <a:srgbClr val="3B3B3B"/>
          </a:solidFill>
        </p:spPr>
        <p:txBody>
          <a:bodyPr vert="horz" wrap="square" lIns="0" tIns="10795" rIns="0" bIns="0" rtlCol="0">
            <a:spAutoFit/>
          </a:bodyPr>
          <a:lstStyle/>
          <a:p>
            <a:pPr marL="87630">
              <a:lnSpc>
                <a:spcPct val="100000"/>
              </a:lnSpc>
              <a:spcBef>
                <a:spcPts val="85"/>
              </a:spcBef>
            </a:pPr>
            <a:r>
              <a:rPr lang="en-US" spc="-10" dirty="0">
                <a:solidFill>
                  <a:schemeClr val="bg1"/>
                </a:solidFill>
                <a:latin typeface="Tahoma"/>
                <a:cs typeface="Tahoma"/>
              </a:rPr>
              <a:t>Threat</a:t>
            </a:r>
            <a:endParaRPr lang="en-US" dirty="0">
              <a:solidFill>
                <a:schemeClr val="bg1"/>
              </a:solidFill>
              <a:latin typeface="Tahoma"/>
              <a:cs typeface="Tahoma"/>
            </a:endParaRP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20746776-2D02-69FD-7AB2-3A846499FA83}"/>
              </a:ext>
            </a:extLst>
          </p:cNvPr>
          <p:cNvCxnSpPr/>
          <p:nvPr/>
        </p:nvCxnSpPr>
        <p:spPr>
          <a:xfrm>
            <a:off x="4421621" y="4494116"/>
            <a:ext cx="0" cy="263175"/>
          </a:xfrm>
          <a:prstGeom prst="line">
            <a:avLst/>
          </a:prstGeom>
          <a:ln>
            <a:solidFill>
              <a:srgbClr val="E564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1FF02B29-7760-0F0A-E142-0A0418C3C300}"/>
              </a:ext>
            </a:extLst>
          </p:cNvPr>
          <p:cNvCxnSpPr/>
          <p:nvPr/>
        </p:nvCxnSpPr>
        <p:spPr>
          <a:xfrm>
            <a:off x="5682297" y="4502463"/>
            <a:ext cx="0" cy="254828"/>
          </a:xfrm>
          <a:prstGeom prst="line">
            <a:avLst/>
          </a:prstGeom>
          <a:ln>
            <a:solidFill>
              <a:srgbClr val="E564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C5ED137E-B2F2-B388-4C03-C499563DC530}"/>
              </a:ext>
            </a:extLst>
          </p:cNvPr>
          <p:cNvCxnSpPr>
            <a:cxnSpLocks/>
          </p:cNvCxnSpPr>
          <p:nvPr/>
        </p:nvCxnSpPr>
        <p:spPr>
          <a:xfrm>
            <a:off x="3302016" y="2751501"/>
            <a:ext cx="0" cy="273989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C8D10FCC-1071-11F9-FEF3-A158DB6B772E}"/>
              </a:ext>
            </a:extLst>
          </p:cNvPr>
          <p:cNvCxnSpPr>
            <a:cxnSpLocks/>
          </p:cNvCxnSpPr>
          <p:nvPr/>
        </p:nvCxnSpPr>
        <p:spPr>
          <a:xfrm flipV="1">
            <a:off x="6721785" y="2761989"/>
            <a:ext cx="0" cy="263883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2" name="object 13">
            <a:extLst>
              <a:ext uri="{FF2B5EF4-FFF2-40B4-BE49-F238E27FC236}">
                <a16:creationId xmlns:a16="http://schemas.microsoft.com/office/drawing/2014/main" id="{E4B6773B-71F0-526F-D16D-4F95B14914FF}"/>
              </a:ext>
            </a:extLst>
          </p:cNvPr>
          <p:cNvSpPr txBox="1"/>
          <p:nvPr/>
        </p:nvSpPr>
        <p:spPr>
          <a:xfrm>
            <a:off x="3454416" y="5287653"/>
            <a:ext cx="1455202" cy="226344"/>
          </a:xfrm>
          <a:prstGeom prst="rect">
            <a:avLst/>
          </a:prstGeom>
          <a:solidFill>
            <a:srgbClr val="3B3B3B"/>
          </a:solidFill>
        </p:spPr>
        <p:txBody>
          <a:bodyPr vert="horz" wrap="square" lIns="0" tIns="10795" rIns="0" bIns="0" rtlCol="0">
            <a:spAutoFit/>
          </a:bodyPr>
          <a:lstStyle/>
          <a:p>
            <a:pPr marL="87630" algn="ctr">
              <a:lnSpc>
                <a:spcPct val="100000"/>
              </a:lnSpc>
              <a:spcBef>
                <a:spcPts val="85"/>
              </a:spcBef>
            </a:pPr>
            <a:r>
              <a:rPr lang="en-US" sz="1400" spc="-10" dirty="0">
                <a:solidFill>
                  <a:schemeClr val="bg1"/>
                </a:solidFill>
                <a:latin typeface="Tahoma"/>
                <a:cs typeface="Tahoma"/>
              </a:rPr>
              <a:t>Countermeasure</a:t>
            </a:r>
            <a:endParaRPr sz="1400" dirty="0">
              <a:solidFill>
                <a:schemeClr val="bg1"/>
              </a:solidFill>
              <a:latin typeface="Tahoma"/>
              <a:cs typeface="Tahoma"/>
            </a:endParaRP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A5BF0484-C0C7-BDE4-D79E-7CAEEEFA552F}"/>
              </a:ext>
            </a:extLst>
          </p:cNvPr>
          <p:cNvCxnSpPr/>
          <p:nvPr/>
        </p:nvCxnSpPr>
        <p:spPr>
          <a:xfrm>
            <a:off x="4421621" y="5007725"/>
            <a:ext cx="0" cy="263175"/>
          </a:xfrm>
          <a:prstGeom prst="line">
            <a:avLst/>
          </a:prstGeom>
          <a:ln>
            <a:solidFill>
              <a:srgbClr val="E564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2858E4CB-4C5C-55E7-1501-B6104EF12DE0}"/>
              </a:ext>
            </a:extLst>
          </p:cNvPr>
          <p:cNvCxnSpPr/>
          <p:nvPr/>
        </p:nvCxnSpPr>
        <p:spPr>
          <a:xfrm>
            <a:off x="5682297" y="5016072"/>
            <a:ext cx="0" cy="254828"/>
          </a:xfrm>
          <a:prstGeom prst="line">
            <a:avLst/>
          </a:prstGeom>
          <a:ln>
            <a:solidFill>
              <a:srgbClr val="E564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bject 13">
            <a:extLst>
              <a:ext uri="{FF2B5EF4-FFF2-40B4-BE49-F238E27FC236}">
                <a16:creationId xmlns:a16="http://schemas.microsoft.com/office/drawing/2014/main" id="{1706247C-AA2B-AAF0-9C01-F61A6AAC8157}"/>
              </a:ext>
            </a:extLst>
          </p:cNvPr>
          <p:cNvSpPr txBox="1"/>
          <p:nvPr/>
        </p:nvSpPr>
        <p:spPr>
          <a:xfrm>
            <a:off x="5050134" y="5265048"/>
            <a:ext cx="1455202" cy="226344"/>
          </a:xfrm>
          <a:prstGeom prst="rect">
            <a:avLst/>
          </a:prstGeom>
          <a:solidFill>
            <a:srgbClr val="3B3B3B"/>
          </a:solidFill>
        </p:spPr>
        <p:txBody>
          <a:bodyPr vert="horz" wrap="square" lIns="0" tIns="10795" rIns="0" bIns="0" rtlCol="0">
            <a:spAutoFit/>
          </a:bodyPr>
          <a:lstStyle/>
          <a:p>
            <a:pPr marL="87630" algn="ctr">
              <a:lnSpc>
                <a:spcPct val="100000"/>
              </a:lnSpc>
              <a:spcBef>
                <a:spcPts val="85"/>
              </a:spcBef>
            </a:pPr>
            <a:r>
              <a:rPr lang="en-US" sz="1400" spc="-10" dirty="0">
                <a:solidFill>
                  <a:schemeClr val="bg1"/>
                </a:solidFill>
                <a:latin typeface="Tahoma"/>
                <a:cs typeface="Tahoma"/>
              </a:rPr>
              <a:t>Countermeasure</a:t>
            </a:r>
            <a:endParaRPr sz="1400" dirty="0">
              <a:solidFill>
                <a:schemeClr val="bg1"/>
              </a:solidFill>
              <a:latin typeface="Tahoma"/>
              <a:cs typeface="Tahoma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2585B68-107E-D915-B8D4-D2FB5E951187}"/>
              </a:ext>
            </a:extLst>
          </p:cNvPr>
          <p:cNvSpPr txBox="1"/>
          <p:nvPr/>
        </p:nvSpPr>
        <p:spPr>
          <a:xfrm>
            <a:off x="2383950" y="2045187"/>
            <a:ext cx="183613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pc="-25" dirty="0">
                <a:latin typeface="Arial MT"/>
              </a:rPr>
              <a:t>Relative Weight</a:t>
            </a:r>
          </a:p>
          <a:p>
            <a:pPr algn="ctr"/>
            <a:r>
              <a:rPr lang="en-US" spc="-25" dirty="0">
                <a:latin typeface="Arial MT"/>
              </a:rPr>
              <a:t> Calculation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ECE14A2-3D2F-0A3A-7F1D-36631B94E8F2}"/>
              </a:ext>
            </a:extLst>
          </p:cNvPr>
          <p:cNvSpPr txBox="1"/>
          <p:nvPr/>
        </p:nvSpPr>
        <p:spPr>
          <a:xfrm>
            <a:off x="5776988" y="1971771"/>
            <a:ext cx="183613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pc="-25" dirty="0">
                <a:latin typeface="Arial MT"/>
              </a:rPr>
              <a:t>Technical Risk</a:t>
            </a:r>
          </a:p>
          <a:p>
            <a:pPr algn="ctr"/>
            <a:r>
              <a:rPr lang="en-US" spc="-25" dirty="0">
                <a:latin typeface="Arial MT"/>
              </a:rPr>
              <a:t> Calculation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272823"/>
      </p:ext>
    </p:extLst>
  </p:cSld>
  <p:clrMapOvr>
    <a:masterClrMapping/>
  </p:clrMapOvr>
  <p:transition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24790">
              <a:lnSpc>
                <a:spcPct val="100000"/>
              </a:lnSpc>
              <a:spcBef>
                <a:spcPts val="90"/>
              </a:spcBef>
              <a:tabLst>
                <a:tab pos="3498850" algn="l"/>
              </a:tabLst>
            </a:pPr>
            <a:r>
              <a:rPr spc="-10" dirty="0"/>
              <a:t>Workflow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6585" y="2922766"/>
            <a:ext cx="1787525" cy="3422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050" b="1" spc="-75" dirty="0">
                <a:solidFill>
                  <a:srgbClr val="FF8C00"/>
                </a:solidFill>
                <a:latin typeface="Arial"/>
                <a:cs typeface="Arial"/>
              </a:rPr>
              <a:t>Process</a:t>
            </a:r>
            <a:r>
              <a:rPr sz="2050" b="1" spc="-30" dirty="0">
                <a:solidFill>
                  <a:srgbClr val="FF8C00"/>
                </a:solidFill>
                <a:latin typeface="Arial"/>
                <a:cs typeface="Arial"/>
              </a:rPr>
              <a:t> </a:t>
            </a:r>
            <a:r>
              <a:rPr sz="2050" b="1" spc="-60" dirty="0">
                <a:solidFill>
                  <a:srgbClr val="FF8C00"/>
                </a:solidFill>
                <a:latin typeface="Arial"/>
                <a:cs typeface="Arial"/>
              </a:rPr>
              <a:t>Steps:</a:t>
            </a:r>
            <a:endParaRPr sz="2050" dirty="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88947" y="3409900"/>
            <a:ext cx="217411" cy="217411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949946" y="3404122"/>
            <a:ext cx="95885" cy="1841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00" spc="-50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34048" y="3239247"/>
            <a:ext cx="3175635" cy="16078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26600"/>
              </a:lnSpc>
              <a:spcBef>
                <a:spcPts val="95"/>
              </a:spcBef>
            </a:pPr>
            <a:r>
              <a:rPr sz="2050" b="1" spc="-10" dirty="0">
                <a:latin typeface="Arial"/>
                <a:cs typeface="Arial"/>
              </a:rPr>
              <a:t>Information</a:t>
            </a:r>
            <a:r>
              <a:rPr sz="2050" b="1" spc="-70" dirty="0">
                <a:latin typeface="Arial"/>
                <a:cs typeface="Arial"/>
              </a:rPr>
              <a:t> </a:t>
            </a:r>
            <a:r>
              <a:rPr sz="2050" b="1" spc="-10" dirty="0">
                <a:latin typeface="Arial"/>
                <a:cs typeface="Arial"/>
              </a:rPr>
              <a:t>Acquisition </a:t>
            </a:r>
            <a:r>
              <a:rPr sz="2050" b="1" spc="-40" dirty="0">
                <a:latin typeface="Arial"/>
                <a:cs typeface="Arial"/>
              </a:rPr>
              <a:t>Risk </a:t>
            </a:r>
            <a:r>
              <a:rPr sz="2050" b="1" spc="-20" dirty="0">
                <a:latin typeface="Arial"/>
                <a:cs typeface="Arial"/>
              </a:rPr>
              <a:t>Assessment </a:t>
            </a:r>
            <a:r>
              <a:rPr sz="2050" b="1" spc="-60" dirty="0">
                <a:latin typeface="Arial"/>
                <a:cs typeface="Arial"/>
              </a:rPr>
              <a:t>Countermeasure</a:t>
            </a:r>
            <a:r>
              <a:rPr sz="2050" b="1" spc="45" dirty="0">
                <a:latin typeface="Arial"/>
                <a:cs typeface="Arial"/>
              </a:rPr>
              <a:t> </a:t>
            </a:r>
            <a:r>
              <a:rPr sz="2050" b="1" spc="-55" dirty="0">
                <a:latin typeface="Arial"/>
                <a:cs typeface="Arial"/>
              </a:rPr>
              <a:t>Selection </a:t>
            </a:r>
            <a:r>
              <a:rPr sz="2050" b="1" spc="-35" dirty="0">
                <a:latin typeface="Arial"/>
                <a:cs typeface="Arial"/>
              </a:rPr>
              <a:t>Simulation</a:t>
            </a:r>
            <a:r>
              <a:rPr sz="2050" b="1" spc="100" dirty="0">
                <a:latin typeface="Arial"/>
                <a:cs typeface="Arial"/>
              </a:rPr>
              <a:t> </a:t>
            </a:r>
            <a:r>
              <a:rPr sz="2050" b="1" spc="235" dirty="0">
                <a:latin typeface="Arial"/>
                <a:cs typeface="Arial"/>
              </a:rPr>
              <a:t>&amp;</a:t>
            </a:r>
            <a:r>
              <a:rPr sz="2050" b="1" spc="105" dirty="0">
                <a:latin typeface="Arial"/>
                <a:cs typeface="Arial"/>
              </a:rPr>
              <a:t> </a:t>
            </a:r>
            <a:r>
              <a:rPr sz="2050" b="1" spc="-10" dirty="0">
                <a:latin typeface="Arial"/>
                <a:cs typeface="Arial"/>
              </a:rPr>
              <a:t>Evaluation</a:t>
            </a:r>
            <a:endParaRPr sz="2050" dirty="0">
              <a:latin typeface="Arial"/>
              <a:cs typeface="Arial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88947" y="3805504"/>
            <a:ext cx="217411" cy="217411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949946" y="3799725"/>
            <a:ext cx="95885" cy="1841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00" spc="-50" dirty="0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endParaRPr sz="1000">
              <a:latin typeface="Arial MT"/>
              <a:cs typeface="Arial MT"/>
            </a:endParaRPr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88947" y="4201107"/>
            <a:ext cx="217411" cy="217411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949946" y="4195328"/>
            <a:ext cx="95885" cy="1841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00" spc="-5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endParaRPr sz="1000">
              <a:latin typeface="Arial MT"/>
              <a:cs typeface="Arial MT"/>
            </a:endParaRPr>
          </a:p>
        </p:txBody>
      </p:sp>
      <p:pic>
        <p:nvPicPr>
          <p:cNvPr id="11" name="object 1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88947" y="4596710"/>
            <a:ext cx="217411" cy="217411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949946" y="4590932"/>
            <a:ext cx="95885" cy="1841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00" spc="-50" dirty="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000244" y="2454167"/>
            <a:ext cx="3175621" cy="384080"/>
          </a:xfrm>
          <a:prstGeom prst="rect">
            <a:avLst/>
          </a:prstGeom>
          <a:solidFill>
            <a:srgbClr val="E56400"/>
          </a:solidFill>
        </p:spPr>
        <p:txBody>
          <a:bodyPr vert="horz" wrap="square" lIns="0" tIns="67945" rIns="0" bIns="0" rtlCol="0">
            <a:spAutoFit/>
          </a:bodyPr>
          <a:lstStyle/>
          <a:p>
            <a:pPr marL="87630" algn="ctr">
              <a:lnSpc>
                <a:spcPct val="100000"/>
              </a:lnSpc>
              <a:spcBef>
                <a:spcPts val="535"/>
              </a:spcBef>
            </a:pPr>
            <a:r>
              <a:rPr sz="2050" spc="-10" dirty="0">
                <a:solidFill>
                  <a:srgbClr val="FFFFFF"/>
                </a:solidFill>
                <a:latin typeface="Tahoma"/>
                <a:cs typeface="Tahoma"/>
              </a:rPr>
              <a:t>InformationAcquisition</a:t>
            </a:r>
            <a:endParaRPr sz="2050" dirty="0">
              <a:latin typeface="Tahoma"/>
              <a:cs typeface="Tahom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000241" y="3174560"/>
            <a:ext cx="3175629" cy="410369"/>
          </a:xfrm>
          <a:prstGeom prst="rect">
            <a:avLst/>
          </a:prstGeom>
          <a:solidFill>
            <a:srgbClr val="E56400"/>
          </a:solidFill>
        </p:spPr>
        <p:txBody>
          <a:bodyPr vert="horz" wrap="square" lIns="0" tIns="93980" rIns="0" bIns="0" rtlCol="0">
            <a:spAutoFit/>
          </a:bodyPr>
          <a:lstStyle/>
          <a:p>
            <a:pPr marL="190500" algn="ctr">
              <a:lnSpc>
                <a:spcPct val="100000"/>
              </a:lnSpc>
              <a:spcBef>
                <a:spcPts val="740"/>
              </a:spcBef>
            </a:pPr>
            <a:r>
              <a:rPr sz="2050" spc="-10" dirty="0">
                <a:solidFill>
                  <a:srgbClr val="FFFFFF"/>
                </a:solidFill>
                <a:latin typeface="Tahoma"/>
                <a:cs typeface="Tahoma"/>
              </a:rPr>
              <a:t>RiskAssessment</a:t>
            </a:r>
            <a:endParaRPr sz="2050" dirty="0">
              <a:latin typeface="Tahoma"/>
              <a:cs typeface="Tahom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000243" y="3894952"/>
            <a:ext cx="3175635" cy="410369"/>
          </a:xfrm>
          <a:prstGeom prst="rect">
            <a:avLst/>
          </a:prstGeom>
          <a:solidFill>
            <a:srgbClr val="E56400"/>
          </a:solidFill>
        </p:spPr>
        <p:txBody>
          <a:bodyPr vert="horz" wrap="square" lIns="0" tIns="93980" rIns="0" bIns="0" rtlCol="0">
            <a:spAutoFit/>
          </a:bodyPr>
          <a:lstStyle/>
          <a:p>
            <a:pPr marL="87630" algn="ctr">
              <a:lnSpc>
                <a:spcPct val="100000"/>
              </a:lnSpc>
              <a:spcBef>
                <a:spcPts val="740"/>
              </a:spcBef>
            </a:pPr>
            <a:r>
              <a:rPr sz="2050" spc="-30" dirty="0">
                <a:solidFill>
                  <a:srgbClr val="FFFFFF"/>
                </a:solidFill>
                <a:latin typeface="Tahoma"/>
                <a:cs typeface="Tahoma"/>
              </a:rPr>
              <a:t>Countermeasure</a:t>
            </a:r>
            <a:r>
              <a:rPr lang="en-US" sz="2050" spc="-30" dirty="0">
                <a:solidFill>
                  <a:srgbClr val="FFFFFF"/>
                </a:solidFill>
                <a:latin typeface="Tahoma"/>
                <a:cs typeface="Tahoma"/>
              </a:rPr>
              <a:t> s</a:t>
            </a:r>
            <a:r>
              <a:rPr sz="2050" spc="-30" dirty="0">
                <a:solidFill>
                  <a:srgbClr val="FFFFFF"/>
                </a:solidFill>
                <a:latin typeface="Tahoma"/>
                <a:cs typeface="Tahoma"/>
              </a:rPr>
              <a:t>election</a:t>
            </a:r>
            <a:endParaRPr sz="2050" dirty="0">
              <a:latin typeface="Tahoma"/>
              <a:cs typeface="Tahom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000231" y="4615352"/>
            <a:ext cx="3175634" cy="410369"/>
          </a:xfrm>
          <a:prstGeom prst="rect">
            <a:avLst/>
          </a:prstGeom>
          <a:solidFill>
            <a:srgbClr val="E56400"/>
          </a:solidFill>
        </p:spPr>
        <p:txBody>
          <a:bodyPr vert="horz" wrap="square" lIns="0" tIns="93980" rIns="0" bIns="0" rtlCol="0">
            <a:spAutoFit/>
          </a:bodyPr>
          <a:lstStyle/>
          <a:p>
            <a:pPr marL="87630" algn="ctr">
              <a:lnSpc>
                <a:spcPct val="100000"/>
              </a:lnSpc>
              <a:spcBef>
                <a:spcPts val="740"/>
              </a:spcBef>
            </a:pPr>
            <a:r>
              <a:rPr sz="2050" dirty="0">
                <a:solidFill>
                  <a:srgbClr val="FFFFFF"/>
                </a:solidFill>
                <a:latin typeface="Tahoma"/>
                <a:cs typeface="Tahoma"/>
              </a:rPr>
              <a:t>Simulation</a:t>
            </a:r>
            <a:r>
              <a:rPr sz="2050" spc="-1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050" spc="-10" dirty="0">
                <a:solidFill>
                  <a:srgbClr val="FFFFFF"/>
                </a:solidFill>
                <a:latin typeface="Tahoma"/>
                <a:cs typeface="Tahoma"/>
              </a:rPr>
              <a:t>&amp;</a:t>
            </a:r>
            <a:r>
              <a:rPr lang="en-US" sz="2050" spc="-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050" spc="-10" dirty="0">
                <a:solidFill>
                  <a:srgbClr val="FFFFFF"/>
                </a:solidFill>
                <a:latin typeface="Tahoma"/>
                <a:cs typeface="Tahoma"/>
              </a:rPr>
              <a:t>Evaluation</a:t>
            </a:r>
            <a:endParaRPr sz="2050" dirty="0">
              <a:latin typeface="Tahoma"/>
              <a:cs typeface="Tahoma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7405451" y="2984644"/>
            <a:ext cx="127000" cy="184785"/>
            <a:chOff x="6385197" y="3086056"/>
            <a:chExt cx="127000" cy="184785"/>
          </a:xfrm>
        </p:grpSpPr>
        <p:sp>
          <p:nvSpPr>
            <p:cNvPr id="18" name="object 18"/>
            <p:cNvSpPr/>
            <p:nvPr/>
          </p:nvSpPr>
          <p:spPr>
            <a:xfrm>
              <a:off x="6448492" y="3086056"/>
              <a:ext cx="0" cy="166370"/>
            </a:xfrm>
            <a:custGeom>
              <a:avLst/>
              <a:gdLst/>
              <a:ahLst/>
              <a:cxnLst/>
              <a:rect l="l" t="t" r="r" b="b"/>
              <a:pathLst>
                <a:path h="166370">
                  <a:moveTo>
                    <a:pt x="0" y="0"/>
                  </a:moveTo>
                  <a:lnTo>
                    <a:pt x="0" y="165844"/>
                  </a:lnTo>
                </a:path>
              </a:pathLst>
            </a:custGeom>
            <a:ln w="2109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393636" y="3210759"/>
              <a:ext cx="109855" cy="51435"/>
            </a:xfrm>
            <a:custGeom>
              <a:avLst/>
              <a:gdLst/>
              <a:ahLst/>
              <a:cxnLst/>
              <a:rect l="l" t="t" r="r" b="b"/>
              <a:pathLst>
                <a:path w="109854" h="51435">
                  <a:moveTo>
                    <a:pt x="109712" y="0"/>
                  </a:moveTo>
                  <a:lnTo>
                    <a:pt x="92944" y="8035"/>
                  </a:lnTo>
                  <a:lnTo>
                    <a:pt x="75855" y="23142"/>
                  </a:lnTo>
                  <a:lnTo>
                    <a:pt x="61980" y="39534"/>
                  </a:lnTo>
                  <a:lnTo>
                    <a:pt x="54856" y="51427"/>
                  </a:lnTo>
                  <a:lnTo>
                    <a:pt x="47731" y="39534"/>
                  </a:lnTo>
                  <a:lnTo>
                    <a:pt x="33856" y="23142"/>
                  </a:lnTo>
                  <a:lnTo>
                    <a:pt x="16767" y="8035"/>
                  </a:lnTo>
                  <a:lnTo>
                    <a:pt x="0" y="0"/>
                  </a:lnTo>
                </a:path>
              </a:pathLst>
            </a:custGeom>
            <a:ln w="1687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0" name="object 20"/>
          <p:cNvGrpSpPr/>
          <p:nvPr/>
        </p:nvGrpSpPr>
        <p:grpSpPr>
          <a:xfrm>
            <a:off x="7405451" y="3705075"/>
            <a:ext cx="127000" cy="184785"/>
            <a:chOff x="6385197" y="3806487"/>
            <a:chExt cx="127000" cy="184785"/>
          </a:xfrm>
        </p:grpSpPr>
        <p:sp>
          <p:nvSpPr>
            <p:cNvPr id="21" name="object 21"/>
            <p:cNvSpPr/>
            <p:nvPr/>
          </p:nvSpPr>
          <p:spPr>
            <a:xfrm>
              <a:off x="6448492" y="3806487"/>
              <a:ext cx="0" cy="166370"/>
            </a:xfrm>
            <a:custGeom>
              <a:avLst/>
              <a:gdLst/>
              <a:ahLst/>
              <a:cxnLst/>
              <a:rect l="l" t="t" r="r" b="b"/>
              <a:pathLst>
                <a:path h="166370">
                  <a:moveTo>
                    <a:pt x="0" y="0"/>
                  </a:moveTo>
                  <a:lnTo>
                    <a:pt x="0" y="165843"/>
                  </a:lnTo>
                </a:path>
              </a:pathLst>
            </a:custGeom>
            <a:ln w="2109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6393636" y="3931188"/>
              <a:ext cx="109855" cy="51435"/>
            </a:xfrm>
            <a:custGeom>
              <a:avLst/>
              <a:gdLst/>
              <a:ahLst/>
              <a:cxnLst/>
              <a:rect l="l" t="t" r="r" b="b"/>
              <a:pathLst>
                <a:path w="109854" h="51435">
                  <a:moveTo>
                    <a:pt x="109712" y="0"/>
                  </a:moveTo>
                  <a:lnTo>
                    <a:pt x="92944" y="8035"/>
                  </a:lnTo>
                  <a:lnTo>
                    <a:pt x="75855" y="23142"/>
                  </a:lnTo>
                  <a:lnTo>
                    <a:pt x="61980" y="39534"/>
                  </a:lnTo>
                  <a:lnTo>
                    <a:pt x="54856" y="51427"/>
                  </a:lnTo>
                  <a:lnTo>
                    <a:pt x="47731" y="39534"/>
                  </a:lnTo>
                  <a:lnTo>
                    <a:pt x="33856" y="23142"/>
                  </a:lnTo>
                  <a:lnTo>
                    <a:pt x="16767" y="8035"/>
                  </a:lnTo>
                  <a:lnTo>
                    <a:pt x="0" y="0"/>
                  </a:lnTo>
                </a:path>
              </a:pathLst>
            </a:custGeom>
            <a:ln w="1687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3" name="object 23"/>
          <p:cNvGrpSpPr/>
          <p:nvPr/>
        </p:nvGrpSpPr>
        <p:grpSpPr>
          <a:xfrm>
            <a:off x="7405451" y="4425505"/>
            <a:ext cx="127000" cy="184785"/>
            <a:chOff x="6385197" y="4526917"/>
            <a:chExt cx="127000" cy="184785"/>
          </a:xfrm>
        </p:grpSpPr>
        <p:sp>
          <p:nvSpPr>
            <p:cNvPr id="24" name="object 24"/>
            <p:cNvSpPr/>
            <p:nvPr/>
          </p:nvSpPr>
          <p:spPr>
            <a:xfrm>
              <a:off x="6448492" y="4526917"/>
              <a:ext cx="0" cy="166370"/>
            </a:xfrm>
            <a:custGeom>
              <a:avLst/>
              <a:gdLst/>
              <a:ahLst/>
              <a:cxnLst/>
              <a:rect l="l" t="t" r="r" b="b"/>
              <a:pathLst>
                <a:path h="166370">
                  <a:moveTo>
                    <a:pt x="0" y="0"/>
                  </a:moveTo>
                  <a:lnTo>
                    <a:pt x="0" y="165850"/>
                  </a:lnTo>
                </a:path>
              </a:pathLst>
            </a:custGeom>
            <a:ln w="2109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393636" y="4651626"/>
              <a:ext cx="109855" cy="51435"/>
            </a:xfrm>
            <a:custGeom>
              <a:avLst/>
              <a:gdLst/>
              <a:ahLst/>
              <a:cxnLst/>
              <a:rect l="l" t="t" r="r" b="b"/>
              <a:pathLst>
                <a:path w="109854" h="51435">
                  <a:moveTo>
                    <a:pt x="109712" y="0"/>
                  </a:moveTo>
                  <a:lnTo>
                    <a:pt x="92944" y="8035"/>
                  </a:lnTo>
                  <a:lnTo>
                    <a:pt x="75855" y="23142"/>
                  </a:lnTo>
                  <a:lnTo>
                    <a:pt x="61980" y="39534"/>
                  </a:lnTo>
                  <a:lnTo>
                    <a:pt x="54856" y="51427"/>
                  </a:lnTo>
                  <a:lnTo>
                    <a:pt x="47731" y="39534"/>
                  </a:lnTo>
                  <a:lnTo>
                    <a:pt x="33856" y="23142"/>
                  </a:lnTo>
                  <a:lnTo>
                    <a:pt x="16767" y="8035"/>
                  </a:lnTo>
                  <a:lnTo>
                    <a:pt x="0" y="0"/>
                  </a:lnTo>
                </a:path>
              </a:pathLst>
            </a:custGeom>
            <a:ln w="1687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794500" y="5400238"/>
            <a:ext cx="8381365" cy="6584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1299"/>
              </a:lnSpc>
              <a:spcBef>
                <a:spcPts val="95"/>
              </a:spcBef>
            </a:pPr>
            <a:r>
              <a:rPr sz="2050" b="1" dirty="0">
                <a:solidFill>
                  <a:srgbClr val="FF8C00"/>
                </a:solidFill>
                <a:latin typeface="Arial"/>
                <a:cs typeface="Arial"/>
              </a:rPr>
              <a:t>Key</a:t>
            </a:r>
            <a:r>
              <a:rPr sz="2050" b="1" spc="60" dirty="0">
                <a:solidFill>
                  <a:srgbClr val="FF8C00"/>
                </a:solidFill>
                <a:latin typeface="Arial"/>
                <a:cs typeface="Arial"/>
              </a:rPr>
              <a:t> </a:t>
            </a:r>
            <a:r>
              <a:rPr sz="2050" b="1" spc="-55" dirty="0">
                <a:solidFill>
                  <a:srgbClr val="FF8C00"/>
                </a:solidFill>
                <a:latin typeface="Arial"/>
                <a:cs typeface="Arial"/>
              </a:rPr>
              <a:t>Components:</a:t>
            </a:r>
            <a:r>
              <a:rPr sz="2050" b="1" spc="190" dirty="0">
                <a:solidFill>
                  <a:srgbClr val="FF8C00"/>
                </a:solidFill>
                <a:latin typeface="Arial"/>
                <a:cs typeface="Arial"/>
              </a:rPr>
              <a:t> </a:t>
            </a:r>
            <a:r>
              <a:rPr sz="2050" dirty="0">
                <a:latin typeface="Tahoma"/>
                <a:cs typeface="Tahoma"/>
              </a:rPr>
              <a:t>Mission</a:t>
            </a:r>
            <a:r>
              <a:rPr sz="2050" spc="-70" dirty="0">
                <a:latin typeface="Tahoma"/>
                <a:cs typeface="Tahoma"/>
              </a:rPr>
              <a:t> </a:t>
            </a:r>
            <a:r>
              <a:rPr sz="2050" spc="-50" dirty="0">
                <a:latin typeface="Tahoma"/>
                <a:cs typeface="Tahoma"/>
              </a:rPr>
              <a:t>objectives,</a:t>
            </a:r>
            <a:r>
              <a:rPr sz="2050" spc="-70" dirty="0">
                <a:latin typeface="Tahoma"/>
                <a:cs typeface="Tahoma"/>
              </a:rPr>
              <a:t> </a:t>
            </a:r>
            <a:r>
              <a:rPr sz="2050" spc="-25" dirty="0">
                <a:latin typeface="Tahoma"/>
                <a:cs typeface="Tahoma"/>
              </a:rPr>
              <a:t>tasks,</a:t>
            </a:r>
            <a:r>
              <a:rPr sz="2050" spc="-65" dirty="0">
                <a:latin typeface="Tahoma"/>
                <a:cs typeface="Tahoma"/>
              </a:rPr>
              <a:t> </a:t>
            </a:r>
            <a:r>
              <a:rPr sz="2050" spc="-75" dirty="0">
                <a:latin typeface="Tahoma"/>
                <a:cs typeface="Tahoma"/>
              </a:rPr>
              <a:t>assets,</a:t>
            </a:r>
            <a:r>
              <a:rPr sz="2050" spc="-70" dirty="0">
                <a:latin typeface="Tahoma"/>
                <a:cs typeface="Tahoma"/>
              </a:rPr>
              <a:t> </a:t>
            </a:r>
            <a:r>
              <a:rPr sz="2050" spc="-40" dirty="0">
                <a:latin typeface="Tahoma"/>
                <a:cs typeface="Tahoma"/>
              </a:rPr>
              <a:t>vulnerabilities,</a:t>
            </a:r>
            <a:r>
              <a:rPr sz="2050" spc="-70" dirty="0">
                <a:latin typeface="Tahoma"/>
                <a:cs typeface="Tahoma"/>
              </a:rPr>
              <a:t> </a:t>
            </a:r>
            <a:r>
              <a:rPr sz="2050" spc="-10" dirty="0">
                <a:latin typeface="Tahoma"/>
                <a:cs typeface="Tahoma"/>
              </a:rPr>
              <a:t>threats </a:t>
            </a:r>
            <a:r>
              <a:rPr sz="2050" spc="95" dirty="0">
                <a:latin typeface="Tahoma"/>
                <a:cs typeface="Tahoma"/>
              </a:rPr>
              <a:t>(ATT&amp;CK),</a:t>
            </a:r>
            <a:r>
              <a:rPr sz="2050" spc="10" dirty="0">
                <a:latin typeface="Tahoma"/>
                <a:cs typeface="Tahoma"/>
              </a:rPr>
              <a:t> </a:t>
            </a:r>
            <a:r>
              <a:rPr sz="2050" spc="-75" dirty="0">
                <a:latin typeface="Tahoma"/>
                <a:cs typeface="Tahoma"/>
              </a:rPr>
              <a:t>countermeasures</a:t>
            </a:r>
            <a:r>
              <a:rPr sz="2050" spc="15" dirty="0">
                <a:latin typeface="Tahoma"/>
                <a:cs typeface="Tahoma"/>
              </a:rPr>
              <a:t> </a:t>
            </a:r>
            <a:r>
              <a:rPr sz="2050" spc="40" dirty="0">
                <a:latin typeface="Tahoma"/>
                <a:cs typeface="Tahoma"/>
              </a:rPr>
              <a:t>(D3FEND)</a:t>
            </a:r>
            <a:endParaRPr sz="2050">
              <a:latin typeface="Tahoma"/>
              <a:cs typeface="Tahoma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543456" y="7191448"/>
            <a:ext cx="9605645" cy="190500"/>
            <a:chOff x="543456" y="7191448"/>
            <a:chExt cx="9605645" cy="190500"/>
          </a:xfrm>
        </p:grpSpPr>
        <p:sp>
          <p:nvSpPr>
            <p:cNvPr id="28" name="object 28"/>
            <p:cNvSpPr/>
            <p:nvPr/>
          </p:nvSpPr>
          <p:spPr>
            <a:xfrm>
              <a:off x="543456" y="7191448"/>
              <a:ext cx="5763260" cy="190500"/>
            </a:xfrm>
            <a:custGeom>
              <a:avLst/>
              <a:gdLst/>
              <a:ahLst/>
              <a:cxnLst/>
              <a:rect l="l" t="t" r="r" b="b"/>
              <a:pathLst>
                <a:path w="5763260" h="190500">
                  <a:moveTo>
                    <a:pt x="5763118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5763118" y="190468"/>
                  </a:lnTo>
                  <a:lnTo>
                    <a:pt x="5763118" y="0"/>
                  </a:lnTo>
                  <a:close/>
                </a:path>
              </a:pathLst>
            </a:custGeom>
            <a:solidFill>
              <a:srgbClr val="E564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6306574" y="7191448"/>
              <a:ext cx="3842385" cy="190500"/>
            </a:xfrm>
            <a:custGeom>
              <a:avLst/>
              <a:gdLst/>
              <a:ahLst/>
              <a:cxnLst/>
              <a:rect l="l" t="t" r="r" b="b"/>
              <a:pathLst>
                <a:path w="3842384" h="190500">
                  <a:moveTo>
                    <a:pt x="3841990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3841990" y="190468"/>
                  </a:lnTo>
                  <a:lnTo>
                    <a:pt x="3841990" y="0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r>
              <a:rPr dirty="0"/>
              <a:t>S.</a:t>
            </a:r>
            <a:r>
              <a:rPr spc="100" dirty="0"/>
              <a:t> </a:t>
            </a:r>
            <a:r>
              <a:rPr dirty="0"/>
              <a:t>Yousefi</a:t>
            </a:r>
            <a:r>
              <a:rPr spc="110" dirty="0"/>
              <a:t> </a:t>
            </a:r>
            <a:r>
              <a:rPr dirty="0"/>
              <a:t>Mashhour</a:t>
            </a:r>
            <a:r>
              <a:rPr spc="105" dirty="0"/>
              <a:t> </a:t>
            </a:r>
            <a:r>
              <a:rPr dirty="0"/>
              <a:t>et</a:t>
            </a:r>
            <a:r>
              <a:rPr spc="110" dirty="0"/>
              <a:t> </a:t>
            </a:r>
            <a:r>
              <a:rPr spc="-25" dirty="0"/>
              <a:t>al.</a:t>
            </a:r>
          </a:p>
        </p:txBody>
      </p:sp>
      <p:sp>
        <p:nvSpPr>
          <p:cNvPr id="31" name="object 3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fld id="{81D60167-4931-47E6-BA6A-407CBD079E47}" type="slidenum">
              <a:rPr dirty="0"/>
              <a:t>7</a:t>
            </a:fld>
            <a:r>
              <a:rPr spc="90" dirty="0"/>
              <a:t> </a:t>
            </a:r>
            <a:r>
              <a:rPr spc="275" dirty="0"/>
              <a:t>/</a:t>
            </a:r>
            <a:r>
              <a:rPr spc="90" dirty="0"/>
              <a:t> </a:t>
            </a:r>
            <a:r>
              <a:rPr lang="en-US" spc="-25" dirty="0"/>
              <a:t>22</a:t>
            </a:r>
            <a:endParaRPr spc="-25" dirty="0"/>
          </a:p>
        </p:txBody>
      </p:sp>
    </p:spTree>
  </p:cSld>
  <p:clrMapOvr>
    <a:masterClrMapping/>
  </p:clrMapOvr>
  <p:transition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/>
          <p:nvPr/>
        </p:nvSpPr>
        <p:spPr>
          <a:xfrm>
            <a:off x="465455" y="2896947"/>
            <a:ext cx="9605645" cy="2027478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539750">
              <a:lnSpc>
                <a:spcPct val="100000"/>
              </a:lnSpc>
              <a:spcBef>
                <a:spcPts val="655"/>
              </a:spcBef>
            </a:pPr>
            <a:endParaRPr lang="en-US" spc="-30" dirty="0">
              <a:latin typeface="Tahoma"/>
              <a:cs typeface="Tahoma"/>
            </a:endParaRPr>
          </a:p>
          <a:p>
            <a:pPr marL="825500" indent="-285750">
              <a:lnSpc>
                <a:spcPct val="100000"/>
              </a:lnSpc>
              <a:spcBef>
                <a:spcPts val="655"/>
              </a:spcBef>
              <a:buFont typeface="Wingdings" panose="05000000000000000000" pitchFamily="2" charset="2"/>
              <a:buChar char="ü"/>
            </a:pPr>
            <a:r>
              <a:rPr lang="en-US" spc="-30" dirty="0">
                <a:latin typeface="Tahoma"/>
                <a:cs typeface="Tahoma"/>
              </a:rPr>
              <a:t>Document mission objectives and assign Confidentiality, Integrity, and Availability (CIA) weights.</a:t>
            </a:r>
          </a:p>
          <a:p>
            <a:pPr marL="825500" indent="-285750">
              <a:lnSpc>
                <a:spcPct val="100000"/>
              </a:lnSpc>
              <a:spcBef>
                <a:spcPts val="655"/>
              </a:spcBef>
              <a:buFont typeface="Wingdings" panose="05000000000000000000" pitchFamily="2" charset="2"/>
              <a:buChar char="ü"/>
            </a:pPr>
            <a:r>
              <a:rPr lang="en-US" spc="-30" dirty="0">
                <a:latin typeface="Tahoma"/>
                <a:cs typeface="Tahoma"/>
              </a:rPr>
              <a:t>Map organizational tasks, critical assets, vulnerabilities, and threat intelligence using MITRE ATT&amp;CK.</a:t>
            </a:r>
          </a:p>
          <a:p>
            <a:pPr marL="825500" indent="-285750">
              <a:lnSpc>
                <a:spcPct val="100000"/>
              </a:lnSpc>
              <a:spcBef>
                <a:spcPts val="655"/>
              </a:spcBef>
              <a:buFont typeface="Wingdings" panose="05000000000000000000" pitchFamily="2" charset="2"/>
              <a:buChar char="ü"/>
            </a:pPr>
            <a:r>
              <a:rPr lang="en-US" spc="-30" dirty="0">
                <a:latin typeface="Tahoma"/>
                <a:cs typeface="Tahoma"/>
              </a:rPr>
              <a:t>Identify candidate countermeasures via MITRE D3FEND.</a:t>
            </a:r>
            <a:endParaRPr dirty="0">
              <a:latin typeface="Tahoma"/>
              <a:cs typeface="Tahoma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3456" y="1258723"/>
            <a:ext cx="9605645" cy="8271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24790">
              <a:spcBef>
                <a:spcPts val="90"/>
              </a:spcBef>
              <a:tabLst>
                <a:tab pos="2507615" algn="l"/>
              </a:tabLst>
            </a:pPr>
            <a:r>
              <a:rPr lang="en-US" spc="-10" dirty="0"/>
              <a:t>Workflow: </a:t>
            </a:r>
            <a:r>
              <a:rPr lang="en-US" sz="2800" b="1" spc="-10" dirty="0">
                <a:latin typeface="Arial"/>
                <a:cs typeface="Arial"/>
              </a:rPr>
              <a:t>Information</a:t>
            </a:r>
            <a:br>
              <a:rPr lang="en-US" sz="2800" dirty="0">
                <a:latin typeface="Arial"/>
                <a:cs typeface="Arial"/>
              </a:rPr>
            </a:br>
            <a:endParaRPr spc="-10" dirty="0"/>
          </a:p>
        </p:txBody>
      </p:sp>
      <p:grpSp>
        <p:nvGrpSpPr>
          <p:cNvPr id="23" name="object 23"/>
          <p:cNvGrpSpPr/>
          <p:nvPr/>
        </p:nvGrpSpPr>
        <p:grpSpPr>
          <a:xfrm>
            <a:off x="543456" y="7191448"/>
            <a:ext cx="9605645" cy="190500"/>
            <a:chOff x="543456" y="7191448"/>
            <a:chExt cx="9605645" cy="190500"/>
          </a:xfrm>
        </p:grpSpPr>
        <p:sp>
          <p:nvSpPr>
            <p:cNvPr id="24" name="object 24"/>
            <p:cNvSpPr/>
            <p:nvPr/>
          </p:nvSpPr>
          <p:spPr>
            <a:xfrm>
              <a:off x="543456" y="7191448"/>
              <a:ext cx="5763260" cy="190500"/>
            </a:xfrm>
            <a:custGeom>
              <a:avLst/>
              <a:gdLst/>
              <a:ahLst/>
              <a:cxnLst/>
              <a:rect l="l" t="t" r="r" b="b"/>
              <a:pathLst>
                <a:path w="5763260" h="190500">
                  <a:moveTo>
                    <a:pt x="5763118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5763118" y="190468"/>
                  </a:lnTo>
                  <a:lnTo>
                    <a:pt x="5763118" y="0"/>
                  </a:lnTo>
                  <a:close/>
                </a:path>
              </a:pathLst>
            </a:custGeom>
            <a:solidFill>
              <a:srgbClr val="E564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306574" y="7191448"/>
              <a:ext cx="3842385" cy="190500"/>
            </a:xfrm>
            <a:custGeom>
              <a:avLst/>
              <a:gdLst/>
              <a:ahLst/>
              <a:cxnLst/>
              <a:rect l="l" t="t" r="r" b="b"/>
              <a:pathLst>
                <a:path w="3842384" h="190500">
                  <a:moveTo>
                    <a:pt x="3841990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3841990" y="190468"/>
                  </a:lnTo>
                  <a:lnTo>
                    <a:pt x="3841990" y="0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r>
              <a:rPr dirty="0"/>
              <a:t>S.</a:t>
            </a:r>
            <a:r>
              <a:rPr spc="100" dirty="0"/>
              <a:t> </a:t>
            </a:r>
            <a:r>
              <a:rPr dirty="0"/>
              <a:t>Yousefi</a:t>
            </a:r>
            <a:r>
              <a:rPr spc="110" dirty="0"/>
              <a:t> </a:t>
            </a:r>
            <a:r>
              <a:rPr dirty="0"/>
              <a:t>Mashhour</a:t>
            </a:r>
            <a:r>
              <a:rPr spc="105" dirty="0"/>
              <a:t> </a:t>
            </a:r>
            <a:r>
              <a:rPr dirty="0"/>
              <a:t>et</a:t>
            </a:r>
            <a:r>
              <a:rPr spc="110" dirty="0"/>
              <a:t> </a:t>
            </a:r>
            <a:r>
              <a:rPr spc="-25" dirty="0"/>
              <a:t>al.</a:t>
            </a:r>
          </a:p>
        </p:txBody>
      </p:sp>
      <p:sp>
        <p:nvSpPr>
          <p:cNvPr id="27" name="object 2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fld id="{81D60167-4931-47E6-BA6A-407CBD079E47}" type="slidenum">
              <a:rPr dirty="0"/>
              <a:t>8</a:t>
            </a:fld>
            <a:r>
              <a:rPr spc="90" dirty="0"/>
              <a:t> </a:t>
            </a:r>
            <a:r>
              <a:rPr spc="275" dirty="0"/>
              <a:t>/</a:t>
            </a:r>
            <a:r>
              <a:rPr spc="90" dirty="0"/>
              <a:t> </a:t>
            </a:r>
            <a:r>
              <a:rPr lang="en-US" spc="-25" dirty="0"/>
              <a:t>22</a:t>
            </a:r>
            <a:endParaRPr spc="-25" dirty="0"/>
          </a:p>
        </p:txBody>
      </p:sp>
    </p:spTree>
    <p:extLst>
      <p:ext uri="{BB962C8B-B14F-4D97-AF65-F5344CB8AC3E}">
        <p14:creationId xmlns:p14="http://schemas.microsoft.com/office/powerpoint/2010/main" val="2567652405"/>
      </p:ext>
    </p:extLst>
  </p:cSld>
  <p:clrMapOvr>
    <a:masterClrMapping/>
  </p:clrMapOvr>
  <p:transition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9" name="object 9"/>
              <p:cNvSpPr txBox="1"/>
              <p:nvPr/>
            </p:nvSpPr>
            <p:spPr>
              <a:xfrm>
                <a:off x="543456" y="2329962"/>
                <a:ext cx="9605645" cy="3974165"/>
              </a:xfrm>
              <a:prstGeom prst="rect">
                <a:avLst/>
              </a:prstGeom>
            </p:spPr>
            <p:txBody>
              <a:bodyPr vert="horz" wrap="square" lIns="0" tIns="95250" rIns="0" bIns="0" rtlCol="0">
                <a:spAutoFit/>
              </a:bodyPr>
              <a:lstStyle/>
              <a:p>
                <a:pPr marL="285750" marR="0" lvl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Wingdings" panose="05000000000000000000" pitchFamily="2" charset="2"/>
                  <a:buChar char="ü"/>
                  <a:tabLst/>
                </a:pPr>
                <a:r>
                  <a:rPr kumimoji="0" lang="en-US" altLang="en-US" sz="18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rPr>
                  <a:t>Relative Weight Calculation</a:t>
                </a:r>
                <a:r>
                  <a:rPr kumimoji="0" lang="en-US" altLang="en-US" sz="1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rPr>
                  <a:t> </a:t>
                </a:r>
              </a:p>
              <a:p>
                <a:pPr marL="285750" lvl="2" indent="-28575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Courier New" panose="02070309020205020404" pitchFamily="49" charset="0"/>
                  <a:buChar char="o"/>
                </a:pPr>
                <a:r>
                  <a:rPr kumimoji="0" lang="en-US" altLang="en-US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rPr>
                  <a:t>Propagate mission CIA priorities to threats via hierarchical relationships </a:t>
                </a:r>
              </a:p>
              <a:p>
                <a:pPr marL="285750" lvl="2" indent="-28575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Courier New" panose="02070309020205020404" pitchFamily="49" charset="0"/>
                  <a:buChar char="o"/>
                </a:pPr>
                <a:endParaRPr kumimoji="0" lang="en-US" altLang="en-US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  <a:p>
                <a:pPr marL="285750" marR="0" lvl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Wingdings" panose="05000000000000000000" pitchFamily="2" charset="2"/>
                  <a:buChar char="ü"/>
                  <a:tabLst/>
                </a:pPr>
                <a:r>
                  <a:rPr kumimoji="0" lang="en-US" altLang="en-US" sz="18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rPr>
                  <a:t>Threat Risk Scoring</a:t>
                </a:r>
                <a:r>
                  <a:rPr kumimoji="0" lang="en-US" altLang="en-US" sz="1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rPr>
                  <a:t> </a:t>
                </a:r>
              </a:p>
              <a:p>
                <a:pPr marL="285750" marR="0" lvl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Courier New" panose="02070309020205020404" pitchFamily="49" charset="0"/>
                  <a:buChar char="o"/>
                  <a:tabLst/>
                </a:pPr>
                <a:r>
                  <a:rPr kumimoji="0" lang="en-US" altLang="en-US" sz="1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rPr>
                  <a:t>Evaluate vulnerabilities using </a:t>
                </a:r>
                <a:r>
                  <a:rPr kumimoji="0" lang="en-US" altLang="en-US" sz="18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rPr>
                  <a:t>CVSS</a:t>
                </a:r>
                <a:r>
                  <a:rPr kumimoji="0" lang="en-US" altLang="en-US" sz="1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rPr>
                  <a:t> standard </a:t>
                </a:r>
              </a:p>
              <a:p>
                <a:pPr marL="285750" marR="0" lvl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Courier New" panose="02070309020205020404" pitchFamily="49" charset="0"/>
                  <a:buChar char="o"/>
                  <a:tabLst/>
                </a:pPr>
                <a:endParaRPr kumimoji="0" lang="en-US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  <a:p>
                <a:pPr marL="285750" marR="0" lvl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Wingdings" panose="05000000000000000000" pitchFamily="2" charset="2"/>
                  <a:buChar char="ü"/>
                  <a:tabLst/>
                </a:pPr>
                <a:r>
                  <a:rPr kumimoji="0" lang="en-US" altLang="en-US" sz="18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rPr>
                  <a:t>Upward Risk Propagation</a:t>
                </a:r>
                <a:r>
                  <a:rPr kumimoji="0" lang="en-US" altLang="en-US" sz="1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rPr>
                  <a:t> </a:t>
                </a:r>
              </a:p>
              <a:p>
                <a:pPr marL="285750" marR="0" lvl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Courier New" panose="02070309020205020404" pitchFamily="49" charset="0"/>
                  <a:buChar char="o"/>
                  <a:tabLst/>
                </a:pPr>
                <a:r>
                  <a:rPr kumimoji="0" lang="en-US" altLang="en-US" sz="1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rPr>
                  <a:t>Aggregate risk from threats → assets → tasks → missions </a:t>
                </a:r>
              </a:p>
              <a:p>
                <a:pPr marL="285750" marR="0" lvl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Courier New" panose="02070309020205020404" pitchFamily="49" charset="0"/>
                  <a:buChar char="o"/>
                  <a:tabLst/>
                </a:pPr>
                <a:endParaRPr kumimoji="0" lang="en-US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  <a:p>
                <a:pPr marL="285750" marR="0" lvl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Wingdings" panose="05000000000000000000" pitchFamily="2" charset="2"/>
                  <a:buChar char="ü"/>
                  <a:tabLst/>
                </a:pPr>
                <a:r>
                  <a:rPr kumimoji="0" lang="en-US" altLang="en-US" sz="18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rPr>
                  <a:t>Priority Score Determination</a:t>
                </a:r>
                <a:r>
                  <a:rPr kumimoji="0" lang="en-US" altLang="en-US" sz="1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rPr>
                  <a:t> ​ </a:t>
                </a:r>
              </a:p>
              <a:p>
                <a:pPr marL="285750" marR="0" lvl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Courier New" panose="02070309020205020404" pitchFamily="49" charset="0"/>
                  <a:buChar char="o"/>
                  <a:tabLst/>
                </a:pP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en-US" sz="1800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0" lang="en-US" altLang="en-US" sz="1800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𝑃𝑟𝑖𝑜𝑟𝑖𝑡𝑦</m:t>
                        </m:r>
                        <m:r>
                          <a:rPr kumimoji="0" lang="en-US" altLang="en-US" sz="1800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kumimoji="0" lang="en-US" altLang="en-US" sz="1800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𝑆𝑐𝑜𝑟𝑒</m:t>
                        </m:r>
                      </m:e>
                      <m:sub>
                        <m:r>
                          <a:rPr kumimoji="0" lang="en-US" altLang="en-US" sz="1800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kumimoji="0" lang="en-US" altLang="en-US" sz="1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kumimoji="0" lang="en-US" altLang="en-US" sz="1800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0" lang="en-US" altLang="en-US" sz="1800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𝑅𝑒𝑙𝑎𝑡𝑖𝑣𝑒</m:t>
                        </m:r>
                        <m:r>
                          <a:rPr kumimoji="0" lang="en-US" altLang="en-US" sz="1800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kumimoji="0" lang="en-US" altLang="en-US" sz="1800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𝑤𝑒𝑖𝑔h𝑡</m:t>
                        </m:r>
                      </m:e>
                      <m:sub>
                        <m:r>
                          <a:rPr kumimoji="0" lang="en-US" altLang="en-US" sz="1800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kumimoji="0" lang="en-US" altLang="en-US" sz="1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 </m:t>
                    </m:r>
                    <m:sSub>
                      <m:sSubPr>
                        <m:ctrlPr>
                          <a:rPr kumimoji="0" lang="en-US" altLang="en-US" sz="1800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0" lang="en-US" altLang="en-US" sz="1800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𝑅𝑖𝑠𝑘</m:t>
                        </m:r>
                      </m:e>
                      <m:sub>
                        <m:r>
                          <a:rPr kumimoji="0" lang="en-US" altLang="en-US" sz="1800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kumimoji="0" lang="en-US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  <a:p>
                <a:pPr marL="285750" marR="0" lvl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Courier New" panose="02070309020205020404" pitchFamily="49" charset="0"/>
                  <a:buChar char="o"/>
                  <a:tabLst/>
                </a:pPr>
                <a:endParaRPr kumimoji="0" lang="en-US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  <a:p>
                <a:pPr marL="285750" marR="0" lvl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Wingdings" panose="05000000000000000000" pitchFamily="2" charset="2"/>
                  <a:buChar char="ü"/>
                  <a:tabLst/>
                </a:pPr>
                <a:r>
                  <a:rPr kumimoji="0" lang="en-US" altLang="en-US" sz="18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rPr>
                  <a:t>Identify threats with the highest mission‑centric impact for targeted mitigation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object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456" y="2329962"/>
                <a:ext cx="9605645" cy="3974165"/>
              </a:xfrm>
              <a:prstGeom prst="rect">
                <a:avLst/>
              </a:prstGeom>
              <a:blipFill>
                <a:blip r:embed="rId3"/>
                <a:stretch>
                  <a:fillRect l="-13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3456" y="1258723"/>
            <a:ext cx="9605645" cy="396262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24790">
              <a:spcBef>
                <a:spcPts val="90"/>
              </a:spcBef>
              <a:tabLst>
                <a:tab pos="2507615" algn="l"/>
              </a:tabLst>
            </a:pPr>
            <a:r>
              <a:rPr lang="en-US" spc="-10" dirty="0"/>
              <a:t>Workflow: </a:t>
            </a:r>
            <a:r>
              <a:rPr lang="en-US" sz="2400" b="1" spc="-40" dirty="0">
                <a:latin typeface="Arial"/>
                <a:cs typeface="Arial"/>
              </a:rPr>
              <a:t>Risk </a:t>
            </a:r>
            <a:r>
              <a:rPr lang="en-US" sz="2400" b="1" spc="-20" dirty="0">
                <a:latin typeface="Arial"/>
                <a:cs typeface="Arial"/>
              </a:rPr>
              <a:t>Assessment</a:t>
            </a:r>
            <a:endParaRPr spc="-10" dirty="0"/>
          </a:p>
        </p:txBody>
      </p:sp>
      <p:grpSp>
        <p:nvGrpSpPr>
          <p:cNvPr id="23" name="object 23"/>
          <p:cNvGrpSpPr/>
          <p:nvPr/>
        </p:nvGrpSpPr>
        <p:grpSpPr>
          <a:xfrm>
            <a:off x="543456" y="7191448"/>
            <a:ext cx="9605645" cy="190500"/>
            <a:chOff x="543456" y="7191448"/>
            <a:chExt cx="9605645" cy="190500"/>
          </a:xfrm>
        </p:grpSpPr>
        <p:sp>
          <p:nvSpPr>
            <p:cNvPr id="24" name="object 24"/>
            <p:cNvSpPr/>
            <p:nvPr/>
          </p:nvSpPr>
          <p:spPr>
            <a:xfrm>
              <a:off x="543456" y="7191448"/>
              <a:ext cx="5763260" cy="190500"/>
            </a:xfrm>
            <a:custGeom>
              <a:avLst/>
              <a:gdLst/>
              <a:ahLst/>
              <a:cxnLst/>
              <a:rect l="l" t="t" r="r" b="b"/>
              <a:pathLst>
                <a:path w="5763260" h="190500">
                  <a:moveTo>
                    <a:pt x="5763118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5763118" y="190468"/>
                  </a:lnTo>
                  <a:lnTo>
                    <a:pt x="5763118" y="0"/>
                  </a:lnTo>
                  <a:close/>
                </a:path>
              </a:pathLst>
            </a:custGeom>
            <a:solidFill>
              <a:srgbClr val="E564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306574" y="7191448"/>
              <a:ext cx="3842385" cy="190500"/>
            </a:xfrm>
            <a:custGeom>
              <a:avLst/>
              <a:gdLst/>
              <a:ahLst/>
              <a:cxnLst/>
              <a:rect l="l" t="t" r="r" b="b"/>
              <a:pathLst>
                <a:path w="3842384" h="190500">
                  <a:moveTo>
                    <a:pt x="3841990" y="0"/>
                  </a:moveTo>
                  <a:lnTo>
                    <a:pt x="0" y="0"/>
                  </a:lnTo>
                  <a:lnTo>
                    <a:pt x="0" y="190468"/>
                  </a:lnTo>
                  <a:lnTo>
                    <a:pt x="3841990" y="190468"/>
                  </a:lnTo>
                  <a:lnTo>
                    <a:pt x="3841990" y="0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r>
              <a:rPr dirty="0"/>
              <a:t>S.</a:t>
            </a:r>
            <a:r>
              <a:rPr spc="100" dirty="0"/>
              <a:t> </a:t>
            </a:r>
            <a:r>
              <a:rPr dirty="0"/>
              <a:t>Yousefi</a:t>
            </a:r>
            <a:r>
              <a:rPr spc="110" dirty="0"/>
              <a:t> </a:t>
            </a:r>
            <a:r>
              <a:rPr dirty="0"/>
              <a:t>Mashhour</a:t>
            </a:r>
            <a:r>
              <a:rPr spc="105" dirty="0"/>
              <a:t> </a:t>
            </a:r>
            <a:r>
              <a:rPr dirty="0"/>
              <a:t>et</a:t>
            </a:r>
            <a:r>
              <a:rPr spc="110" dirty="0"/>
              <a:t> </a:t>
            </a:r>
            <a:r>
              <a:rPr spc="-25" dirty="0"/>
              <a:t>al.</a:t>
            </a:r>
          </a:p>
        </p:txBody>
      </p:sp>
      <p:sp>
        <p:nvSpPr>
          <p:cNvPr id="27" name="object 2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0"/>
              </a:lnSpc>
            </a:pPr>
            <a:fld id="{81D60167-4931-47E6-BA6A-407CBD079E47}" type="slidenum">
              <a:rPr dirty="0"/>
              <a:t>9</a:t>
            </a:fld>
            <a:r>
              <a:rPr spc="90" dirty="0"/>
              <a:t> </a:t>
            </a:r>
            <a:r>
              <a:rPr spc="275" dirty="0"/>
              <a:t>/</a:t>
            </a:r>
            <a:r>
              <a:rPr spc="90" dirty="0"/>
              <a:t> </a:t>
            </a:r>
            <a:r>
              <a:rPr lang="en-US" spc="-25" dirty="0"/>
              <a:t>22</a:t>
            </a:r>
            <a:endParaRPr spc="-25" dirty="0"/>
          </a:p>
        </p:txBody>
      </p:sp>
    </p:spTree>
    <p:extLst>
      <p:ext uri="{BB962C8B-B14F-4D97-AF65-F5344CB8AC3E}">
        <p14:creationId xmlns:p14="http://schemas.microsoft.com/office/powerpoint/2010/main" val="1654808651"/>
      </p:ext>
    </p:extLst>
  </p:cSld>
  <p:clrMapOvr>
    <a:masterClrMapping/>
  </p:clrMapOvr>
  <p:transition>
    <p:cut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293</TotalTime>
  <Words>1389</Words>
  <Application>Microsoft Office PowerPoint</Application>
  <PresentationFormat>Custom</PresentationFormat>
  <Paragraphs>366</Paragraphs>
  <Slides>22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5" baseType="lpstr">
      <vt:lpstr>Aptos</vt:lpstr>
      <vt:lpstr>Arial</vt:lpstr>
      <vt:lpstr>Arial MT</vt:lpstr>
      <vt:lpstr>Calibri</vt:lpstr>
      <vt:lpstr>Cambria Math</vt:lpstr>
      <vt:lpstr>Courier New</vt:lpstr>
      <vt:lpstr>Georgia</vt:lpstr>
      <vt:lpstr>IRANSansXMedium</vt:lpstr>
      <vt:lpstr>Tahoma</vt:lpstr>
      <vt:lpstr>Times New Roman</vt:lpstr>
      <vt:lpstr>Trebuchet MS</vt:lpstr>
      <vt:lpstr>Wingdings</vt:lpstr>
      <vt:lpstr>Office Theme</vt:lpstr>
      <vt:lpstr>Mission-Centric Countermeasure Selection in Cybersecurity Situation Awareness Systems</vt:lpstr>
      <vt:lpstr>Outline</vt:lpstr>
      <vt:lpstr>Motivation &amp; Problem Statement</vt:lpstr>
      <vt:lpstr>Research Gaps</vt:lpstr>
      <vt:lpstr>Our Approach</vt:lpstr>
      <vt:lpstr>Our Approach</vt:lpstr>
      <vt:lpstr>Workflow</vt:lpstr>
      <vt:lpstr>Workflow: Information </vt:lpstr>
      <vt:lpstr>Workflow: Risk Assessment</vt:lpstr>
      <vt:lpstr>Workflow: Countermeasure Selection</vt:lpstr>
      <vt:lpstr>Workflow: Simulation &amp; Evaluation </vt:lpstr>
      <vt:lpstr>Case Study: Critical Infrastructure</vt:lpstr>
      <vt:lpstr>Case Study Network Topology</vt:lpstr>
      <vt:lpstr>Threat Prioritization by Mission Impact</vt:lpstr>
      <vt:lpstr>Countermeasure Utility Evaluation</vt:lpstr>
      <vt:lpstr>Detailed Evaluation for Threat 3</vt:lpstr>
      <vt:lpstr>After Simulation Mission-Level Risk Reduction</vt:lpstr>
      <vt:lpstr>Conclusion &amp; Key Contributions</vt:lpstr>
      <vt:lpstr>Future Work &amp; Research Directions</vt:lpstr>
      <vt:lpstr>Acknowledgment &amp; Data Availability</vt:lpstr>
      <vt:lpstr>Thank You!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Mission-Centric Countermeasure Selection in Cybersecurity Situation Awareness Systems</dc:title>
  <dc:creator>Sajed Yousefi Mashhour1, Motahareh Dehghan2 Babak Sadeghiyan3, Alireza Hashemi Golpayegani3</dc:creator>
  <cp:lastModifiedBy>Sajed Yousefi</cp:lastModifiedBy>
  <cp:revision>22</cp:revision>
  <dcterms:created xsi:type="dcterms:W3CDTF">2025-09-03T08:15:56Z</dcterms:created>
  <dcterms:modified xsi:type="dcterms:W3CDTF">2025-10-08T19:35:18Z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2025-09-03T00:00:00Z</vt:filetime>
  </property>
  <property fmtid="{D5CDD505-2E9C-101B-9397-08002B2CF9AE}" pid="3" name="Creator">
    <vt:lpwstr>LaTeX with Beamer class</vt:lpwstr>
  </property>
  <property fmtid="{D5CDD505-2E9C-101B-9397-08002B2CF9AE}" pid="4" name="LastSaved">
    <vt:filetime>2025-09-03T00:00:00Z</vt:filetime>
  </property>
  <property fmtid="{D5CDD505-2E9C-101B-9397-08002B2CF9AE}" pid="5" name="PTEX.Fullbanner">
    <vt:lpwstr>This is pdfTeX, Version 3.141592653-2.6-1.40.26 (TeX Live 2024) kpathsea version 6.4.0</vt:lpwstr>
  </property>
  <property fmtid="{D5CDD505-2E9C-101B-9397-08002B2CF9AE}" pid="6" name="Producer">
    <vt:lpwstr>pdfTeX-1.40.26</vt:lpwstr>
  </property>
</Properties>
</file>