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307" r:id="rId2"/>
    <p:sldId id="259" r:id="rId3"/>
    <p:sldId id="260" r:id="rId4"/>
    <p:sldId id="269" r:id="rId5"/>
    <p:sldId id="281" r:id="rId6"/>
    <p:sldId id="262" r:id="rId7"/>
    <p:sldId id="270" r:id="rId8"/>
    <p:sldId id="285" r:id="rId9"/>
    <p:sldId id="309" r:id="rId10"/>
    <p:sldId id="310" r:id="rId11"/>
    <p:sldId id="263" r:id="rId12"/>
    <p:sldId id="271" r:id="rId13"/>
    <p:sldId id="287" r:id="rId14"/>
    <p:sldId id="264" r:id="rId15"/>
    <p:sldId id="294" r:id="rId16"/>
    <p:sldId id="314" r:id="rId17"/>
    <p:sldId id="329" r:id="rId18"/>
    <p:sldId id="330" r:id="rId19"/>
    <p:sldId id="315" r:id="rId20"/>
    <p:sldId id="316" r:id="rId21"/>
    <p:sldId id="331" r:id="rId22"/>
    <p:sldId id="332" r:id="rId23"/>
    <p:sldId id="265" r:id="rId24"/>
    <p:sldId id="328" r:id="rId25"/>
    <p:sldId id="327" r:id="rId26"/>
    <p:sldId id="326" r:id="rId27"/>
    <p:sldId id="308" r:id="rId28"/>
    <p:sldId id="321" r:id="rId29"/>
    <p:sldId id="323" r:id="rId30"/>
    <p:sldId id="324" r:id="rId31"/>
    <p:sldId id="325" r:id="rId32"/>
    <p:sldId id="266" r:id="rId33"/>
    <p:sldId id="274" r:id="rId34"/>
    <p:sldId id="298" r:id="rId35"/>
    <p:sldId id="276" r:id="rId36"/>
    <p:sldId id="277" r:id="rId37"/>
    <p:sldId id="275" r:id="rId38"/>
  </p:sldIdLst>
  <p:sldSz cx="12192000" cy="6858000"/>
  <p:notesSz cx="6858000" cy="9144000"/>
  <p:embeddedFontLst>
    <p:embeddedFont>
      <p:font typeface="B titr" panose="00000700000000000000" pitchFamily="2" charset="-78"/>
      <p:bold r:id="rId40"/>
    </p:embeddedFont>
    <p:embeddedFont>
      <p:font typeface="Cambria" panose="02040503050406030204" pitchFamily="18" charset="0"/>
      <p:regular r:id="rId41"/>
      <p:bold r:id="rId42"/>
      <p:italic r:id="rId43"/>
      <p:boldItalic r:id="rId44"/>
    </p:embeddedFont>
    <p:embeddedFont>
      <p:font typeface="Cambria Math" panose="02040503050406030204" pitchFamily="18" charset="0"/>
      <p:regular r:id="rId45"/>
    </p:embeddedFont>
    <p:embeddedFont>
      <p:font typeface="Roboto" panose="02000000000000000000" pitchFamily="2" charset="0"/>
      <p:regular r:id="rId46"/>
      <p:bold r:id="rId47"/>
      <p:italic r:id="rId48"/>
      <p:boldItalic r:id="rId49"/>
    </p:embeddedFont>
    <p:embeddedFont>
      <p:font typeface="Shabnam" panose="020B0604020202020204" charset="-78"/>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E116CF-EEA0-434D-B8DB-B8A32F162D8C}">
          <p14:sldIdLst>
            <p14:sldId id="307"/>
            <p14:sldId id="259"/>
          </p14:sldIdLst>
        </p14:section>
        <p14:section name="فصل اول" id="{A2A54D79-689F-4F65-B0EF-76F65C807837}">
          <p14:sldIdLst>
            <p14:sldId id="260"/>
            <p14:sldId id="269"/>
            <p14:sldId id="281"/>
          </p14:sldIdLst>
        </p14:section>
        <p14:section name="فصل دوم" id="{7FEF818B-DBC1-4110-A3C0-9E7F580D30D9}">
          <p14:sldIdLst>
            <p14:sldId id="262"/>
            <p14:sldId id="270"/>
            <p14:sldId id="285"/>
            <p14:sldId id="309"/>
            <p14:sldId id="310"/>
          </p14:sldIdLst>
        </p14:section>
        <p14:section name="فصل سوم" id="{0E117BB8-10A5-4256-8BA6-6EB4F9E047FA}">
          <p14:sldIdLst>
            <p14:sldId id="263"/>
            <p14:sldId id="271"/>
            <p14:sldId id="287"/>
          </p14:sldIdLst>
        </p14:section>
        <p14:section name="فصل چهارم" id="{093350E7-4C3A-47CE-A691-A3963847C101}">
          <p14:sldIdLst>
            <p14:sldId id="264"/>
            <p14:sldId id="294"/>
            <p14:sldId id="314"/>
            <p14:sldId id="329"/>
            <p14:sldId id="330"/>
            <p14:sldId id="315"/>
            <p14:sldId id="316"/>
            <p14:sldId id="331"/>
            <p14:sldId id="332"/>
          </p14:sldIdLst>
        </p14:section>
        <p14:section name="فصل پنجم" id="{3F097DD9-979F-498A-8802-A89097D66413}">
          <p14:sldIdLst>
            <p14:sldId id="265"/>
            <p14:sldId id="328"/>
            <p14:sldId id="327"/>
            <p14:sldId id="326"/>
            <p14:sldId id="308"/>
            <p14:sldId id="321"/>
            <p14:sldId id="323"/>
            <p14:sldId id="324"/>
            <p14:sldId id="325"/>
          </p14:sldIdLst>
        </p14:section>
        <p14:section name="فصل ششم" id="{E79CB4E4-53A4-42B6-B12F-FEE6EF921184}">
          <p14:sldIdLst>
            <p14:sldId id="266"/>
            <p14:sldId id="274"/>
            <p14:sldId id="298"/>
            <p14:sldId id="276"/>
            <p14:sldId id="277"/>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061" autoAdjust="0"/>
  </p:normalViewPr>
  <p:slideViewPr>
    <p:cSldViewPr snapToGrid="0">
      <p:cViewPr varScale="1">
        <p:scale>
          <a:sx n="78" d="100"/>
          <a:sy n="78" d="100"/>
        </p:scale>
        <p:origin x="682" y="67"/>
      </p:cViewPr>
      <p:guideLst/>
    </p:cSldViewPr>
  </p:slideViewPr>
  <p:outlineViewPr>
    <p:cViewPr>
      <p:scale>
        <a:sx n="33" d="100"/>
        <a:sy n="33" d="100"/>
      </p:scale>
      <p:origin x="0" y="-3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3F58A-A788-468A-8B74-66423D90847F}"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615C0-FDE4-4C9D-85E9-D859B3AFF1E9}" type="slidenum">
              <a:rPr lang="en-US" smtClean="0"/>
              <a:t>‹#›</a:t>
            </a:fld>
            <a:endParaRPr lang="en-US"/>
          </a:p>
        </p:txBody>
      </p:sp>
    </p:spTree>
    <p:extLst>
      <p:ext uri="{BB962C8B-B14F-4D97-AF65-F5344CB8AC3E}">
        <p14:creationId xmlns:p14="http://schemas.microsoft.com/office/powerpoint/2010/main" val="167002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8E0615C0-FDE4-4C9D-85E9-D859B3AFF1E9}" type="slidenum">
              <a:rPr lang="en-US" smtClean="0"/>
              <a:t>1</a:t>
            </a:fld>
            <a:endParaRPr lang="en-US"/>
          </a:p>
        </p:txBody>
      </p:sp>
    </p:spTree>
    <p:extLst>
      <p:ext uri="{BB962C8B-B14F-4D97-AF65-F5344CB8AC3E}">
        <p14:creationId xmlns:p14="http://schemas.microsoft.com/office/powerpoint/2010/main" val="46020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615C0-FDE4-4C9D-85E9-D859B3AFF1E9}" type="slidenum">
              <a:rPr lang="en-US" smtClean="0"/>
              <a:t>12</a:t>
            </a:fld>
            <a:endParaRPr lang="en-US"/>
          </a:p>
        </p:txBody>
      </p:sp>
    </p:spTree>
    <p:extLst>
      <p:ext uri="{BB962C8B-B14F-4D97-AF65-F5344CB8AC3E}">
        <p14:creationId xmlns:p14="http://schemas.microsoft.com/office/powerpoint/2010/main" val="73871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CFA0-DABF-6270-89A5-92813E89CC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D3913C-47E4-881B-F1DD-095481F99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2F9146-9401-A70E-A07C-048099896CE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65F70B-4BBC-4F7C-4DC4-E0D88CFEA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FEE67-9BB7-274D-8DBB-05B9DF2B70DD}"/>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99925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F3AB-EB14-D08B-FDB7-1F5313E93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7ACC61-1924-A5AF-99B3-A2019C1DF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E6144D-3604-EA0D-88F3-EAD8F5EDE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B17EA-1D3A-E997-8247-B0A45732DE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D433EDC-7ECE-5861-48ED-26D8857AE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C606-74DC-F1FD-2708-6D2301D804AB}"/>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39370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1D9B-73DD-7C46-EDAE-F120A33556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39E7CA-5E2D-21F2-766F-ABB13C4CB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6BD17-DD1B-79C5-9B18-A88AC8E95F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2DCD6D-78F7-F4C1-E16A-BA5FE24B6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3F787-7110-5DB6-1CA3-4B0AB30AA000}"/>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196360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4BEF0-EE0D-B654-1DDB-BA5296590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15300B-4B30-25AB-C811-A22BBAC24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4943A-5EF2-1D48-1D15-3B8A2D3767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0B22CC-FD7A-A65F-60CA-AC564EFCE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166C7-BB4F-23B5-3082-73B5048B32E9}"/>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357831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861C-3FEB-54AE-6E6E-7CD345F99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9AC13-325A-3CA6-7F84-3DE20F689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EF823-60CF-626D-F963-4C025F0398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D02131-24AC-8E45-0E9F-37A331B68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59231-1F10-9530-B143-C619FE61BA4D}"/>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39898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88AD-B7D7-07E1-F905-AE5E1748E8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C4E64C-E7B3-2DEE-53B4-C0D5E21B8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4B303-49F8-74EE-038E-BE05B6F68D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B324BF-0088-0ECB-06FB-532BA0468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7428B-AF49-F7B0-5F12-318CAC39AECE}"/>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85477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54E2-6391-4C4D-CA4B-CC3FC8C30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D47E4-2698-3020-9F16-1B5BA77CC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93208-CBAE-AC8F-CFD3-12F7110D5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A6692-A0D6-C43F-F601-EF11D6338E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DD1C493-5B2E-6FC1-6407-B74FBC70D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36ADF-F487-2FA9-F435-E08A4F5F90EF}"/>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227217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97F0-0588-5A8F-4BFE-02ECEC0044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92F157-7DAF-EF5D-61F2-8A93BAF70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20A942-72EF-3B9D-8843-301E5606B5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BEFC4-2886-24FF-9957-85A3332E8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3E9925-0D26-8613-B160-A1E8CED2A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C5150-820F-6270-6917-90E7FDFA83E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1F7C937-12ED-115D-2447-407B4C116A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76155-67D4-ED90-ED71-E8BA83090391}"/>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164928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7D04-B490-B8B5-07F8-0BEC45D19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6D144-E1EA-B6D9-3736-BE4D10DE4B8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D3E1D78-D5B4-3608-FB4E-B10BEFDE2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6F55C-E13B-1B68-364E-CF3347ABD1D6}"/>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144424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9A845-EE43-BC44-78C5-94B349735D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67F1A7-C1EA-41C4-6A2B-E491374C00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4158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سلاید توضیحات">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7374A8-BB90-C034-FA2C-90F442B19D29}"/>
              </a:ext>
            </a:extLst>
          </p:cNvPr>
          <p:cNvSpPr>
            <a:spLocks noGrp="1"/>
          </p:cNvSpPr>
          <p:nvPr>
            <p:ph type="sldNum" sz="quarter" idx="12"/>
          </p:nvPr>
        </p:nvSpPr>
        <p:spPr>
          <a:xfrm>
            <a:off x="218450" y="6260061"/>
            <a:ext cx="552992" cy="354568"/>
          </a:xfrm>
        </p:spPr>
        <p:txBody>
          <a:bodyPr/>
          <a:lstStyle>
            <a:lvl1pPr algn="ctr">
              <a:defRPr sz="1600"/>
            </a:lvl1pPr>
          </a:lstStyle>
          <a:p>
            <a:fld id="{CD769D04-C25C-4C46-BE58-67290CF0B2BE}" type="slidenum">
              <a:rPr lang="en-US" smtClean="0"/>
              <a:pPr/>
              <a:t>‹#›</a:t>
            </a:fld>
            <a:endParaRPr lang="en-US" dirty="0"/>
          </a:p>
        </p:txBody>
      </p:sp>
      <p:sp>
        <p:nvSpPr>
          <p:cNvPr id="5" name="Oval 4">
            <a:extLst>
              <a:ext uri="{FF2B5EF4-FFF2-40B4-BE49-F238E27FC236}">
                <a16:creationId xmlns:a16="http://schemas.microsoft.com/office/drawing/2014/main" id="{4A008BCF-798B-2FA8-81EA-7FC66B744BE0}"/>
              </a:ext>
            </a:extLst>
          </p:cNvPr>
          <p:cNvSpPr/>
          <p:nvPr userDrawn="1"/>
        </p:nvSpPr>
        <p:spPr>
          <a:xfrm>
            <a:off x="219898" y="6156854"/>
            <a:ext cx="552992" cy="55406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7D164D1-926C-1CC7-9572-24AF69B22EBA}"/>
              </a:ext>
            </a:extLst>
          </p:cNvPr>
          <p:cNvCxnSpPr>
            <a:cxnSpLocks/>
          </p:cNvCxnSpPr>
          <p:nvPr userDrawn="1"/>
        </p:nvCxnSpPr>
        <p:spPr>
          <a:xfrm>
            <a:off x="0" y="6035543"/>
            <a:ext cx="12192000" cy="0"/>
          </a:xfrm>
          <a:prstGeom prst="line">
            <a:avLst/>
          </a:prstGeom>
          <a:ln w="19050" cap="rnd">
            <a:solidFill>
              <a:srgbClr val="002060"/>
            </a:solidFill>
            <a:prstDash val="sysDash"/>
            <a:round/>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DE03CBF-8833-DE3E-219C-A2C25C5CA7EC}"/>
              </a:ext>
            </a:extLst>
          </p:cNvPr>
          <p:cNvSpPr/>
          <p:nvPr userDrawn="1"/>
        </p:nvSpPr>
        <p:spPr>
          <a:xfrm>
            <a:off x="54192" y="122574"/>
            <a:ext cx="11257480" cy="440148"/>
          </a:xfrm>
          <a:prstGeom prst="roundRect">
            <a:avLst>
              <a:gd name="adj" fmla="val 5000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US" sz="1600" dirty="0">
              <a:solidFill>
                <a:schemeClr val="tx1">
                  <a:lumMod val="75000"/>
                  <a:lumOff val="25000"/>
                </a:schemeClr>
              </a:solidFill>
              <a:latin typeface="Shabnam" panose="020B0603030804020204" pitchFamily="34" charset="-78"/>
              <a:cs typeface="Shabnam" panose="020B0603030804020204" pitchFamily="34" charset="-78"/>
            </a:endParaRPr>
          </a:p>
        </p:txBody>
      </p:sp>
      <p:sp>
        <p:nvSpPr>
          <p:cNvPr id="8" name="Rectangle: Rounded Corners 7">
            <a:extLst>
              <a:ext uri="{FF2B5EF4-FFF2-40B4-BE49-F238E27FC236}">
                <a16:creationId xmlns:a16="http://schemas.microsoft.com/office/drawing/2014/main" id="{5B947313-3A46-6832-1C2B-BDC30EBD9168}"/>
              </a:ext>
            </a:extLst>
          </p:cNvPr>
          <p:cNvSpPr/>
          <p:nvPr userDrawn="1"/>
        </p:nvSpPr>
        <p:spPr>
          <a:xfrm>
            <a:off x="148458" y="729339"/>
            <a:ext cx="11895085" cy="5134442"/>
          </a:xfrm>
          <a:prstGeom prst="roundRect">
            <a:avLst>
              <a:gd name="adj" fmla="val 5546"/>
            </a:avLst>
          </a:prstGeom>
          <a:solidFill>
            <a:schemeClr val="bg1"/>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67E8D7B-3C73-328C-E295-234CCE1CE3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57067" y="39470"/>
            <a:ext cx="606356" cy="606356"/>
          </a:xfrm>
          <a:prstGeom prst="rect">
            <a:avLst/>
          </a:prstGeom>
        </p:spPr>
      </p:pic>
      <p:sp>
        <p:nvSpPr>
          <p:cNvPr id="10" name="Rectangle: Rounded Corners 9">
            <a:extLst>
              <a:ext uri="{FF2B5EF4-FFF2-40B4-BE49-F238E27FC236}">
                <a16:creationId xmlns:a16="http://schemas.microsoft.com/office/drawing/2014/main" id="{EDAF73F9-A02E-FA65-1F00-B2137D62101D}"/>
              </a:ext>
            </a:extLst>
          </p:cNvPr>
          <p:cNvSpPr/>
          <p:nvPr userDrawn="1"/>
        </p:nvSpPr>
        <p:spPr>
          <a:xfrm>
            <a:off x="431075" y="137862"/>
            <a:ext cx="10880598" cy="440148"/>
          </a:xfrm>
          <a:prstGeom prst="roundRect">
            <a:avLst>
              <a:gd name="adj" fmla="val 50000"/>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75000"/>
                    <a:lumOff val="25000"/>
                  </a:schemeClr>
                </a:solidFill>
                <a:latin typeface="Shabnam" panose="020B0603030804020204" pitchFamily="34" charset="-78"/>
                <a:cs typeface="Shabnam" panose="020B0603030804020204" pitchFamily="34" charset="-78"/>
              </a:rPr>
              <a:t>حمله القاء خطای پیوندی بر روی الگوریتم رمزنگاری قالبی</a:t>
            </a:r>
            <a:endParaRPr lang="en-US" sz="1600" dirty="0">
              <a:solidFill>
                <a:schemeClr val="tx1">
                  <a:lumMod val="75000"/>
                  <a:lumOff val="25000"/>
                </a:schemeClr>
              </a:solidFill>
              <a:latin typeface="Shabnam" panose="020B0603030804020204" pitchFamily="34" charset="-78"/>
              <a:cs typeface="Shabnam" panose="020B0603030804020204" pitchFamily="34" charset="-78"/>
            </a:endParaRPr>
          </a:p>
        </p:txBody>
      </p:sp>
    </p:spTree>
    <p:extLst>
      <p:ext uri="{BB962C8B-B14F-4D97-AF65-F5344CB8AC3E}">
        <p14:creationId xmlns:p14="http://schemas.microsoft.com/office/powerpoint/2010/main" val="272321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6389-D3C8-DD91-585E-2C43A2F84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016ED-189E-CE56-2137-50DB9C590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9E898B-FDF9-9E7F-CA53-540BE7111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3B8F7-8DE1-B8BA-63C8-D1DF87F5CAD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B42938E-555A-A199-40B2-A409A2B7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0E1E3-8ED7-1FC2-9DF2-879A5AFA597B}"/>
              </a:ext>
            </a:extLst>
          </p:cNvPr>
          <p:cNvSpPr>
            <a:spLocks noGrp="1"/>
          </p:cNvSpPr>
          <p:nvPr>
            <p:ph type="sldNum" sz="quarter" idx="12"/>
          </p:nvPr>
        </p:nvSpPr>
        <p:spPr/>
        <p:txBody>
          <a:bodyPr/>
          <a:lstStyle/>
          <a:p>
            <a:fld id="{CD769D04-C25C-4C46-BE58-67290CF0B2BE}" type="slidenum">
              <a:rPr lang="en-US" smtClean="0"/>
              <a:t>‹#›</a:t>
            </a:fld>
            <a:endParaRPr lang="en-US"/>
          </a:p>
        </p:txBody>
      </p:sp>
    </p:spTree>
    <p:extLst>
      <p:ext uri="{BB962C8B-B14F-4D97-AF65-F5344CB8AC3E}">
        <p14:creationId xmlns:p14="http://schemas.microsoft.com/office/powerpoint/2010/main" val="344521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66225-0054-172E-8B5A-5C5EDAE08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851A1-3D0A-2FAC-6D2B-56EAA28C4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3E47E-A487-0795-5596-94434F2D6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3CABEDA-5FD8-7B5C-0AD4-BC9A3CFD5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0EF192-E3D4-0349-0AEB-85E78487D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69D04-C25C-4C46-BE58-67290CF0B2BE}" type="slidenum">
              <a:rPr lang="en-US" smtClean="0"/>
              <a:t>‹#›</a:t>
            </a:fld>
            <a:endParaRPr lang="en-US"/>
          </a:p>
        </p:txBody>
      </p:sp>
    </p:spTree>
    <p:extLst>
      <p:ext uri="{BB962C8B-B14F-4D97-AF65-F5344CB8AC3E}">
        <p14:creationId xmlns:p14="http://schemas.microsoft.com/office/powerpoint/2010/main" val="376890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2.png"/><Relationship Id="rId18" Type="http://schemas.openxmlformats.org/officeDocument/2006/relationships/hyperlink" Target="https://pxhere.com/en/photo/1453561" TargetMode="External"/><Relationship Id="rId3" Type="http://schemas.openxmlformats.org/officeDocument/2006/relationships/slide" Target="slide6.xml"/><Relationship Id="rId21" Type="http://schemas.openxmlformats.org/officeDocument/2006/relationships/image" Target="../media/image29.png"/><Relationship Id="rId7" Type="http://schemas.openxmlformats.org/officeDocument/2006/relationships/slide" Target="slide32.xml"/><Relationship Id="rId12" Type="http://schemas.openxmlformats.org/officeDocument/2006/relationships/image" Target="../media/image18.png"/><Relationship Id="rId17" Type="http://schemas.openxmlformats.org/officeDocument/2006/relationships/image" Target="../media/image14.jpg"/><Relationship Id="rId2" Type="http://schemas.openxmlformats.org/officeDocument/2006/relationships/slide" Target="slide3.xml"/><Relationship Id="rId16" Type="http://schemas.openxmlformats.org/officeDocument/2006/relationships/image" Target="../media/image26.png"/><Relationship Id="rId20"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17.png"/><Relationship Id="rId24" Type="http://schemas.openxmlformats.org/officeDocument/2006/relationships/image" Target="../media/image32.png"/><Relationship Id="rId5" Type="http://schemas.openxmlformats.org/officeDocument/2006/relationships/slide" Target="slide14.xml"/><Relationship Id="rId15" Type="http://schemas.openxmlformats.org/officeDocument/2006/relationships/image" Target="../media/image25.png"/><Relationship Id="rId23" Type="http://schemas.openxmlformats.org/officeDocument/2006/relationships/image" Target="../media/image31.png"/><Relationship Id="rId10" Type="http://schemas.openxmlformats.org/officeDocument/2006/relationships/image" Target="../media/image11.svg"/><Relationship Id="rId19" Type="http://schemas.openxmlformats.org/officeDocument/2006/relationships/image" Target="../media/image27.png"/><Relationship Id="rId4" Type="http://schemas.openxmlformats.org/officeDocument/2006/relationships/slide" Target="slide11.xml"/><Relationship Id="rId9" Type="http://schemas.openxmlformats.org/officeDocument/2006/relationships/image" Target="../media/image10.png"/><Relationship Id="rId14" Type="http://schemas.openxmlformats.org/officeDocument/2006/relationships/hyperlink" Target="http://www.pngall.com/hacker-png" TargetMode="External"/><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14.xml"/><Relationship Id="rId11" Type="http://schemas.openxmlformats.org/officeDocument/2006/relationships/image" Target="../media/image11.svg"/><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6.xm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28.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33.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12" Type="http://schemas.openxmlformats.org/officeDocument/2006/relationships/image" Target="../media/image34.pn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36.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35.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12"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37.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39.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0.png"/><Relationship Id="rId18" Type="http://schemas.openxmlformats.org/officeDocument/2006/relationships/slide" Target="slide32.xml"/><Relationship Id="rId3" Type="http://schemas.openxmlformats.org/officeDocument/2006/relationships/slide" Target="slide3.xml"/><Relationship Id="rId7" Type="http://schemas.openxmlformats.org/officeDocument/2006/relationships/image" Target="../media/image40.png"/><Relationship Id="rId12" Type="http://schemas.openxmlformats.org/officeDocument/2006/relationships/slide" Target="slide14.xml"/><Relationship Id="rId1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slide" Target="slide23.xml"/><Relationship Id="rId10" Type="http://schemas.openxmlformats.org/officeDocument/2006/relationships/image" Target="../media/image50.png"/><Relationship Id="rId19" Type="http://schemas.openxmlformats.org/officeDocument/2006/relationships/image" Target="../media/image80.png"/><Relationship Id="rId4" Type="http://schemas.openxmlformats.org/officeDocument/2006/relationships/image" Target="../media/image310.png"/><Relationship Id="rId9" Type="http://schemas.openxmlformats.org/officeDocument/2006/relationships/slide" Target="slide11.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12" Type="http://schemas.openxmlformats.org/officeDocument/2006/relationships/image" Target="../media/image42.pn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1.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3.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4.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5.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6.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7.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12" Type="http://schemas.openxmlformats.org/officeDocument/2006/relationships/image" Target="../media/image49.pn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48.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51.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52.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53.pn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3.png"/><Relationship Id="rId18" Type="http://schemas.openxmlformats.org/officeDocument/2006/relationships/hyperlink" Target="https://pxhere.com/en/photo/1453561" TargetMode="External"/><Relationship Id="rId3" Type="http://schemas.openxmlformats.org/officeDocument/2006/relationships/slide" Target="slide6.xml"/><Relationship Id="rId7" Type="http://schemas.openxmlformats.org/officeDocument/2006/relationships/slide" Target="slide32.xml"/><Relationship Id="rId12" Type="http://schemas.openxmlformats.org/officeDocument/2006/relationships/hyperlink" Target="http://www.pngall.com/hacker-png" TargetMode="External"/><Relationship Id="rId17" Type="http://schemas.openxmlformats.org/officeDocument/2006/relationships/image" Target="../media/image14.jpg"/><Relationship Id="rId2" Type="http://schemas.openxmlformats.org/officeDocument/2006/relationships/slide" Target="slide3.xml"/><Relationship Id="rId16" Type="http://schemas.openxmlformats.org/officeDocument/2006/relationships/image" Target="../media/image14.png"/><Relationship Id="rId20"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12.png"/><Relationship Id="rId5" Type="http://schemas.openxmlformats.org/officeDocument/2006/relationships/slide" Target="slide14.xml"/><Relationship Id="rId15" Type="http://schemas.openxmlformats.org/officeDocument/2006/relationships/image" Target="../media/image130.png"/><Relationship Id="rId10" Type="http://schemas.openxmlformats.org/officeDocument/2006/relationships/image" Target="../media/image11.svg"/><Relationship Id="rId19" Type="http://schemas.openxmlformats.org/officeDocument/2006/relationships/image" Target="../media/image16.png"/><Relationship Id="rId4" Type="http://schemas.openxmlformats.org/officeDocument/2006/relationships/slide" Target="slide11.xml"/><Relationship Id="rId9" Type="http://schemas.openxmlformats.org/officeDocument/2006/relationships/image" Target="../media/image10.png"/><Relationship Id="rId14" Type="http://schemas.openxmlformats.org/officeDocument/2006/relationships/hyperlink" Target="https://freepngimg.com/png/81277-exclamation-text-brand-encapsulated-mark-postscript-cartoon"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slide" Target="slide6.xml"/><Relationship Id="rId7" Type="http://schemas.openxmlformats.org/officeDocument/2006/relationships/slide" Target="slide32.xml"/><Relationship Id="rId12" Type="http://schemas.openxmlformats.org/officeDocument/2006/relationships/hyperlink" Target="http://www.pngall.com/hacker-png" TargetMode="External"/><Relationship Id="rId17" Type="http://schemas.openxmlformats.org/officeDocument/2006/relationships/image" Target="../media/image21.png"/><Relationship Id="rId2" Type="http://schemas.openxmlformats.org/officeDocument/2006/relationships/slide" Target="slide3.xml"/><Relationship Id="rId16" Type="http://schemas.openxmlformats.org/officeDocument/2006/relationships/hyperlink" Target="https://pxhere.com/en/photo/1453561" TargetMode="Externa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12.png"/><Relationship Id="rId5" Type="http://schemas.openxmlformats.org/officeDocument/2006/relationships/slide" Target="slide14.xml"/><Relationship Id="rId15" Type="http://schemas.openxmlformats.org/officeDocument/2006/relationships/image" Target="../media/image14.jpg"/><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image" Target="../media/image15.jpg"/><Relationship Id="rId5" Type="http://schemas.openxmlformats.org/officeDocument/2006/relationships/slide" Target="slide14.xml"/><Relationship Id="rId10" Type="http://schemas.openxmlformats.org/officeDocument/2006/relationships/image" Target="../media/image11.svg"/><Relationship Id="rId4" Type="http://schemas.openxmlformats.org/officeDocument/2006/relationships/slide" Target="slide1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5577832-A159-1507-0208-CF6ADA6F9016}"/>
              </a:ext>
            </a:extLst>
          </p:cNvPr>
          <p:cNvSpPr/>
          <p:nvPr/>
        </p:nvSpPr>
        <p:spPr>
          <a:xfrm>
            <a:off x="276226" y="286115"/>
            <a:ext cx="8662737" cy="6276473"/>
          </a:xfrm>
          <a:prstGeom prst="roundRect">
            <a:avLst>
              <a:gd name="adj" fmla="val 6726"/>
            </a:avLst>
          </a:prstGeom>
          <a:solidFill>
            <a:srgbClr val="262344"/>
          </a:solidFill>
          <a:ln w="28575">
            <a:noFill/>
            <a:prstDash val="sysDot"/>
          </a:ln>
          <a:effectLst>
            <a:outerShdw blurRad="1270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5F7E731-E711-51D0-0DFD-E95CF3D0DF81}"/>
              </a:ext>
            </a:extLst>
          </p:cNvPr>
          <p:cNvSpPr/>
          <p:nvPr/>
        </p:nvSpPr>
        <p:spPr>
          <a:xfrm>
            <a:off x="9224210" y="284747"/>
            <a:ext cx="2727157" cy="6276474"/>
          </a:xfrm>
          <a:prstGeom prst="roundRect">
            <a:avLst>
              <a:gd name="adj" fmla="val 15229"/>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D796158-705E-DB86-9139-CAB63FB9AC15}"/>
              </a:ext>
            </a:extLst>
          </p:cNvPr>
          <p:cNvSpPr/>
          <p:nvPr/>
        </p:nvSpPr>
        <p:spPr>
          <a:xfrm>
            <a:off x="9603205" y="641684"/>
            <a:ext cx="1995237" cy="1995237"/>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5D6AC9-6267-5028-B184-48CB20ADC0A0}"/>
              </a:ext>
            </a:extLst>
          </p:cNvPr>
          <p:cNvPicPr>
            <a:picLocks noChangeAspect="1"/>
          </p:cNvPicPr>
          <p:nvPr/>
        </p:nvPicPr>
        <p:blipFill rotWithShape="1">
          <a:blip r:embed="rId3">
            <a:lum bright="70000" contrast="-70000"/>
          </a:blip>
          <a:srcRect l="24933" t="16190" r="28195" b="27144"/>
          <a:stretch/>
        </p:blipFill>
        <p:spPr>
          <a:xfrm>
            <a:off x="9224210" y="2793713"/>
            <a:ext cx="2738904" cy="3581643"/>
          </a:xfrm>
          <a:prstGeom prst="rect">
            <a:avLst/>
          </a:prstGeom>
        </p:spPr>
      </p:pic>
      <p:sp>
        <p:nvSpPr>
          <p:cNvPr id="3" name="Rectangle: Rounded Corners 2">
            <a:extLst>
              <a:ext uri="{FF2B5EF4-FFF2-40B4-BE49-F238E27FC236}">
                <a16:creationId xmlns:a16="http://schemas.microsoft.com/office/drawing/2014/main" id="{E836A2D1-2F43-CA19-F10F-609345780750}"/>
              </a:ext>
            </a:extLst>
          </p:cNvPr>
          <p:cNvSpPr/>
          <p:nvPr/>
        </p:nvSpPr>
        <p:spPr>
          <a:xfrm>
            <a:off x="878805" y="1198297"/>
            <a:ext cx="7345999" cy="1516659"/>
          </a:xfrm>
          <a:prstGeom prst="roundRect">
            <a:avLst>
              <a:gd name="adj" fmla="val 5000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fa-IR" sz="2400" b="1" kern="0" dirty="0">
                <a:solidFill>
                  <a:schemeClr val="tx1">
                    <a:lumMod val="85000"/>
                    <a:lumOff val="15000"/>
                  </a:schemeClr>
                </a:solidFill>
                <a:latin typeface="Shabnam" panose="020B0603030804020204" pitchFamily="34" charset="-78"/>
                <a:cs typeface="Shabnam" panose="020B0603030804020204" pitchFamily="34" charset="-78"/>
              </a:rPr>
              <a:t>حمله القاء خطای پیوندی بر روی الگوریتم رمزنگاری قالبی</a:t>
            </a:r>
            <a:endParaRPr lang="en-US" sz="2400" b="1" kern="0" dirty="0">
              <a:solidFill>
                <a:schemeClr val="tx1">
                  <a:lumMod val="85000"/>
                  <a:lumOff val="15000"/>
                </a:schemeClr>
              </a:solidFill>
              <a:latin typeface="Shabnam" panose="020B0603030804020204" pitchFamily="34" charset="-78"/>
              <a:cs typeface="Shabnam" panose="020B0603030804020204" pitchFamily="34" charset="-78"/>
            </a:endParaRPr>
          </a:p>
          <a:p>
            <a:pPr algn="ctr" rtl="1">
              <a:defRPr/>
            </a:pPr>
            <a:endParaRPr lang="en-US" sz="2400" b="1" kern="0" dirty="0">
              <a:solidFill>
                <a:schemeClr val="tx1">
                  <a:lumMod val="85000"/>
                  <a:lumOff val="15000"/>
                </a:schemeClr>
              </a:solidFill>
              <a:latin typeface="Shabnam" panose="020B0603030804020204" pitchFamily="34" charset="-78"/>
              <a:cs typeface="Shabnam" panose="020B0603030804020204" pitchFamily="34" charset="-78"/>
            </a:endParaRPr>
          </a:p>
          <a:p>
            <a:pPr algn="ctr">
              <a:defRPr/>
            </a:pPr>
            <a:r>
              <a:rPr lang="en-US" sz="2400" b="1" kern="0" dirty="0">
                <a:solidFill>
                  <a:schemeClr val="tx1">
                    <a:lumMod val="85000"/>
                    <a:lumOff val="15000"/>
                  </a:schemeClr>
                </a:solidFill>
                <a:latin typeface="Shabnam" panose="020B0603030804020204" pitchFamily="34" charset="-78"/>
                <a:cs typeface="Shabnam" panose="020B0603030804020204" pitchFamily="34" charset="-78"/>
              </a:rPr>
              <a:t>Liked Ineffective Fault Analysis on DES Cipher</a:t>
            </a:r>
          </a:p>
        </p:txBody>
      </p:sp>
      <p:sp>
        <p:nvSpPr>
          <p:cNvPr id="11" name="Rectangle: Rounded Corners 10">
            <a:extLst>
              <a:ext uri="{FF2B5EF4-FFF2-40B4-BE49-F238E27FC236}">
                <a16:creationId xmlns:a16="http://schemas.microsoft.com/office/drawing/2014/main" id="{103A5BC8-6026-D2DC-3B81-6E696FCF4474}"/>
              </a:ext>
            </a:extLst>
          </p:cNvPr>
          <p:cNvSpPr/>
          <p:nvPr/>
        </p:nvSpPr>
        <p:spPr>
          <a:xfrm>
            <a:off x="4850990" y="4376560"/>
            <a:ext cx="3213394" cy="524424"/>
          </a:xfrm>
          <a:prstGeom prst="roundRect">
            <a:avLst>
              <a:gd name="adj" fmla="val 0"/>
            </a:avLst>
          </a:prstGeom>
          <a:solidFill>
            <a:schemeClr val="bg1"/>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i="0" u="none" strike="noStrike" kern="0" cap="none" spc="0" normalizeH="0" baseline="0" noProof="0" dirty="0">
                <a:ln>
                  <a:noFill/>
                </a:ln>
                <a:solidFill>
                  <a:schemeClr val="tx1">
                    <a:lumMod val="85000"/>
                    <a:lumOff val="15000"/>
                  </a:schemeClr>
                </a:solidFill>
                <a:effectLst/>
                <a:uLnTx/>
                <a:uFillTx/>
                <a:latin typeface="Shabnam" panose="020B0603030804020204" pitchFamily="34" charset="-78"/>
                <a:cs typeface="Shabnam" panose="020B0603030804020204" pitchFamily="34" charset="-78"/>
              </a:rPr>
              <a:t>دانشگاه بهشتی، پژوهشکده</a:t>
            </a:r>
            <a:r>
              <a:rPr kumimoji="0" lang="fa-IR" sz="1400" i="0" u="none" strike="noStrike" kern="0" cap="none" spc="0" normalizeH="0" noProof="0" dirty="0">
                <a:ln>
                  <a:noFill/>
                </a:ln>
                <a:solidFill>
                  <a:schemeClr val="tx1">
                    <a:lumMod val="85000"/>
                    <a:lumOff val="15000"/>
                  </a:schemeClr>
                </a:solidFill>
                <a:effectLst/>
                <a:uLnTx/>
                <a:uFillTx/>
                <a:latin typeface="Shabnam" panose="020B0603030804020204" pitchFamily="34" charset="-78"/>
                <a:cs typeface="Shabnam" panose="020B0603030804020204" pitchFamily="34" charset="-78"/>
              </a:rPr>
              <a:t> فضای مجازی</a:t>
            </a:r>
            <a:endParaRPr kumimoji="0" lang="en-US" sz="1400" i="0" u="none" strike="noStrike" kern="0" cap="none" spc="0" normalizeH="0" baseline="0" noProof="0" dirty="0">
              <a:ln>
                <a:noFill/>
              </a:ln>
              <a:solidFill>
                <a:schemeClr val="tx1">
                  <a:lumMod val="85000"/>
                  <a:lumOff val="15000"/>
                </a:schemeClr>
              </a:solidFill>
              <a:effectLst/>
              <a:uLnTx/>
              <a:uFillTx/>
              <a:latin typeface="Shabnam" panose="020B0603030804020204" pitchFamily="34" charset="-78"/>
              <a:cs typeface="Shabnam" panose="020B0603030804020204" pitchFamily="34" charset="-78"/>
            </a:endParaRPr>
          </a:p>
        </p:txBody>
      </p:sp>
      <p:sp>
        <p:nvSpPr>
          <p:cNvPr id="12" name="Rectangle: Rounded Corners 11">
            <a:extLst>
              <a:ext uri="{FF2B5EF4-FFF2-40B4-BE49-F238E27FC236}">
                <a16:creationId xmlns:a16="http://schemas.microsoft.com/office/drawing/2014/main" id="{AD1B07C4-69B6-1855-880C-52C85C407FD4}"/>
              </a:ext>
            </a:extLst>
          </p:cNvPr>
          <p:cNvSpPr/>
          <p:nvPr/>
        </p:nvSpPr>
        <p:spPr>
          <a:xfrm>
            <a:off x="958836" y="4376561"/>
            <a:ext cx="3209544" cy="524423"/>
          </a:xfrm>
          <a:prstGeom prst="roundRect">
            <a:avLst>
              <a:gd name="adj" fmla="val 0"/>
            </a:avLst>
          </a:prstGeom>
          <a:solidFill>
            <a:schemeClr val="bg1"/>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600"/>
              </a:spcAft>
              <a:buClrTx/>
              <a:buSzTx/>
              <a:buFontTx/>
              <a:buNone/>
              <a:tabLst/>
              <a:defRPr/>
            </a:pPr>
            <a:r>
              <a:rPr kumimoji="0" lang="fa-IR" sz="1400" i="0" u="none" strike="noStrike" kern="0" cap="none" spc="0" normalizeH="0" baseline="0" noProof="0" dirty="0">
                <a:ln>
                  <a:noFill/>
                </a:ln>
                <a:solidFill>
                  <a:schemeClr val="tx1">
                    <a:lumMod val="85000"/>
                    <a:lumOff val="15000"/>
                  </a:schemeClr>
                </a:solidFill>
                <a:effectLst/>
                <a:uLnTx/>
                <a:uFillTx/>
                <a:latin typeface="Shabnam" panose="020B0603030804020204" pitchFamily="34" charset="-78"/>
                <a:cs typeface="Shabnam" panose="020B0603030804020204" pitchFamily="34" charset="-78"/>
              </a:rPr>
              <a:t>تاریخ ارائه: </a:t>
            </a:r>
            <a:r>
              <a:rPr kumimoji="0" lang="fa-IR" sz="1400" i="0" u="none" strike="noStrike" kern="0" cap="none" spc="0" normalizeH="0" baseline="0" noProof="0" dirty="0">
                <a:ln>
                  <a:noFill/>
                </a:ln>
                <a:solidFill>
                  <a:schemeClr val="tx1">
                    <a:lumMod val="85000"/>
                    <a:lumOff val="15000"/>
                  </a:schemeClr>
                </a:solidFill>
                <a:effectLst/>
                <a:uLnTx/>
                <a:uFillTx/>
                <a:latin typeface="Shabnam" panose="020B0603030804020204" pitchFamily="34" charset="-78"/>
                <a:cs typeface="B Titr" panose="00000700000000000000" pitchFamily="2" charset="-78"/>
              </a:rPr>
              <a:t>1404/7/17</a:t>
            </a:r>
            <a:endParaRPr kumimoji="0" lang="en-US" sz="1400" i="0" u="none" strike="noStrike" kern="0" cap="none" spc="0" normalizeH="0" baseline="0" noProof="0" dirty="0">
              <a:ln>
                <a:noFill/>
              </a:ln>
              <a:solidFill>
                <a:schemeClr val="tx1">
                  <a:lumMod val="85000"/>
                  <a:lumOff val="15000"/>
                </a:schemeClr>
              </a:solidFill>
              <a:effectLst/>
              <a:uLnTx/>
              <a:uFillTx/>
              <a:latin typeface="Shabnam" panose="020B0603030804020204" pitchFamily="34" charset="-78"/>
              <a:cs typeface="B Titr" panose="00000700000000000000" pitchFamily="2" charset="-78"/>
            </a:endParaRPr>
          </a:p>
        </p:txBody>
      </p:sp>
      <p:pic>
        <p:nvPicPr>
          <p:cNvPr id="18" name="Picture 17">
            <a:extLst>
              <a:ext uri="{FF2B5EF4-FFF2-40B4-BE49-F238E27FC236}">
                <a16:creationId xmlns:a16="http://schemas.microsoft.com/office/drawing/2014/main" id="{60614934-C6C8-6740-76A9-537B7B3B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0855" y="721085"/>
            <a:ext cx="1213866" cy="1636291"/>
          </a:xfrm>
          <a:prstGeom prst="rect">
            <a:avLst/>
          </a:prstGeom>
        </p:spPr>
      </p:pic>
      <p:sp>
        <p:nvSpPr>
          <p:cNvPr id="5" name="Rectangle: Rounded Corners 4">
            <a:extLst>
              <a:ext uri="{FF2B5EF4-FFF2-40B4-BE49-F238E27FC236}">
                <a16:creationId xmlns:a16="http://schemas.microsoft.com/office/drawing/2014/main" id="{7AF1C067-A99B-512C-4FB5-3440FCF07EFC}"/>
              </a:ext>
            </a:extLst>
          </p:cNvPr>
          <p:cNvSpPr/>
          <p:nvPr/>
        </p:nvSpPr>
        <p:spPr>
          <a:xfrm>
            <a:off x="2155888" y="3217207"/>
            <a:ext cx="4791831" cy="657102"/>
          </a:xfrm>
          <a:prstGeom prst="roundRect">
            <a:avLst>
              <a:gd name="adj" fmla="val 50000"/>
            </a:avLst>
          </a:prstGeom>
          <a:solidFill>
            <a:schemeClr val="accent4">
              <a:lumMod val="60000"/>
              <a:lumOff val="40000"/>
            </a:schemeClr>
          </a:solidFill>
          <a:ln w="12700" cap="flat" cmpd="sng" algn="ctr">
            <a:noFill/>
            <a:prstDash val="dash"/>
            <a:miter lim="800000"/>
          </a:ln>
          <a:effectLst/>
        </p:spPr>
        <p:txBody>
          <a:bodyPr rtlCol="0" anchor="ctr"/>
          <a:lstStyle/>
          <a:p>
            <a:pPr algn="ctr" rtl="1">
              <a:defRPr/>
            </a:pPr>
            <a:r>
              <a:rPr lang="fa-IR" sz="1400" b="1" kern="0" dirty="0">
                <a:solidFill>
                  <a:prstClr val="black">
                    <a:lumMod val="85000"/>
                    <a:lumOff val="15000"/>
                  </a:prstClr>
                </a:solidFill>
                <a:latin typeface="Shabnam" panose="020B0603030804020204" pitchFamily="34" charset="-78"/>
                <a:cs typeface="Shabnam" panose="020B0603030804020204" pitchFamily="34" charset="-78"/>
              </a:rPr>
              <a:t>وحید سلیمانی حصاری، هادی سلیمانی، علی اصغر بیگی زاد، حامد رمضانی پور</a:t>
            </a:r>
            <a:endParaRPr lang="en-US" sz="1400" kern="0" dirty="0">
              <a:solidFill>
                <a:prstClr val="black">
                  <a:lumMod val="85000"/>
                  <a:lumOff val="15000"/>
                </a:prstClr>
              </a:solidFill>
              <a:latin typeface="Shabnam" panose="020B0603030804020204" pitchFamily="34" charset="-78"/>
              <a:cs typeface="Shabnam" panose="020B0603030804020204" pitchFamily="34" charset="-78"/>
            </a:endParaRPr>
          </a:p>
        </p:txBody>
      </p:sp>
    </p:spTree>
    <p:extLst>
      <p:ext uri="{BB962C8B-B14F-4D97-AF65-F5344CB8AC3E}">
        <p14:creationId xmlns:p14="http://schemas.microsoft.com/office/powerpoint/2010/main" val="20527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10</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972E811D-E2FD-700F-25E7-9A89296805FD}"/>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حمله القاء خطای </a:t>
            </a:r>
            <a:r>
              <a:rPr kumimoji="0" lang="fa-IR" sz="2400" b="1" i="0" u="none" strike="noStrike" kern="1200" cap="none" spc="0" normalizeH="0" baseline="0" noProof="0" dirty="0">
                <a:ln>
                  <a:noFill/>
                </a:ln>
                <a:solidFill>
                  <a:srgbClr val="00B050"/>
                </a:solidFill>
                <a:effectLst/>
                <a:uLnTx/>
                <a:uFillTx/>
                <a:latin typeface="Shabnam" panose="020B0603030804020204" pitchFamily="34" charset="-78"/>
                <a:ea typeface="+mn-ea"/>
                <a:cs typeface="Shabnam" panose="020B0603030804020204" pitchFamily="34" charset="-78"/>
              </a:rPr>
              <a:t>پیوندی</a:t>
            </a: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 </a:t>
            </a:r>
            <a:r>
              <a:rPr kumimoji="0" lang="fa-IR" sz="2400" b="1" i="0" u="none" strike="noStrike" kern="1200" cap="none" spc="0" normalizeH="0" baseline="0" noProof="0" dirty="0">
                <a:ln>
                  <a:noFill/>
                </a:ln>
                <a:solidFill>
                  <a:srgbClr val="0070C0"/>
                </a:solidFill>
                <a:effectLst/>
                <a:uLnTx/>
                <a:uFillTx/>
                <a:latin typeface="Shabnam" panose="020B0603030804020204" pitchFamily="34" charset="-78"/>
                <a:ea typeface="+mn-ea"/>
                <a:cs typeface="Shabnam" panose="020B0603030804020204" pitchFamily="34" charset="-78"/>
              </a:rPr>
              <a:t>غیرموثر</a:t>
            </a: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 </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
        <p:nvSpPr>
          <p:cNvPr id="5" name="TextBox 4">
            <a:extLst>
              <a:ext uri="{FF2B5EF4-FFF2-40B4-BE49-F238E27FC236}">
                <a16:creationId xmlns:a16="http://schemas.microsoft.com/office/drawing/2014/main" id="{A0BE5731-90B6-E1EB-1BD1-CB977F247592}"/>
              </a:ext>
            </a:extLst>
          </p:cNvPr>
          <p:cNvSpPr txBox="1"/>
          <p:nvPr/>
        </p:nvSpPr>
        <p:spPr>
          <a:xfrm>
            <a:off x="557236" y="745260"/>
            <a:ext cx="1628532" cy="769441"/>
          </a:xfrm>
          <a:prstGeom prst="rect">
            <a:avLst/>
          </a:prstGeom>
          <a:noFill/>
        </p:spPr>
        <p:txBody>
          <a:bodyPr wrap="square" rtlCol="0">
            <a:spAutoFit/>
          </a:bodyPr>
          <a:lstStyle/>
          <a:p>
            <a:r>
              <a:rPr lang="en-US" sz="4400" dirty="0">
                <a:solidFill>
                  <a:srgbClr val="00B050"/>
                </a:solidFill>
                <a:latin typeface="Times New Roman" panose="02020603050405020304" pitchFamily="18" charset="0"/>
                <a:cs typeface="Times New Roman" panose="02020603050405020304" pitchFamily="18" charset="0"/>
              </a:rPr>
              <a:t>L</a:t>
            </a:r>
            <a:r>
              <a:rPr lang="en-US" sz="4400" dirty="0">
                <a:solidFill>
                  <a:schemeClr val="accent1"/>
                </a:solidFill>
                <a:latin typeface="Times New Roman" panose="02020603050405020304" pitchFamily="18" charset="0"/>
                <a:cs typeface="Times New Roman" panose="02020603050405020304" pitchFamily="18" charset="0"/>
              </a:rPr>
              <a:t>I</a:t>
            </a:r>
            <a:r>
              <a:rPr lang="en-US" sz="4400" dirty="0">
                <a:solidFill>
                  <a:schemeClr val="bg2">
                    <a:lumMod val="50000"/>
                  </a:schemeClr>
                </a:solidFill>
                <a:latin typeface="Times New Roman" panose="02020603050405020304" pitchFamily="18" charset="0"/>
                <a:cs typeface="Times New Roman" panose="02020603050405020304" pitchFamily="18" charset="0"/>
              </a:rPr>
              <a:t>FA</a:t>
            </a:r>
          </a:p>
        </p:txBody>
      </p:sp>
      <p:pic>
        <p:nvPicPr>
          <p:cNvPr id="9" name="Content Placeholder 19">
            <a:extLst>
              <a:ext uri="{FF2B5EF4-FFF2-40B4-BE49-F238E27FC236}">
                <a16:creationId xmlns:a16="http://schemas.microsoft.com/office/drawing/2014/main" id="{7B3712A6-8F34-96D1-A6C7-FDDAC42C0EFA}"/>
              </a:ext>
            </a:extLst>
          </p:cNvPr>
          <p:cNvPicPr>
            <a:picLocks noChangeAspect="1"/>
          </p:cNvPicPr>
          <p:nvPr/>
        </p:nvPicPr>
        <p:blipFill>
          <a:blip r:embed="rId11"/>
          <a:stretch>
            <a:fillRect/>
          </a:stretch>
        </p:blipFill>
        <p:spPr>
          <a:xfrm>
            <a:off x="575647" y="1543334"/>
            <a:ext cx="2516893" cy="3340242"/>
          </a:xfrm>
          <a:prstGeom prst="rect">
            <a:avLst/>
          </a:prstGeom>
        </p:spPr>
      </p:pic>
      <p:sp>
        <p:nvSpPr>
          <p:cNvPr id="10" name="Arrow: Curved Left 9">
            <a:extLst>
              <a:ext uri="{FF2B5EF4-FFF2-40B4-BE49-F238E27FC236}">
                <a16:creationId xmlns:a16="http://schemas.microsoft.com/office/drawing/2014/main" id="{A84A343A-048C-7218-2BA2-B9213FEF4C98}"/>
              </a:ext>
            </a:extLst>
          </p:cNvPr>
          <p:cNvSpPr/>
          <p:nvPr/>
        </p:nvSpPr>
        <p:spPr>
          <a:xfrm rot="5400000">
            <a:off x="1431703" y="3015120"/>
            <a:ext cx="453684" cy="146304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A57F4152-9891-5D4A-5373-C8E0D51D7FB7}"/>
              </a:ext>
            </a:extLst>
          </p:cNvPr>
          <p:cNvSpPr txBox="1"/>
          <p:nvPr/>
        </p:nvSpPr>
        <p:spPr>
          <a:xfrm>
            <a:off x="1345498" y="3550306"/>
            <a:ext cx="684803" cy="369332"/>
          </a:xfrm>
          <a:prstGeom prst="rect">
            <a:avLst/>
          </a:prstGeom>
          <a:noFill/>
        </p:spPr>
        <p:txBody>
          <a:bodyPr wrap="none" rtlCol="0">
            <a:spAutoFit/>
          </a:bodyPr>
          <a:lstStyle/>
          <a:p>
            <a:r>
              <a:rPr lang="fa-IR" dirty="0">
                <a:solidFill>
                  <a:srgbClr val="00B050"/>
                </a:solidFill>
                <a:latin typeface="Shabnam" panose="020B0604020202020204" charset="-78"/>
                <a:cs typeface="Shabnam" panose="020B0604020202020204" charset="-78"/>
              </a:rPr>
              <a:t>پیوند</a:t>
            </a:r>
          </a:p>
        </p:txBody>
      </p:sp>
      <p:sp>
        <p:nvSpPr>
          <p:cNvPr id="13" name="TextBox 12">
            <a:extLst>
              <a:ext uri="{FF2B5EF4-FFF2-40B4-BE49-F238E27FC236}">
                <a16:creationId xmlns:a16="http://schemas.microsoft.com/office/drawing/2014/main" id="{9C316180-598D-7A1B-517B-A001C0E40302}"/>
              </a:ext>
            </a:extLst>
          </p:cNvPr>
          <p:cNvSpPr txBox="1"/>
          <p:nvPr/>
        </p:nvSpPr>
        <p:spPr>
          <a:xfrm>
            <a:off x="1239733" y="3973482"/>
            <a:ext cx="994183" cy="369332"/>
          </a:xfrm>
          <a:prstGeom prst="rect">
            <a:avLst/>
          </a:prstGeom>
          <a:noFill/>
        </p:spPr>
        <p:txBody>
          <a:bodyPr wrap="none" rtlCol="0">
            <a:spAutoFit/>
          </a:bodyPr>
          <a:lstStyle/>
          <a:p>
            <a:r>
              <a:rPr lang="en-US" dirty="0">
                <a:solidFill>
                  <a:srgbClr val="00B050"/>
                </a:solidFill>
                <a:latin typeface="Shabnam" panose="020B0604020202020204" charset="-78"/>
                <a:cs typeface="Shabnam" panose="020B0604020202020204" charset="-78"/>
              </a:rPr>
              <a:t>U’ = l(V)</a:t>
            </a:r>
            <a:endParaRPr lang="fa-IR" dirty="0">
              <a:solidFill>
                <a:srgbClr val="00B050"/>
              </a:solidFill>
              <a:latin typeface="Shabnam" panose="020B0604020202020204" charset="-78"/>
              <a:cs typeface="Shabnam" panose="020B0604020202020204" charset="-78"/>
            </a:endParaRPr>
          </a:p>
        </p:txBody>
      </p:sp>
      <p:sp>
        <p:nvSpPr>
          <p:cNvPr id="15" name="TextBox 14">
            <a:extLst>
              <a:ext uri="{FF2B5EF4-FFF2-40B4-BE49-F238E27FC236}">
                <a16:creationId xmlns:a16="http://schemas.microsoft.com/office/drawing/2014/main" id="{A8085573-2047-8F5F-7317-78D67770D5F4}"/>
              </a:ext>
            </a:extLst>
          </p:cNvPr>
          <p:cNvSpPr txBox="1"/>
          <p:nvPr/>
        </p:nvSpPr>
        <p:spPr>
          <a:xfrm>
            <a:off x="1495713" y="4443320"/>
            <a:ext cx="444352" cy="369332"/>
          </a:xfrm>
          <a:prstGeom prst="rect">
            <a:avLst/>
          </a:prstGeom>
          <a:noFill/>
        </p:spPr>
        <p:txBody>
          <a:bodyPr wrap="none" rtlCol="0">
            <a:spAutoFit/>
          </a:bodyPr>
          <a:lstStyle/>
          <a:p>
            <a:r>
              <a:rPr lang="fa-IR" dirty="0">
                <a:latin typeface="Shabnam" panose="020B0604020202020204" charset="-78"/>
                <a:cs typeface="Shabnam" panose="020B0604020202020204" charset="-78"/>
              </a:rPr>
              <a:t>اگر</a:t>
            </a:r>
          </a:p>
        </p:txBody>
      </p:sp>
      <p:sp>
        <p:nvSpPr>
          <p:cNvPr id="16" name="TextBox 15">
            <a:extLst>
              <a:ext uri="{FF2B5EF4-FFF2-40B4-BE49-F238E27FC236}">
                <a16:creationId xmlns:a16="http://schemas.microsoft.com/office/drawing/2014/main" id="{4DEC4986-A7D5-D361-4A2E-E0A7D847FA09}"/>
              </a:ext>
            </a:extLst>
          </p:cNvPr>
          <p:cNvSpPr txBox="1"/>
          <p:nvPr/>
        </p:nvSpPr>
        <p:spPr>
          <a:xfrm>
            <a:off x="844473" y="4741971"/>
            <a:ext cx="2259288" cy="400110"/>
          </a:xfrm>
          <a:prstGeom prst="rect">
            <a:avLst/>
          </a:prstGeom>
          <a:noFill/>
        </p:spPr>
        <p:txBody>
          <a:bodyPr wrap="square" rtlCol="0">
            <a:spAutoFit/>
          </a:bodyPr>
          <a:lstStyle/>
          <a:p>
            <a:r>
              <a:rPr lang="en-US" sz="2000" b="1" dirty="0">
                <a:solidFill>
                  <a:srgbClr val="00B050"/>
                </a:solidFill>
                <a:latin typeface="Shabnam" panose="020B0604020202020204" charset="-78"/>
                <a:cs typeface="Shabnam" panose="020B0604020202020204" charset="-78"/>
              </a:rPr>
              <a:t>U        =        U’</a:t>
            </a:r>
            <a:endParaRPr lang="fa-IR" sz="2000" b="1" dirty="0">
              <a:solidFill>
                <a:srgbClr val="00B050"/>
              </a:solidFill>
              <a:latin typeface="Shabnam" panose="020B0604020202020204" charset="-78"/>
              <a:cs typeface="Shabnam" panose="020B0604020202020204" charset="-78"/>
            </a:endParaRPr>
          </a:p>
        </p:txBody>
      </p:sp>
      <p:pic>
        <p:nvPicPr>
          <p:cNvPr id="17" name="Picture 16">
            <a:extLst>
              <a:ext uri="{FF2B5EF4-FFF2-40B4-BE49-F238E27FC236}">
                <a16:creationId xmlns:a16="http://schemas.microsoft.com/office/drawing/2014/main" id="{42CF2EC4-B0C1-07CE-760D-94DA3B1289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79434" y="1555085"/>
            <a:ext cx="3767560" cy="1445536"/>
          </a:xfrm>
          <a:prstGeom prst="rect">
            <a:avLst/>
          </a:prstGeom>
        </p:spPr>
      </p:pic>
      <p:sp>
        <p:nvSpPr>
          <p:cNvPr id="18" name="Speech Bubble: Oval 17">
            <a:extLst>
              <a:ext uri="{FF2B5EF4-FFF2-40B4-BE49-F238E27FC236}">
                <a16:creationId xmlns:a16="http://schemas.microsoft.com/office/drawing/2014/main" id="{6A86E222-A9E1-BB2B-B091-240BEE390BD4}"/>
              </a:ext>
            </a:extLst>
          </p:cNvPr>
          <p:cNvSpPr/>
          <p:nvPr/>
        </p:nvSpPr>
        <p:spPr>
          <a:xfrm>
            <a:off x="2855742" y="1340051"/>
            <a:ext cx="4088145" cy="1782978"/>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51BBA91-3973-854D-CE58-66A592970468}"/>
              </a:ext>
            </a:extLst>
          </p:cNvPr>
          <p:cNvSpPr txBox="1"/>
          <p:nvPr/>
        </p:nvSpPr>
        <p:spPr>
          <a:xfrm>
            <a:off x="3234584" y="3365640"/>
            <a:ext cx="1725152" cy="369332"/>
          </a:xfrm>
          <a:prstGeom prst="rect">
            <a:avLst/>
          </a:prstGeom>
          <a:noFill/>
        </p:spPr>
        <p:txBody>
          <a:bodyPr wrap="none" rtlCol="0">
            <a:spAutoFit/>
          </a:bodyPr>
          <a:lstStyle/>
          <a:p>
            <a:r>
              <a:rPr lang="fa-IR" dirty="0">
                <a:latin typeface="Shabnam" panose="020B0604020202020204" charset="-78"/>
                <a:cs typeface="Shabnam" panose="020B0604020202020204" charset="-78"/>
              </a:rPr>
              <a:t>پرش از دستورات</a:t>
            </a:r>
          </a:p>
        </p:txBody>
      </p:sp>
      <p:pic>
        <p:nvPicPr>
          <p:cNvPr id="20" name="Picture 19">
            <a:extLst>
              <a:ext uri="{FF2B5EF4-FFF2-40B4-BE49-F238E27FC236}">
                <a16:creationId xmlns:a16="http://schemas.microsoft.com/office/drawing/2014/main" id="{E99FD59F-F4E9-F2FD-D3C7-B665A1466070}"/>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054443" y="3960247"/>
            <a:ext cx="1414005" cy="1648985"/>
          </a:xfrm>
          <a:prstGeom prst="rect">
            <a:avLst/>
          </a:prstGeom>
        </p:spPr>
      </p:pic>
      <p:sp>
        <p:nvSpPr>
          <p:cNvPr id="21" name="Oval 20">
            <a:extLst>
              <a:ext uri="{FF2B5EF4-FFF2-40B4-BE49-F238E27FC236}">
                <a16:creationId xmlns:a16="http://schemas.microsoft.com/office/drawing/2014/main" id="{D84DC8D4-6F71-BB05-5C86-A10B00DB757C}"/>
              </a:ext>
            </a:extLst>
          </p:cNvPr>
          <p:cNvSpPr/>
          <p:nvPr/>
        </p:nvSpPr>
        <p:spPr>
          <a:xfrm>
            <a:off x="5938166" y="4036021"/>
            <a:ext cx="2026023" cy="12294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dirty="0">
                <a:latin typeface="Shabnam" panose="020B0604020202020204" charset="-78"/>
                <a:cs typeface="Shabnam" panose="020B0604020202020204" charset="-78"/>
              </a:rPr>
              <a:t>متون رمزشده غیرموثر</a:t>
            </a:r>
            <a:endParaRPr lang="en-US" dirty="0">
              <a:latin typeface="Shabnam" panose="020B0604020202020204" charset="-78"/>
              <a:cs typeface="Shabnam" panose="020B0604020202020204" charset="-78"/>
            </a:endParaRPr>
          </a:p>
        </p:txBody>
      </p:sp>
      <p:sp>
        <p:nvSpPr>
          <p:cNvPr id="22" name="Speech Bubble: Oval 21">
            <a:extLst>
              <a:ext uri="{FF2B5EF4-FFF2-40B4-BE49-F238E27FC236}">
                <a16:creationId xmlns:a16="http://schemas.microsoft.com/office/drawing/2014/main" id="{220CC953-C2BF-CC09-8526-C462CC39B4B1}"/>
              </a:ext>
            </a:extLst>
          </p:cNvPr>
          <p:cNvSpPr/>
          <p:nvPr/>
        </p:nvSpPr>
        <p:spPr>
          <a:xfrm>
            <a:off x="4263036" y="3707670"/>
            <a:ext cx="1571955" cy="848264"/>
          </a:xfrm>
          <a:prstGeom prst="wedgeEllipseCallou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628535F-3B38-95F1-CFB6-E402D1C973CA}"/>
                  </a:ext>
                </a:extLst>
              </p:cNvPr>
              <p:cNvSpPr txBox="1"/>
              <p:nvPr/>
            </p:nvSpPr>
            <p:spPr>
              <a:xfrm>
                <a:off x="4362809" y="3940716"/>
                <a:ext cx="1285288" cy="369332"/>
              </a:xfrm>
              <a:prstGeom prst="rect">
                <a:avLst/>
              </a:prstGeom>
              <a:noFill/>
            </p:spPr>
            <p:txBody>
              <a:bodyPr wrap="none" rtlCol="0">
                <a:spAutoFit/>
              </a:bodyPr>
              <a:lstStyle/>
              <a:p>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1</m:t>
                        </m:r>
                      </m:sub>
                      <m:sup>
                        <m:r>
                          <a:rPr lang="en-US" b="0" i="1" smtClean="0">
                            <a:latin typeface="Cambria Math" panose="02040503050406030204" pitchFamily="18" charset="0"/>
                          </a:rPr>
                          <m:t> </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b="0" i="1" smtClean="0">
                            <a:latin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 </m:t>
                        </m:r>
                      </m:sup>
                    </m:sSubSup>
                    <m:r>
                      <a:rPr lang="en-US" b="0" i="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3" name="TextBox 22">
                <a:extLst>
                  <a:ext uri="{FF2B5EF4-FFF2-40B4-BE49-F238E27FC236}">
                    <a16:creationId xmlns:a16="http://schemas.microsoft.com/office/drawing/2014/main" id="{2628535F-3B38-95F1-CFB6-E402D1C973CA}"/>
                  </a:ext>
                </a:extLst>
              </p:cNvPr>
              <p:cNvSpPr txBox="1">
                <a:spLocks noRot="1" noChangeAspect="1" noMove="1" noResize="1" noEditPoints="1" noAdjustHandles="1" noChangeArrowheads="1" noChangeShapeType="1" noTextEdit="1"/>
              </p:cNvSpPr>
              <p:nvPr/>
            </p:nvSpPr>
            <p:spPr>
              <a:xfrm>
                <a:off x="4362809" y="3940716"/>
                <a:ext cx="1285288" cy="369332"/>
              </a:xfrm>
              <a:prstGeom prst="rect">
                <a:avLst/>
              </a:prstGeom>
              <a:blipFill>
                <a:blip r:embed="rId15"/>
                <a:stretch>
                  <a:fillRect l="-4265" t="-13115" r="-1896" b="-27869"/>
                </a:stretch>
              </a:blipFill>
            </p:spPr>
            <p:txBody>
              <a:bodyPr/>
              <a:lstStyle/>
              <a:p>
                <a:r>
                  <a:rPr lang="fa-IR">
                    <a:noFill/>
                  </a:rPr>
                  <a:t> </a:t>
                </a:r>
              </a:p>
            </p:txBody>
          </p:sp>
        </mc:Fallback>
      </mc:AlternateContent>
      <p:sp>
        <p:nvSpPr>
          <p:cNvPr id="25" name="Arrow: Curved Left 24">
            <a:extLst>
              <a:ext uri="{FF2B5EF4-FFF2-40B4-BE49-F238E27FC236}">
                <a16:creationId xmlns:a16="http://schemas.microsoft.com/office/drawing/2014/main" id="{C0DE18A4-3838-EE91-0D73-DEDEDDD19EA2}"/>
              </a:ext>
            </a:extLst>
          </p:cNvPr>
          <p:cNvSpPr/>
          <p:nvPr/>
        </p:nvSpPr>
        <p:spPr>
          <a:xfrm rot="5400000" flipV="1">
            <a:off x="3854262" y="2988358"/>
            <a:ext cx="554067" cy="494261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urved Left 25">
            <a:extLst>
              <a:ext uri="{FF2B5EF4-FFF2-40B4-BE49-F238E27FC236}">
                <a16:creationId xmlns:a16="http://schemas.microsoft.com/office/drawing/2014/main" id="{70105FBF-3D39-3230-713E-D4588705F9D3}"/>
              </a:ext>
            </a:extLst>
          </p:cNvPr>
          <p:cNvSpPr/>
          <p:nvPr/>
        </p:nvSpPr>
        <p:spPr>
          <a:xfrm rot="5400000" flipH="1" flipV="1">
            <a:off x="6127646" y="2939047"/>
            <a:ext cx="621991" cy="1571956"/>
          </a:xfrm>
          <a:prstGeom prst="curvedLeftArrow">
            <a:avLst>
              <a:gd name="adj1" fmla="val 25000"/>
              <a:gd name="adj2" fmla="val 50000"/>
              <a:gd name="adj3" fmla="val 326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1A8F791-44F0-F72F-CC51-4846B79242E2}"/>
                  </a:ext>
                </a:extLst>
              </p:cNvPr>
              <p:cNvSpPr txBox="1"/>
              <p:nvPr/>
            </p:nvSpPr>
            <p:spPr>
              <a:xfrm>
                <a:off x="9081399" y="4652447"/>
                <a:ext cx="1909010" cy="646331"/>
              </a:xfrm>
              <a:prstGeom prst="rect">
                <a:avLst/>
              </a:prstGeom>
              <a:noFill/>
            </p:spPr>
            <p:txBody>
              <a:bodyPr wrap="square" rtlCol="0">
                <a:spAutoFit/>
              </a:bodyPr>
              <a:lstStyle/>
              <a:p>
                <a:pPr algn="ctr" rtl="1"/>
                <a:r>
                  <a:rPr lang="fa-IR" dirty="0">
                    <a:solidFill>
                      <a:srgbClr val="FF0000"/>
                    </a:solidFill>
                    <a:latin typeface="Shabnam" panose="020B0604020202020204" charset="-78"/>
                    <a:cs typeface="Shabnam" panose="020B0604020202020204" charset="-78"/>
                  </a:rPr>
                  <a:t>حدس زدن بخشی از کلید </a:t>
                </a:r>
                <a:r>
                  <a:rPr lang="en-US" dirty="0">
                    <a:solidFill>
                      <a:srgbClr val="FF0000"/>
                    </a:solidFill>
                    <a:latin typeface="Shabnam" panose="020B0604020202020204" charset="-78"/>
                    <a:cs typeface="Shabnam" panose="020B0604020202020204" charset="-78"/>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en-US" b="0" i="1" smtClean="0">
                            <a:solidFill>
                              <a:srgbClr val="FF0000"/>
                            </a:solidFill>
                            <a:latin typeface="Cambria Math" panose="02040503050406030204" pitchFamily="18" charset="0"/>
                          </a:rPr>
                          <m:t>𝑘</m:t>
                        </m:r>
                      </m:sub>
                    </m:sSub>
                  </m:oMath>
                </a14:m>
                <a:endParaRPr lang="en-US" dirty="0">
                  <a:solidFill>
                    <a:srgbClr val="FF0000"/>
                  </a:solidFill>
                </a:endParaRPr>
              </a:p>
            </p:txBody>
          </p:sp>
        </mc:Choice>
        <mc:Fallback xmlns="">
          <p:sp>
            <p:nvSpPr>
              <p:cNvPr id="27" name="TextBox 26">
                <a:extLst>
                  <a:ext uri="{FF2B5EF4-FFF2-40B4-BE49-F238E27FC236}">
                    <a16:creationId xmlns:a16="http://schemas.microsoft.com/office/drawing/2014/main" id="{C1A8F791-44F0-F72F-CC51-4846B79242E2}"/>
                  </a:ext>
                </a:extLst>
              </p:cNvPr>
              <p:cNvSpPr txBox="1">
                <a:spLocks noRot="1" noChangeAspect="1" noMove="1" noResize="1" noEditPoints="1" noAdjustHandles="1" noChangeArrowheads="1" noChangeShapeType="1" noTextEdit="1"/>
              </p:cNvSpPr>
              <p:nvPr/>
            </p:nvSpPr>
            <p:spPr>
              <a:xfrm>
                <a:off x="9081399" y="4652447"/>
                <a:ext cx="1909010" cy="646331"/>
              </a:xfrm>
              <a:prstGeom prst="rect">
                <a:avLst/>
              </a:prstGeom>
              <a:blipFill>
                <a:blip r:embed="rId16"/>
                <a:stretch>
                  <a:fillRect l="-2556" t="-3774" b="-16038"/>
                </a:stretch>
              </a:blipFill>
            </p:spPr>
            <p:txBody>
              <a:bodyPr/>
              <a:lstStyle/>
              <a:p>
                <a:r>
                  <a:rPr lang="fa-IR">
                    <a:noFill/>
                  </a:rPr>
                  <a:t> </a:t>
                </a:r>
              </a:p>
            </p:txBody>
          </p:sp>
        </mc:Fallback>
      </mc:AlternateContent>
      <p:pic>
        <p:nvPicPr>
          <p:cNvPr id="28" name="Picture 27">
            <a:extLst>
              <a:ext uri="{FF2B5EF4-FFF2-40B4-BE49-F238E27FC236}">
                <a16:creationId xmlns:a16="http://schemas.microsoft.com/office/drawing/2014/main" id="{C55E3E9E-5B88-31A4-BB01-100704E04910}"/>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9248227" y="3438404"/>
            <a:ext cx="1450900" cy="1183693"/>
          </a:xfrm>
          <a:prstGeom prst="rect">
            <a:avLst/>
          </a:prstGeom>
          <a:ln>
            <a:noFill/>
          </a:ln>
          <a:effectLst>
            <a:softEdge rad="112500"/>
          </a:effectLst>
        </p:spPr>
      </p:pic>
      <p:sp>
        <p:nvSpPr>
          <p:cNvPr id="29" name="Arrow: Left 28">
            <a:extLst>
              <a:ext uri="{FF2B5EF4-FFF2-40B4-BE49-F238E27FC236}">
                <a16:creationId xmlns:a16="http://schemas.microsoft.com/office/drawing/2014/main" id="{AE5C837B-B414-0071-F6BD-5E2EC26D3859}"/>
              </a:ext>
            </a:extLst>
          </p:cNvPr>
          <p:cNvSpPr/>
          <p:nvPr/>
        </p:nvSpPr>
        <p:spPr>
          <a:xfrm rot="5400000">
            <a:off x="9749323" y="3099672"/>
            <a:ext cx="448708" cy="25060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4AA273F-ED8C-418C-CB16-69FE295FADD6}"/>
                  </a:ext>
                </a:extLst>
              </p:cNvPr>
              <p:cNvSpPr txBox="1"/>
              <p:nvPr/>
            </p:nvSpPr>
            <p:spPr>
              <a:xfrm>
                <a:off x="9274700" y="2573172"/>
                <a:ext cx="1336135" cy="379719"/>
              </a:xfrm>
              <a:prstGeom prst="rect">
                <a:avLst/>
              </a:prstGeom>
              <a:noFill/>
            </p:spPr>
            <p:txBody>
              <a:bodyPr wrap="none" rtlCol="0">
                <a:spAutoFit/>
              </a:bodyPr>
              <a:lstStyle/>
              <a:p>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𝑘</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𝑘</m:t>
                        </m:r>
                      </m:sup>
                    </m:sSubSup>
                    <m:r>
                      <a:rPr lang="en-US" b="0" i="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0" name="TextBox 29">
                <a:extLst>
                  <a:ext uri="{FF2B5EF4-FFF2-40B4-BE49-F238E27FC236}">
                    <a16:creationId xmlns:a16="http://schemas.microsoft.com/office/drawing/2014/main" id="{64AA273F-ED8C-418C-CB16-69FE295FADD6}"/>
                  </a:ext>
                </a:extLst>
              </p:cNvPr>
              <p:cNvSpPr txBox="1">
                <a:spLocks noRot="1" noChangeAspect="1" noMove="1" noResize="1" noEditPoints="1" noAdjustHandles="1" noChangeArrowheads="1" noChangeShapeType="1" noTextEdit="1"/>
              </p:cNvSpPr>
              <p:nvPr/>
            </p:nvSpPr>
            <p:spPr>
              <a:xfrm>
                <a:off x="9274700" y="2573172"/>
                <a:ext cx="1336135" cy="379719"/>
              </a:xfrm>
              <a:prstGeom prst="rect">
                <a:avLst/>
              </a:prstGeom>
              <a:blipFill>
                <a:blip r:embed="rId19"/>
                <a:stretch>
                  <a:fillRect l="-3636" t="-9677" r="-2727" b="-29032"/>
                </a:stretch>
              </a:blipFill>
            </p:spPr>
            <p:txBody>
              <a:bodyPr/>
              <a:lstStyle/>
              <a:p>
                <a:r>
                  <a:rPr lang="fa-IR">
                    <a:noFill/>
                  </a:rPr>
                  <a:t> </a:t>
                </a:r>
              </a:p>
            </p:txBody>
          </p:sp>
        </mc:Fallback>
      </mc:AlternateContent>
      <p:sp>
        <p:nvSpPr>
          <p:cNvPr id="31" name="Arrow: Curved Left 30">
            <a:extLst>
              <a:ext uri="{FF2B5EF4-FFF2-40B4-BE49-F238E27FC236}">
                <a16:creationId xmlns:a16="http://schemas.microsoft.com/office/drawing/2014/main" id="{433FDECE-03A7-47E6-41DE-1DB3199477B7}"/>
              </a:ext>
            </a:extLst>
          </p:cNvPr>
          <p:cNvSpPr/>
          <p:nvPr/>
        </p:nvSpPr>
        <p:spPr>
          <a:xfrm rot="5400000" flipV="1">
            <a:off x="8361172" y="3998891"/>
            <a:ext cx="472922" cy="300269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067D6064-C2C1-7C92-F47D-1FC29D6502F6}"/>
              </a:ext>
            </a:extLst>
          </p:cNvPr>
          <p:cNvSpPr txBox="1"/>
          <p:nvPr/>
        </p:nvSpPr>
        <p:spPr>
          <a:xfrm>
            <a:off x="9732639" y="2044116"/>
            <a:ext cx="444352" cy="369332"/>
          </a:xfrm>
          <a:prstGeom prst="rect">
            <a:avLst/>
          </a:prstGeom>
          <a:noFill/>
        </p:spPr>
        <p:txBody>
          <a:bodyPr wrap="none" rtlCol="0">
            <a:spAutoFit/>
          </a:bodyPr>
          <a:lstStyle/>
          <a:p>
            <a:r>
              <a:rPr lang="fa-IR" dirty="0">
                <a:latin typeface="Shabnam" panose="020B0604020202020204" charset="-78"/>
                <a:cs typeface="Shabnam" panose="020B0604020202020204" charset="-78"/>
              </a:rPr>
              <a:t>اگر</a:t>
            </a:r>
          </a:p>
        </p:txBody>
      </p:sp>
      <p:sp>
        <p:nvSpPr>
          <p:cNvPr id="33" name="TextBox 32">
            <a:extLst>
              <a:ext uri="{FF2B5EF4-FFF2-40B4-BE49-F238E27FC236}">
                <a16:creationId xmlns:a16="http://schemas.microsoft.com/office/drawing/2014/main" id="{32374F7D-46B6-0A80-1993-D3BA12B765F7}"/>
              </a:ext>
            </a:extLst>
          </p:cNvPr>
          <p:cNvSpPr txBox="1"/>
          <p:nvPr/>
        </p:nvSpPr>
        <p:spPr>
          <a:xfrm>
            <a:off x="9081399" y="2342767"/>
            <a:ext cx="2259288" cy="400110"/>
          </a:xfrm>
          <a:prstGeom prst="rect">
            <a:avLst/>
          </a:prstGeom>
          <a:noFill/>
        </p:spPr>
        <p:txBody>
          <a:bodyPr wrap="square" rtlCol="0">
            <a:spAutoFit/>
          </a:bodyPr>
          <a:lstStyle/>
          <a:p>
            <a:r>
              <a:rPr lang="en-US" sz="2000" b="1" dirty="0">
                <a:solidFill>
                  <a:srgbClr val="00B050"/>
                </a:solidFill>
                <a:latin typeface="Shabnam" panose="020B0604020202020204" charset="-78"/>
                <a:cs typeface="Shabnam" panose="020B0604020202020204" charset="-78"/>
              </a:rPr>
              <a:t>U        =        U’</a:t>
            </a:r>
            <a:endParaRPr lang="fa-IR" sz="2000" b="1" dirty="0">
              <a:solidFill>
                <a:srgbClr val="00B050"/>
              </a:solidFill>
              <a:latin typeface="Shabnam" panose="020B0604020202020204" charset="-78"/>
              <a:cs typeface="Shabnam" panose="020B0604020202020204" charset="-78"/>
            </a:endParaRPr>
          </a:p>
        </p:txBody>
      </p:sp>
      <p:sp>
        <p:nvSpPr>
          <p:cNvPr id="44" name="TextBox 43">
            <a:extLst>
              <a:ext uri="{FF2B5EF4-FFF2-40B4-BE49-F238E27FC236}">
                <a16:creationId xmlns:a16="http://schemas.microsoft.com/office/drawing/2014/main" id="{DA9389D1-5B1A-274E-7D63-34CB7768A3F9}"/>
              </a:ext>
            </a:extLst>
          </p:cNvPr>
          <p:cNvSpPr txBox="1"/>
          <p:nvPr/>
        </p:nvSpPr>
        <p:spPr>
          <a:xfrm>
            <a:off x="7046994" y="2253763"/>
            <a:ext cx="1813510" cy="461665"/>
          </a:xfrm>
          <a:prstGeom prst="rect">
            <a:avLst/>
          </a:prstGeom>
          <a:noFill/>
        </p:spPr>
        <p:txBody>
          <a:bodyPr wrap="square">
            <a:spAutoFit/>
          </a:bodyPr>
          <a:lstStyle/>
          <a:p>
            <a:pPr algn="ctr" rtl="1"/>
            <a:r>
              <a:rPr lang="en-US" sz="1800" dirty="0">
                <a:effectLst/>
                <a:latin typeface="Cambria" panose="02040503050406030204" pitchFamily="18" charset="0"/>
                <a:ea typeface="MS Mincho" panose="02020609040205080304" pitchFamily="49" charset="-128"/>
                <a:cs typeface="Arial" panose="020B0604020202020204" pitchFamily="34" charset="0"/>
              </a:rPr>
              <a:t> </a:t>
            </a:r>
            <a:r>
              <a:rPr lang="en-US" sz="2400" dirty="0">
                <a:effectLst/>
                <a:latin typeface="Cambria" panose="02040503050406030204" pitchFamily="18" charset="0"/>
                <a:ea typeface="MS Mincho" panose="02020609040205080304" pitchFamily="49" charset="-128"/>
                <a:cs typeface="Arial" panose="020B0604020202020204" pitchFamily="34" charset="0"/>
              </a:rPr>
              <a:t>🔑</a:t>
            </a:r>
            <a:r>
              <a:rPr lang="fa-IR" dirty="0">
                <a:latin typeface="Shabnam" panose="020B0604020202020204" charset="-78"/>
                <a:ea typeface="MS Mincho" panose="02020609040205080304" pitchFamily="49" charset="-128"/>
                <a:cs typeface="Shabnam" panose="020B0604020202020204" charset="-78"/>
              </a:rPr>
              <a:t>های درست</a:t>
            </a:r>
            <a:endParaRPr lang="fa-IR" dirty="0"/>
          </a:p>
        </p:txBody>
      </p:sp>
      <p:pic>
        <p:nvPicPr>
          <p:cNvPr id="47" name="Picture 46">
            <a:extLst>
              <a:ext uri="{FF2B5EF4-FFF2-40B4-BE49-F238E27FC236}">
                <a16:creationId xmlns:a16="http://schemas.microsoft.com/office/drawing/2014/main" id="{422C1683-2689-5E4B-AD15-8BE37EABBAA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279733" y="1912205"/>
            <a:ext cx="409121" cy="400110"/>
          </a:xfrm>
          <a:prstGeom prst="rect">
            <a:avLst/>
          </a:prstGeom>
        </p:spPr>
      </p:pic>
      <p:sp>
        <p:nvSpPr>
          <p:cNvPr id="48" name="Cylinder 47">
            <a:extLst>
              <a:ext uri="{FF2B5EF4-FFF2-40B4-BE49-F238E27FC236}">
                <a16:creationId xmlns:a16="http://schemas.microsoft.com/office/drawing/2014/main" id="{5173DD25-BA4C-8997-090D-DE60274481B1}"/>
              </a:ext>
            </a:extLst>
          </p:cNvPr>
          <p:cNvSpPr/>
          <p:nvPr/>
        </p:nvSpPr>
        <p:spPr>
          <a:xfrm>
            <a:off x="7089649" y="1580853"/>
            <a:ext cx="1625056" cy="1308094"/>
          </a:xfrm>
          <a:prstGeom prst="can">
            <a:avLst>
              <a:gd name="adj" fmla="val 5000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a-I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A141155-9472-FC95-DDC2-1B20360D91D7}"/>
                  </a:ext>
                </a:extLst>
              </p:cNvPr>
              <p:cNvSpPr txBox="1"/>
              <p:nvPr/>
            </p:nvSpPr>
            <p:spPr>
              <a:xfrm>
                <a:off x="8139119" y="1656314"/>
                <a:ext cx="494642" cy="369332"/>
              </a:xfrm>
              <a:prstGeom prst="rect">
                <a:avLst/>
              </a:prstGeom>
              <a:noFill/>
            </p:spPr>
            <p:txBody>
              <a:bodyPr wrap="square" rtlCol="0">
                <a:spAutoFit/>
              </a:bodyPr>
              <a:lstStyle/>
              <a:p>
                <a:r>
                  <a:rPr lang="en-US" dirty="0">
                    <a:solidFill>
                      <a:srgbClr val="FF0000"/>
                    </a:solidFill>
                    <a:latin typeface="Shabnam" panose="020B0604020202020204" charset="-78"/>
                    <a:cs typeface="Shabnam" panose="020B0604020202020204" charset="-78"/>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en-US" b="0" i="1" smtClean="0">
                            <a:solidFill>
                              <a:srgbClr val="FF0000"/>
                            </a:solidFill>
                            <a:latin typeface="Cambria Math" panose="02040503050406030204" pitchFamily="18" charset="0"/>
                          </a:rPr>
                          <m:t>𝑘</m:t>
                        </m:r>
                      </m:sub>
                    </m:sSub>
                  </m:oMath>
                </a14:m>
                <a:endParaRPr lang="fa-IR" dirty="0">
                  <a:latin typeface="Shabnam" panose="020B0604020202020204" charset="-78"/>
                  <a:cs typeface="Shabnam" panose="020B0604020202020204" charset="-78"/>
                </a:endParaRPr>
              </a:p>
            </p:txBody>
          </p:sp>
        </mc:Choice>
        <mc:Fallback xmlns="">
          <p:sp>
            <p:nvSpPr>
              <p:cNvPr id="49" name="TextBox 48">
                <a:extLst>
                  <a:ext uri="{FF2B5EF4-FFF2-40B4-BE49-F238E27FC236}">
                    <a16:creationId xmlns:a16="http://schemas.microsoft.com/office/drawing/2014/main" id="{1A141155-9472-FC95-DDC2-1B20360D91D7}"/>
                  </a:ext>
                </a:extLst>
              </p:cNvPr>
              <p:cNvSpPr txBox="1">
                <a:spLocks noRot="1" noChangeAspect="1" noMove="1" noResize="1" noEditPoints="1" noAdjustHandles="1" noChangeArrowheads="1" noChangeShapeType="1" noTextEdit="1"/>
              </p:cNvSpPr>
              <p:nvPr/>
            </p:nvSpPr>
            <p:spPr>
              <a:xfrm>
                <a:off x="8139119" y="1656314"/>
                <a:ext cx="494642" cy="369332"/>
              </a:xfrm>
              <a:prstGeom prst="rect">
                <a:avLst/>
              </a:prstGeom>
              <a:blipFill>
                <a:blip r:embed="rId21"/>
                <a:stretch>
                  <a:fillRect t="-6667" r="-18519" b="-3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58CB897-187B-C820-8B1E-26011BAAAEF6}"/>
                  </a:ext>
                </a:extLst>
              </p:cNvPr>
              <p:cNvSpPr txBox="1"/>
              <p:nvPr/>
            </p:nvSpPr>
            <p:spPr>
              <a:xfrm>
                <a:off x="7260713" y="1597824"/>
                <a:ext cx="494642" cy="369332"/>
              </a:xfrm>
              <a:prstGeom prst="rect">
                <a:avLst/>
              </a:prstGeom>
              <a:noFill/>
            </p:spPr>
            <p:txBody>
              <a:bodyPr wrap="square" rtlCol="0">
                <a:spAutoFit/>
              </a:bodyPr>
              <a:lstStyle/>
              <a:p>
                <a:r>
                  <a:rPr lang="en-US" dirty="0">
                    <a:solidFill>
                      <a:srgbClr val="FF0000"/>
                    </a:solidFill>
                    <a:latin typeface="Shabnam" panose="020B0604020202020204" charset="-78"/>
                    <a:cs typeface="Shabnam" panose="020B0604020202020204" charset="-78"/>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fa-IR" b="0" i="1" smtClean="0">
                            <a:solidFill>
                              <a:srgbClr val="FF0000"/>
                            </a:solidFill>
                            <a:latin typeface="Cambria Math" panose="02040503050406030204" pitchFamily="18" charset="0"/>
                          </a:rPr>
                          <m:t>1</m:t>
                        </m:r>
                      </m:sub>
                    </m:sSub>
                  </m:oMath>
                </a14:m>
                <a:endParaRPr lang="fa-IR" dirty="0">
                  <a:latin typeface="Shabnam" panose="020B0604020202020204" charset="-78"/>
                  <a:cs typeface="Shabnam" panose="020B0604020202020204" charset="-78"/>
                </a:endParaRPr>
              </a:p>
            </p:txBody>
          </p:sp>
        </mc:Choice>
        <mc:Fallback xmlns="">
          <p:sp>
            <p:nvSpPr>
              <p:cNvPr id="50" name="TextBox 49">
                <a:extLst>
                  <a:ext uri="{FF2B5EF4-FFF2-40B4-BE49-F238E27FC236}">
                    <a16:creationId xmlns:a16="http://schemas.microsoft.com/office/drawing/2014/main" id="{C58CB897-187B-C820-8B1E-26011BAAAEF6}"/>
                  </a:ext>
                </a:extLst>
              </p:cNvPr>
              <p:cNvSpPr txBox="1">
                <a:spLocks noRot="1" noChangeAspect="1" noMove="1" noResize="1" noEditPoints="1" noAdjustHandles="1" noChangeArrowheads="1" noChangeShapeType="1" noTextEdit="1"/>
              </p:cNvSpPr>
              <p:nvPr/>
            </p:nvSpPr>
            <p:spPr>
              <a:xfrm>
                <a:off x="7260713" y="1597824"/>
                <a:ext cx="494642" cy="369332"/>
              </a:xfrm>
              <a:prstGeom prst="rect">
                <a:avLst/>
              </a:prstGeom>
              <a:blipFill>
                <a:blip r:embed="rId22"/>
                <a:stretch>
                  <a:fillRect t="-4918" r="-16049" b="-2786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7FBCE49-254F-514B-CF0C-701C7C75D02A}"/>
                  </a:ext>
                </a:extLst>
              </p:cNvPr>
              <p:cNvSpPr txBox="1"/>
              <p:nvPr/>
            </p:nvSpPr>
            <p:spPr>
              <a:xfrm>
                <a:off x="7485944" y="1893872"/>
                <a:ext cx="672233" cy="369332"/>
              </a:xfrm>
              <a:prstGeom prst="rect">
                <a:avLst/>
              </a:prstGeom>
              <a:noFill/>
            </p:spPr>
            <p:txBody>
              <a:bodyPr wrap="square" rtlCol="0">
                <a:spAutoFit/>
              </a:bodyPr>
              <a:lstStyle/>
              <a:p>
                <a:r>
                  <a:rPr lang="en-US" dirty="0">
                    <a:solidFill>
                      <a:srgbClr val="FF0000"/>
                    </a:solidFill>
                    <a:latin typeface="Shabnam" panose="020B0604020202020204" charset="-78"/>
                    <a:cs typeface="Shabnam" panose="020B0604020202020204" charset="-78"/>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fa-IR" b="0" i="1" smtClean="0">
                            <a:solidFill>
                              <a:srgbClr val="FF0000"/>
                            </a:solidFill>
                            <a:latin typeface="Cambria Math" panose="02040503050406030204" pitchFamily="18" charset="0"/>
                          </a:rPr>
                          <m:t>18</m:t>
                        </m:r>
                      </m:sub>
                    </m:sSub>
                  </m:oMath>
                </a14:m>
                <a:endParaRPr lang="fa-IR" dirty="0">
                  <a:latin typeface="Shabnam" panose="020B0604020202020204" charset="-78"/>
                  <a:cs typeface="Shabnam" panose="020B0604020202020204" charset="-78"/>
                </a:endParaRPr>
              </a:p>
            </p:txBody>
          </p:sp>
        </mc:Choice>
        <mc:Fallback xmlns="">
          <p:sp>
            <p:nvSpPr>
              <p:cNvPr id="51" name="TextBox 50">
                <a:extLst>
                  <a:ext uri="{FF2B5EF4-FFF2-40B4-BE49-F238E27FC236}">
                    <a16:creationId xmlns:a16="http://schemas.microsoft.com/office/drawing/2014/main" id="{F7FBCE49-254F-514B-CF0C-701C7C75D02A}"/>
                  </a:ext>
                </a:extLst>
              </p:cNvPr>
              <p:cNvSpPr txBox="1">
                <a:spLocks noRot="1" noChangeAspect="1" noMove="1" noResize="1" noEditPoints="1" noAdjustHandles="1" noChangeArrowheads="1" noChangeShapeType="1" noTextEdit="1"/>
              </p:cNvSpPr>
              <p:nvPr/>
            </p:nvSpPr>
            <p:spPr>
              <a:xfrm>
                <a:off x="7485944" y="1893872"/>
                <a:ext cx="672233" cy="369332"/>
              </a:xfrm>
              <a:prstGeom prst="rect">
                <a:avLst/>
              </a:prstGeom>
              <a:blipFill>
                <a:blip r:embed="rId23"/>
                <a:stretch>
                  <a:fillRect t="-6667" b="-3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CCF6E08-ECEF-9B5A-4A1D-B9D10FEC801F}"/>
                  </a:ext>
                </a:extLst>
              </p:cNvPr>
              <p:cNvSpPr txBox="1"/>
              <p:nvPr/>
            </p:nvSpPr>
            <p:spPr>
              <a:xfrm>
                <a:off x="7656946" y="1556462"/>
                <a:ext cx="604823" cy="369332"/>
              </a:xfrm>
              <a:prstGeom prst="rect">
                <a:avLst/>
              </a:prstGeom>
              <a:noFill/>
            </p:spPr>
            <p:txBody>
              <a:bodyPr wrap="square" rtlCol="0">
                <a:spAutoFit/>
              </a:bodyPr>
              <a:lstStyle/>
              <a:p>
                <a:r>
                  <a:rPr lang="en-US" dirty="0">
                    <a:solidFill>
                      <a:srgbClr val="FF0000"/>
                    </a:solidFill>
                    <a:latin typeface="Shabnam" panose="020B0604020202020204" charset="-78"/>
                    <a:cs typeface="Shabnam" panose="020B0604020202020204" charset="-78"/>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fa-IR" b="0" i="1" smtClean="0">
                            <a:solidFill>
                              <a:srgbClr val="FF0000"/>
                            </a:solidFill>
                            <a:latin typeface="Cambria Math" panose="02040503050406030204" pitchFamily="18" charset="0"/>
                          </a:rPr>
                          <m:t>36</m:t>
                        </m:r>
                      </m:sub>
                    </m:sSub>
                  </m:oMath>
                </a14:m>
                <a:endParaRPr lang="fa-IR" dirty="0">
                  <a:latin typeface="Shabnam" panose="020B0604020202020204" charset="-78"/>
                  <a:cs typeface="Shabnam" panose="020B0604020202020204" charset="-78"/>
                </a:endParaRPr>
              </a:p>
            </p:txBody>
          </p:sp>
        </mc:Choice>
        <mc:Fallback xmlns="">
          <p:sp>
            <p:nvSpPr>
              <p:cNvPr id="52" name="TextBox 51">
                <a:extLst>
                  <a:ext uri="{FF2B5EF4-FFF2-40B4-BE49-F238E27FC236}">
                    <a16:creationId xmlns:a16="http://schemas.microsoft.com/office/drawing/2014/main" id="{2CCF6E08-ECEF-9B5A-4A1D-B9D10FEC801F}"/>
                  </a:ext>
                </a:extLst>
              </p:cNvPr>
              <p:cNvSpPr txBox="1">
                <a:spLocks noRot="1" noChangeAspect="1" noMove="1" noResize="1" noEditPoints="1" noAdjustHandles="1" noChangeArrowheads="1" noChangeShapeType="1" noTextEdit="1"/>
              </p:cNvSpPr>
              <p:nvPr/>
            </p:nvSpPr>
            <p:spPr>
              <a:xfrm>
                <a:off x="7656946" y="1556462"/>
                <a:ext cx="604823" cy="369332"/>
              </a:xfrm>
              <a:prstGeom prst="rect">
                <a:avLst/>
              </a:prstGeom>
              <a:blipFill>
                <a:blip r:embed="rId24"/>
                <a:stretch>
                  <a:fillRect t="-4918" r="-11111" b="-27869"/>
                </a:stretch>
              </a:blipFill>
            </p:spPr>
            <p:txBody>
              <a:bodyPr/>
              <a:lstStyle/>
              <a:p>
                <a:r>
                  <a:rPr lang="fa-IR">
                    <a:noFill/>
                  </a:rPr>
                  <a:t> </a:t>
                </a:r>
              </a:p>
            </p:txBody>
          </p:sp>
        </mc:Fallback>
      </mc:AlternateContent>
      <p:sp>
        <p:nvSpPr>
          <p:cNvPr id="53" name="TextBox 52">
            <a:extLst>
              <a:ext uri="{FF2B5EF4-FFF2-40B4-BE49-F238E27FC236}">
                <a16:creationId xmlns:a16="http://schemas.microsoft.com/office/drawing/2014/main" id="{02BF8E20-3A9A-C498-DCE2-BA5F21DD7432}"/>
              </a:ext>
            </a:extLst>
          </p:cNvPr>
          <p:cNvSpPr txBox="1"/>
          <p:nvPr/>
        </p:nvSpPr>
        <p:spPr>
          <a:xfrm>
            <a:off x="7997304" y="1782490"/>
            <a:ext cx="377026" cy="369332"/>
          </a:xfrm>
          <a:prstGeom prst="rect">
            <a:avLst/>
          </a:prstGeom>
          <a:noFill/>
        </p:spPr>
        <p:txBody>
          <a:bodyPr wrap="none" rtlCol="0">
            <a:spAutoFit/>
          </a:bodyPr>
          <a:lstStyle/>
          <a:p>
            <a:r>
              <a:rPr lang="fa-IR" dirty="0">
                <a:solidFill>
                  <a:srgbClr val="FF0000"/>
                </a:solidFill>
              </a:rPr>
              <a:t>...</a:t>
            </a:r>
          </a:p>
        </p:txBody>
      </p:sp>
      <p:sp>
        <p:nvSpPr>
          <p:cNvPr id="54" name="Arrow: Curved Left 53">
            <a:extLst>
              <a:ext uri="{FF2B5EF4-FFF2-40B4-BE49-F238E27FC236}">
                <a16:creationId xmlns:a16="http://schemas.microsoft.com/office/drawing/2014/main" id="{4DD02516-9751-E15E-6293-B09C1EB80887}"/>
              </a:ext>
            </a:extLst>
          </p:cNvPr>
          <p:cNvSpPr/>
          <p:nvPr/>
        </p:nvSpPr>
        <p:spPr>
          <a:xfrm rot="5400000" flipH="1">
            <a:off x="9292080" y="541745"/>
            <a:ext cx="400109" cy="2096772"/>
          </a:xfrm>
          <a:prstGeom prst="curvedLeftArrow">
            <a:avLst>
              <a:gd name="adj1" fmla="val 25000"/>
              <a:gd name="adj2" fmla="val 50000"/>
              <a:gd name="adj3" fmla="val 326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51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par>
                                <p:cTn id="106" presetID="1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fade">
                                      <p:cBhvr>
                                        <p:cTn id="116" dur="500"/>
                                        <p:tgtEl>
                                          <p:spTgt spid="5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fade">
                                      <p:cBhvr>
                                        <p:cTn id="129" dur="5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fade">
                                      <p:cBhvr>
                                        <p:cTn id="134" dur="5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fade">
                                      <p:cBhvr>
                                        <p:cTn id="139" dur="500"/>
                                        <p:tgtEl>
                                          <p:spTgt spid="52"/>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fade">
                                      <p:cBhvr>
                                        <p:cTn id="144" dur="500"/>
                                        <p:tgtEl>
                                          <p:spTgt spid="53"/>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fade">
                                      <p:cBhvr>
                                        <p:cTn id="1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0" grpId="0" animBg="1"/>
      <p:bldP spid="12" grpId="0"/>
      <p:bldP spid="13" grpId="0"/>
      <p:bldP spid="15" grpId="0"/>
      <p:bldP spid="16" grpId="0"/>
      <p:bldP spid="18" grpId="0" animBg="1"/>
      <p:bldP spid="19" grpId="0"/>
      <p:bldP spid="21" grpId="0" animBg="1"/>
      <p:bldP spid="22" grpId="0" animBg="1"/>
      <p:bldP spid="23" grpId="0"/>
      <p:bldP spid="25" grpId="0" animBg="1"/>
      <p:bldP spid="26" grpId="0" animBg="1"/>
      <p:bldP spid="27" grpId="0"/>
      <p:bldP spid="29" grpId="0" animBg="1"/>
      <p:bldP spid="30" grpId="0"/>
      <p:bldP spid="31" grpId="0" animBg="1"/>
      <p:bldP spid="32" grpId="0"/>
      <p:bldP spid="33" grpId="0"/>
      <p:bldP spid="44" grpId="0"/>
      <p:bldP spid="48" grpId="0" animBg="1"/>
      <p:bldP spid="49" grpId="0"/>
      <p:bldP spid="50" grpId="0"/>
      <p:bldP spid="51" grpId="0"/>
      <p:bldP spid="52" grpId="0"/>
      <p:bldP spid="53" grpId="0"/>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2B0F822B-7BD1-E7E7-CED8-A6D0AE7C474E}"/>
              </a:ext>
            </a:extLst>
          </p:cNvPr>
          <p:cNvSpPr/>
          <p:nvPr/>
        </p:nvSpPr>
        <p:spPr>
          <a:xfrm>
            <a:off x="296779" y="300790"/>
            <a:ext cx="11598443" cy="6256421"/>
          </a:xfrm>
          <a:prstGeom prst="roundRect">
            <a:avLst>
              <a:gd name="adj" fmla="val 7626"/>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7F665D0-18CD-D76B-C6FC-B02E5B91E540}"/>
              </a:ext>
            </a:extLst>
          </p:cNvPr>
          <p:cNvSpPr/>
          <p:nvPr/>
        </p:nvSpPr>
        <p:spPr>
          <a:xfrm rot="16200000">
            <a:off x="4732421" y="-1829804"/>
            <a:ext cx="2727157" cy="10517608"/>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0BD35E-2975-C0BF-7AED-E032F0E3F198}"/>
              </a:ext>
            </a:extLst>
          </p:cNvPr>
          <p:cNvSpPr/>
          <p:nvPr/>
        </p:nvSpPr>
        <p:spPr>
          <a:xfrm>
            <a:off x="9025689" y="2431381"/>
            <a:ext cx="1995237" cy="1995237"/>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mbria" panose="02040503050406030204" pitchFamily="18" charset="0"/>
                <a:ea typeface="MS Mincho" panose="02020609040205080304" pitchFamily="49" charset="-128"/>
                <a:cs typeface="Arial" panose="020B0604020202020204" pitchFamily="34" charset="0"/>
              </a:rPr>
              <a:t> </a:t>
            </a:r>
            <a:endParaRPr lang="en-US" dirty="0"/>
          </a:p>
        </p:txBody>
      </p:sp>
      <p:sp>
        <p:nvSpPr>
          <p:cNvPr id="47" name="TextBox 46">
            <a:extLst>
              <a:ext uri="{FF2B5EF4-FFF2-40B4-BE49-F238E27FC236}">
                <a16:creationId xmlns:a16="http://schemas.microsoft.com/office/drawing/2014/main" id="{F2573D43-616B-2B65-FF4E-A4B3426B8D89}"/>
              </a:ext>
            </a:extLst>
          </p:cNvPr>
          <p:cNvSpPr txBox="1"/>
          <p:nvPr/>
        </p:nvSpPr>
        <p:spPr>
          <a:xfrm>
            <a:off x="1267325" y="3045718"/>
            <a:ext cx="7612690" cy="830997"/>
          </a:xfrm>
          <a:prstGeom prst="rect">
            <a:avLst/>
          </a:prstGeom>
          <a:noFill/>
        </p:spPr>
        <p:txBody>
          <a:bodyPr wrap="square" rtlCol="0">
            <a:spAutoFit/>
          </a:bodyPr>
          <a:lstStyle/>
          <a:p>
            <a:pPr algn="ctr" rtl="1"/>
            <a:r>
              <a:rPr lang="fa-IR" sz="4800" b="1" dirty="0">
                <a:solidFill>
                  <a:srgbClr val="FFC000"/>
                </a:solidFill>
                <a:latin typeface="Shabnam" panose="020B0603030804020204" pitchFamily="34" charset="-78"/>
                <a:cs typeface="Shabnam" panose="020B0603030804020204" pitchFamily="34" charset="-78"/>
              </a:rPr>
              <a:t>بخش سوم: </a:t>
            </a:r>
            <a:r>
              <a:rPr lang="fa-IR" sz="4800" b="1" dirty="0">
                <a:solidFill>
                  <a:schemeClr val="bg1"/>
                </a:solidFill>
                <a:latin typeface="Shabnam" panose="020B0603030804020204" pitchFamily="34" charset="-78"/>
                <a:cs typeface="Shabnam" panose="020B0603030804020204" pitchFamily="34" charset="-78"/>
              </a:rPr>
              <a:t>رمزنگاری فایستل</a:t>
            </a:r>
            <a:endParaRPr lang="en-US" sz="4800" b="1" dirty="0">
              <a:solidFill>
                <a:schemeClr val="bg1"/>
              </a:solidFill>
              <a:latin typeface="Shabnam" panose="020B0603030804020204" pitchFamily="34" charset="-78"/>
              <a:cs typeface="Shabnam" panose="020B0603030804020204" pitchFamily="34" charset="-78"/>
            </a:endParaRPr>
          </a:p>
        </p:txBody>
      </p:sp>
      <p:sp>
        <p:nvSpPr>
          <p:cNvPr id="9" name="TextBox 8">
            <a:extLst>
              <a:ext uri="{FF2B5EF4-FFF2-40B4-BE49-F238E27FC236}">
                <a16:creationId xmlns:a16="http://schemas.microsoft.com/office/drawing/2014/main" id="{0B073037-694D-DD15-E34E-A7D8CFA4E82F}"/>
              </a:ext>
            </a:extLst>
          </p:cNvPr>
          <p:cNvSpPr txBox="1"/>
          <p:nvPr/>
        </p:nvSpPr>
        <p:spPr>
          <a:xfrm>
            <a:off x="9345835" y="2773998"/>
            <a:ext cx="1354943" cy="1200329"/>
          </a:xfrm>
          <a:prstGeom prst="rect">
            <a:avLst/>
          </a:prstGeom>
          <a:noFill/>
        </p:spPr>
        <p:txBody>
          <a:bodyPr wrap="square">
            <a:spAutoFit/>
          </a:bodyPr>
          <a:lstStyle/>
          <a:p>
            <a:r>
              <a:rPr lang="en-US" sz="7200" dirty="0">
                <a:effectLst/>
                <a:latin typeface="Cambria" panose="02040503050406030204" pitchFamily="18" charset="0"/>
                <a:ea typeface="MS Mincho" panose="02020609040205080304" pitchFamily="49" charset="-128"/>
                <a:cs typeface="Arial" panose="020B0604020202020204" pitchFamily="34" charset="0"/>
              </a:rPr>
              <a:t>🔐</a:t>
            </a:r>
            <a:r>
              <a:rPr lang="en-US" sz="1800" dirty="0">
                <a:effectLst/>
                <a:latin typeface="Cambria" panose="02040503050406030204" pitchFamily="18" charset="0"/>
                <a:ea typeface="MS Mincho" panose="02020609040205080304" pitchFamily="49" charset="-128"/>
                <a:cs typeface="Arial" panose="020B0604020202020204" pitchFamily="34" charset="0"/>
              </a:rPr>
              <a:t> </a:t>
            </a:r>
            <a:endParaRPr lang="fa-IR" dirty="0"/>
          </a:p>
        </p:txBody>
      </p:sp>
    </p:spTree>
    <p:extLst>
      <p:ext uri="{BB962C8B-B14F-4D97-AF65-F5344CB8AC3E}">
        <p14:creationId xmlns:p14="http://schemas.microsoft.com/office/powerpoint/2010/main" val="411109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12</a:t>
            </a:fld>
            <a:endParaRPr lang="en-US"/>
          </a:p>
        </p:txBody>
      </p:sp>
      <p:sp>
        <p:nvSpPr>
          <p:cNvPr id="37" name="Rectangle: Rounded Corners 36">
            <a:hlinkClick r:id="rId3"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4"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5"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6"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7"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8"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9"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4222" y="6181416"/>
            <a:ext cx="533666" cy="533666"/>
          </a:xfrm>
          <a:prstGeom prst="rect">
            <a:avLst/>
          </a:prstGeom>
        </p:spPr>
      </p:pic>
      <p:pic>
        <p:nvPicPr>
          <p:cNvPr id="72" name="Picture 71">
            <a:extLst>
              <a:ext uri="{FF2B5EF4-FFF2-40B4-BE49-F238E27FC236}">
                <a16:creationId xmlns:a16="http://schemas.microsoft.com/office/drawing/2014/main" id="{76538ABD-500C-8984-79DE-4869CCC9A6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9208" y="1727795"/>
            <a:ext cx="10373584" cy="3035153"/>
          </a:xfrm>
          <a:prstGeom prst="rect">
            <a:avLst/>
          </a:prstGeom>
        </p:spPr>
      </p:pic>
      <p:sp>
        <p:nvSpPr>
          <p:cNvPr id="73" name="Rectangle: Rounded Corners 72">
            <a:extLst>
              <a:ext uri="{FF2B5EF4-FFF2-40B4-BE49-F238E27FC236}">
                <a16:creationId xmlns:a16="http://schemas.microsoft.com/office/drawing/2014/main" id="{B4C65E76-DB72-79EA-2E71-2CD3FAC6A956}"/>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نمای کلی از یک دور فایستل</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
        <p:nvSpPr>
          <p:cNvPr id="4" name="Rectangle: Rounded Corners 3">
            <a:extLst>
              <a:ext uri="{FF2B5EF4-FFF2-40B4-BE49-F238E27FC236}">
                <a16:creationId xmlns:a16="http://schemas.microsoft.com/office/drawing/2014/main" id="{0D61F1FF-E72C-DED5-9C56-778B912248CF}"/>
              </a:ext>
            </a:extLst>
          </p:cNvPr>
          <p:cNvSpPr/>
          <p:nvPr/>
        </p:nvSpPr>
        <p:spPr>
          <a:xfrm>
            <a:off x="909208" y="4802770"/>
            <a:ext cx="10349342"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جزئیات</a:t>
            </a:r>
            <a:r>
              <a:rPr kumimoji="0" lang="fa-IR" sz="2000" b="1" i="0" u="none" strike="noStrike" kern="0" cap="none" spc="0" normalizeH="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تابع درونی دور </a:t>
            </a:r>
            <a:r>
              <a:rPr kumimoji="0" lang="fa-IR" sz="2000" b="1" i="0" u="none" strike="noStrike" kern="0" cap="none" spc="0" normalizeH="0" noProof="0" dirty="0" err="1">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فایستل</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Tree>
    <p:extLst>
      <p:ext uri="{BB962C8B-B14F-4D97-AF65-F5344CB8AC3E}">
        <p14:creationId xmlns:p14="http://schemas.microsoft.com/office/powerpoint/2010/main" val="1220557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13</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pic>
        <p:nvPicPr>
          <p:cNvPr id="30" name="Picture 29">
            <a:extLst>
              <a:ext uri="{FF2B5EF4-FFF2-40B4-BE49-F238E27FC236}">
                <a16:creationId xmlns:a16="http://schemas.microsoft.com/office/drawing/2014/main" id="{8845C0C1-A497-E2D8-632B-174CE26D84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8731" y="1616387"/>
            <a:ext cx="10051719" cy="3335442"/>
          </a:xfrm>
          <a:prstGeom prst="rect">
            <a:avLst/>
          </a:prstGeom>
        </p:spPr>
      </p:pic>
      <p:sp>
        <p:nvSpPr>
          <p:cNvPr id="31" name="Rectangle: Rounded Corners 30">
            <a:extLst>
              <a:ext uri="{FF2B5EF4-FFF2-40B4-BE49-F238E27FC236}">
                <a16:creationId xmlns:a16="http://schemas.microsoft.com/office/drawing/2014/main" id="{84D4D17A-DFFA-D4D9-4D44-F92D79DDD657}"/>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نمای کلی از یک دور </a:t>
            </a:r>
            <a:r>
              <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DES</a:t>
            </a: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 و </a:t>
            </a:r>
            <a:r>
              <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3-DES</a:t>
            </a:r>
          </a:p>
        </p:txBody>
      </p:sp>
      <p:sp>
        <p:nvSpPr>
          <p:cNvPr id="4" name="Rectangle: Rounded Corners 3">
            <a:extLst>
              <a:ext uri="{FF2B5EF4-FFF2-40B4-BE49-F238E27FC236}">
                <a16:creationId xmlns:a16="http://schemas.microsoft.com/office/drawing/2014/main" id="{B250E2FA-3259-FD37-9A8B-B3322568BAD2}"/>
              </a:ext>
            </a:extLst>
          </p:cNvPr>
          <p:cNvSpPr/>
          <p:nvPr/>
        </p:nvSpPr>
        <p:spPr>
          <a:xfrm>
            <a:off x="1168731" y="5053777"/>
            <a:ext cx="10051719"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نمایش بیت به بیت</a:t>
            </a:r>
            <a:r>
              <a:rPr kumimoji="0" lang="fa-IR" sz="2000" b="1" i="0" u="none" strike="noStrike" kern="0" cap="none" spc="0" normalizeH="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یک دور </a:t>
            </a:r>
            <a:r>
              <a:rPr kumimoji="0" lang="en-US" sz="2000" b="1" i="0" u="none" strike="noStrike" kern="0" cap="none" spc="0" normalizeH="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DES</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Tree>
    <p:extLst>
      <p:ext uri="{BB962C8B-B14F-4D97-AF65-F5344CB8AC3E}">
        <p14:creationId xmlns:p14="http://schemas.microsoft.com/office/powerpoint/2010/main" val="1075590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2B0F822B-7BD1-E7E7-CED8-A6D0AE7C474E}"/>
              </a:ext>
            </a:extLst>
          </p:cNvPr>
          <p:cNvSpPr/>
          <p:nvPr/>
        </p:nvSpPr>
        <p:spPr>
          <a:xfrm>
            <a:off x="296779" y="300790"/>
            <a:ext cx="11598443" cy="6256421"/>
          </a:xfrm>
          <a:prstGeom prst="roundRect">
            <a:avLst>
              <a:gd name="adj" fmla="val 7626"/>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7F665D0-18CD-D76B-C6FC-B02E5B91E540}"/>
              </a:ext>
            </a:extLst>
          </p:cNvPr>
          <p:cNvSpPr/>
          <p:nvPr/>
        </p:nvSpPr>
        <p:spPr>
          <a:xfrm rot="16200000">
            <a:off x="4732421" y="-1829804"/>
            <a:ext cx="2727157" cy="10517608"/>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0BD35E-2975-C0BF-7AED-E032F0E3F198}"/>
              </a:ext>
            </a:extLst>
          </p:cNvPr>
          <p:cNvSpPr/>
          <p:nvPr/>
        </p:nvSpPr>
        <p:spPr>
          <a:xfrm>
            <a:off x="9025689" y="2431381"/>
            <a:ext cx="1995237" cy="1995237"/>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2573D43-616B-2B65-FF4E-A4B3426B8D89}"/>
              </a:ext>
            </a:extLst>
          </p:cNvPr>
          <p:cNvSpPr txBox="1"/>
          <p:nvPr/>
        </p:nvSpPr>
        <p:spPr>
          <a:xfrm>
            <a:off x="1267325" y="3045718"/>
            <a:ext cx="7612690" cy="1569660"/>
          </a:xfrm>
          <a:prstGeom prst="rect">
            <a:avLst/>
          </a:prstGeom>
          <a:noFill/>
        </p:spPr>
        <p:txBody>
          <a:bodyPr wrap="square" rtlCol="0">
            <a:spAutoFit/>
          </a:bodyPr>
          <a:lstStyle/>
          <a:p>
            <a:pPr algn="ctr" rtl="1"/>
            <a:r>
              <a:rPr lang="fa-IR" sz="4800" b="1" dirty="0">
                <a:solidFill>
                  <a:srgbClr val="FFC000"/>
                </a:solidFill>
                <a:latin typeface="Shabnam" panose="020B0603030804020204" pitchFamily="34" charset="-78"/>
                <a:cs typeface="Shabnam" panose="020B0603030804020204" pitchFamily="34" charset="-78"/>
              </a:rPr>
              <a:t>بخش چهارم: </a:t>
            </a:r>
            <a:r>
              <a:rPr lang="fa-IR" sz="4800" b="1" dirty="0">
                <a:solidFill>
                  <a:schemeClr val="bg1"/>
                </a:solidFill>
                <a:latin typeface="Shabnam" panose="020B0603030804020204" pitchFamily="34" charset="-78"/>
                <a:cs typeface="Shabnam" panose="020B0603030804020204" pitchFamily="34" charset="-78"/>
              </a:rPr>
              <a:t>شبیه‌سازی و پیاده‌سازی </a:t>
            </a:r>
            <a:endParaRPr lang="en-US" sz="4800" b="1" dirty="0">
              <a:solidFill>
                <a:schemeClr val="bg1"/>
              </a:solidFill>
              <a:latin typeface="Shabnam" panose="020B0603030804020204" pitchFamily="34" charset="-78"/>
              <a:cs typeface="Shabnam" panose="020B0603030804020204" pitchFamily="34" charset="-78"/>
            </a:endParaRPr>
          </a:p>
        </p:txBody>
      </p:sp>
      <p:sp>
        <p:nvSpPr>
          <p:cNvPr id="9" name="TextBox 8">
            <a:extLst>
              <a:ext uri="{FF2B5EF4-FFF2-40B4-BE49-F238E27FC236}">
                <a16:creationId xmlns:a16="http://schemas.microsoft.com/office/drawing/2014/main" id="{6A14849A-2D38-E6BE-11D0-B7A3E271BE79}"/>
              </a:ext>
            </a:extLst>
          </p:cNvPr>
          <p:cNvSpPr txBox="1"/>
          <p:nvPr/>
        </p:nvSpPr>
        <p:spPr>
          <a:xfrm>
            <a:off x="9354907" y="2809105"/>
            <a:ext cx="1336800" cy="1200329"/>
          </a:xfrm>
          <a:prstGeom prst="rect">
            <a:avLst/>
          </a:prstGeom>
          <a:noFill/>
        </p:spPr>
        <p:txBody>
          <a:bodyPr wrap="square">
            <a:spAutoFit/>
          </a:bodyPr>
          <a:lstStyle/>
          <a:p>
            <a:r>
              <a:rPr lang="en-US" sz="7200" dirty="0">
                <a:effectLst/>
                <a:latin typeface="Cambria" panose="02040503050406030204" pitchFamily="18" charset="0"/>
                <a:ea typeface="MS Mincho" panose="02020609040205080304" pitchFamily="49" charset="-128"/>
                <a:cs typeface="Arial" panose="020B0604020202020204" pitchFamily="34" charset="0"/>
              </a:rPr>
              <a:t>💻</a:t>
            </a:r>
            <a:r>
              <a:rPr lang="en-US" sz="1800" dirty="0">
                <a:effectLst/>
                <a:latin typeface="Cambria" panose="02040503050406030204" pitchFamily="18" charset="0"/>
                <a:ea typeface="MS Mincho" panose="02020609040205080304" pitchFamily="49" charset="-128"/>
                <a:cs typeface="Arial" panose="020B0604020202020204" pitchFamily="34" charset="0"/>
              </a:rPr>
              <a:t> </a:t>
            </a:r>
            <a:endParaRPr lang="fa-IR" dirty="0"/>
          </a:p>
        </p:txBody>
      </p:sp>
    </p:spTree>
    <p:extLst>
      <p:ext uri="{BB962C8B-B14F-4D97-AF65-F5344CB8AC3E}">
        <p14:creationId xmlns:p14="http://schemas.microsoft.com/office/powerpoint/2010/main" val="332876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15</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D8FFE4C8-A858-1217-C668-D7C49AB69BCB}"/>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شبیه‌سازی در پایتون</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grpSp>
        <p:nvGrpSpPr>
          <p:cNvPr id="5" name="Group 4">
            <a:extLst>
              <a:ext uri="{FF2B5EF4-FFF2-40B4-BE49-F238E27FC236}">
                <a16:creationId xmlns:a16="http://schemas.microsoft.com/office/drawing/2014/main" id="{27E4A43A-043C-EE0D-61CE-4701CFF2F27F}"/>
              </a:ext>
            </a:extLst>
          </p:cNvPr>
          <p:cNvGrpSpPr/>
          <p:nvPr/>
        </p:nvGrpSpPr>
        <p:grpSpPr>
          <a:xfrm>
            <a:off x="8027126" y="2729144"/>
            <a:ext cx="3294863" cy="1463996"/>
            <a:chOff x="7244256" y="2221043"/>
            <a:chExt cx="2661884" cy="1130665"/>
          </a:xfrm>
        </p:grpSpPr>
        <p:sp>
          <p:nvSpPr>
            <p:cNvPr id="9" name="TextBox 8">
              <a:extLst>
                <a:ext uri="{FF2B5EF4-FFF2-40B4-BE49-F238E27FC236}">
                  <a16:creationId xmlns:a16="http://schemas.microsoft.com/office/drawing/2014/main" id="{225794EB-D133-6CFA-E4C8-80E32CB7590F}"/>
                </a:ext>
              </a:extLst>
            </p:cNvPr>
            <p:cNvSpPr txBox="1"/>
            <p:nvPr/>
          </p:nvSpPr>
          <p:spPr>
            <a:xfrm>
              <a:off x="7244256" y="2638607"/>
              <a:ext cx="2661884" cy="713101"/>
            </a:xfrm>
            <a:prstGeom prst="rect">
              <a:avLst/>
            </a:prstGeom>
            <a:noFill/>
          </p:spPr>
          <p:txBody>
            <a:bodyPr wrap="square" rtlCol="0">
              <a:spAutoFit/>
            </a:bodyPr>
            <a:lstStyle/>
            <a:p>
              <a:pPr algn="justLow" rtl="1"/>
              <a:r>
                <a:rPr lang="fa-IR" sz="1800" dirty="0">
                  <a:solidFill>
                    <a:schemeClr val="tx1"/>
                  </a:solidFill>
                  <a:latin typeface="Shabnam" panose="020B0603030804020204" pitchFamily="34" charset="-78"/>
                  <a:cs typeface="Shabnam" panose="020B0603030804020204" pitchFamily="34" charset="-78"/>
                </a:rPr>
                <a:t>شبیه‌سازی برای اقدام متقابل بر افزونگی برای دو نیبل و بدست آوردن 12 بیت کلید</a:t>
              </a:r>
              <a:endParaRPr lang="en-US" dirty="0">
                <a:latin typeface="Shabnam" panose="020B0603030804020204" pitchFamily="34" charset="-78"/>
                <a:cs typeface="Shabnam" panose="020B0603030804020204" pitchFamily="34" charset="-78"/>
              </a:endParaRPr>
            </a:p>
          </p:txBody>
        </p:sp>
        <p:sp>
          <p:nvSpPr>
            <p:cNvPr id="10" name="TextBox 9">
              <a:extLst>
                <a:ext uri="{FF2B5EF4-FFF2-40B4-BE49-F238E27FC236}">
                  <a16:creationId xmlns:a16="http://schemas.microsoft.com/office/drawing/2014/main" id="{9B994963-3EAC-2B7E-9574-05C3A4AF3713}"/>
                </a:ext>
              </a:extLst>
            </p:cNvPr>
            <p:cNvSpPr txBox="1"/>
            <p:nvPr/>
          </p:nvSpPr>
          <p:spPr>
            <a:xfrm>
              <a:off x="7244258" y="2221043"/>
              <a:ext cx="2661882" cy="309011"/>
            </a:xfrm>
            <a:prstGeom prst="rect">
              <a:avLst/>
            </a:prstGeom>
            <a:solidFill>
              <a:srgbClr val="262344"/>
            </a:solidFill>
          </p:spPr>
          <p:txBody>
            <a:bodyPr wrap="square">
              <a:spAutoFit/>
            </a:bodyPr>
            <a:lstStyle/>
            <a:p>
              <a:pPr algn="ctr" rtl="1"/>
              <a:r>
                <a:rPr lang="fa-IR" sz="2000" b="1" dirty="0">
                  <a:solidFill>
                    <a:schemeClr val="bg1"/>
                  </a:solidFill>
                  <a:latin typeface="Shabnam" panose="020B0603030804020204" pitchFamily="34" charset="-78"/>
                  <a:cs typeface="Shabnam" panose="020B0603030804020204" pitchFamily="34" charset="-78"/>
                </a:rPr>
                <a:t>در حضور اقدام متقابل افزونگی</a:t>
              </a:r>
              <a:endParaRPr lang="en-US" sz="2000" b="1" dirty="0">
                <a:solidFill>
                  <a:schemeClr val="bg1"/>
                </a:solidFill>
                <a:latin typeface="Shabnam" panose="020B0603030804020204" pitchFamily="34" charset="-78"/>
                <a:cs typeface="Shabnam" panose="020B0603030804020204" pitchFamily="34" charset="-78"/>
              </a:endParaRPr>
            </a:p>
          </p:txBody>
        </p:sp>
      </p:grpSp>
      <p:grpSp>
        <p:nvGrpSpPr>
          <p:cNvPr id="17" name="Group 16">
            <a:extLst>
              <a:ext uri="{FF2B5EF4-FFF2-40B4-BE49-F238E27FC236}">
                <a16:creationId xmlns:a16="http://schemas.microsoft.com/office/drawing/2014/main" id="{24CE066C-0010-F4B6-7671-4C4AF1D33485}"/>
              </a:ext>
            </a:extLst>
          </p:cNvPr>
          <p:cNvGrpSpPr/>
          <p:nvPr/>
        </p:nvGrpSpPr>
        <p:grpSpPr>
          <a:xfrm>
            <a:off x="881937" y="2729145"/>
            <a:ext cx="3282939" cy="1399710"/>
            <a:chOff x="7619999" y="2221043"/>
            <a:chExt cx="2286141" cy="1399710"/>
          </a:xfrm>
        </p:grpSpPr>
        <p:sp>
          <p:nvSpPr>
            <p:cNvPr id="18" name="TextBox 17">
              <a:extLst>
                <a:ext uri="{FF2B5EF4-FFF2-40B4-BE49-F238E27FC236}">
                  <a16:creationId xmlns:a16="http://schemas.microsoft.com/office/drawing/2014/main" id="{DB6CA587-BB54-172A-5AB9-11C9F793A12A}"/>
                </a:ext>
              </a:extLst>
            </p:cNvPr>
            <p:cNvSpPr txBox="1"/>
            <p:nvPr/>
          </p:nvSpPr>
          <p:spPr>
            <a:xfrm>
              <a:off x="7619999" y="2697423"/>
              <a:ext cx="2286140" cy="923330"/>
            </a:xfrm>
            <a:prstGeom prst="rect">
              <a:avLst/>
            </a:prstGeom>
            <a:noFill/>
          </p:spPr>
          <p:txBody>
            <a:bodyPr wrap="square" rtlCol="0">
              <a:spAutoFit/>
            </a:bodyPr>
            <a:lstStyle/>
            <a:p>
              <a:pPr algn="justLow" rtl="1"/>
              <a:r>
                <a:rPr lang="fa-IR" sz="1800" dirty="0">
                  <a:solidFill>
                    <a:schemeClr val="tx1"/>
                  </a:solidFill>
                  <a:latin typeface="Shabnam" panose="020B0603030804020204" pitchFamily="34" charset="-78"/>
                  <a:cs typeface="Shabnam" panose="020B0603030804020204" pitchFamily="34" charset="-78"/>
                </a:rPr>
                <a:t>برای 30 ، 50 و 80 درصد خطای ازدست رفته درشرایط مختلف و بدست آوردن کلید های مربوطه</a:t>
              </a:r>
              <a:endParaRPr lang="en-US" dirty="0">
                <a:latin typeface="Shabnam" panose="020B0603030804020204" pitchFamily="34" charset="-78"/>
                <a:cs typeface="Shabnam" panose="020B0603030804020204" pitchFamily="34" charset="-78"/>
              </a:endParaRPr>
            </a:p>
          </p:txBody>
        </p:sp>
        <p:sp>
          <p:nvSpPr>
            <p:cNvPr id="19" name="TextBox 18">
              <a:extLst>
                <a:ext uri="{FF2B5EF4-FFF2-40B4-BE49-F238E27FC236}">
                  <a16:creationId xmlns:a16="http://schemas.microsoft.com/office/drawing/2014/main" id="{A861FBFC-EB04-A2AB-89BA-DA4DE4BE08D0}"/>
                </a:ext>
              </a:extLst>
            </p:cNvPr>
            <p:cNvSpPr txBox="1"/>
            <p:nvPr/>
          </p:nvSpPr>
          <p:spPr>
            <a:xfrm>
              <a:off x="7620000" y="2221043"/>
              <a:ext cx="2286140" cy="400110"/>
            </a:xfrm>
            <a:prstGeom prst="rect">
              <a:avLst/>
            </a:prstGeom>
            <a:solidFill>
              <a:srgbClr val="FFC000"/>
            </a:solidFill>
          </p:spPr>
          <p:txBody>
            <a:bodyPr wrap="square">
              <a:spAutoFit/>
            </a:bodyPr>
            <a:lstStyle/>
            <a:p>
              <a:pPr algn="ctr" rtl="1"/>
              <a:r>
                <a:rPr lang="fa-IR" sz="2000" b="1" dirty="0">
                  <a:solidFill>
                    <a:srgbClr val="262344"/>
                  </a:solidFill>
                  <a:latin typeface="Shabnam" panose="020B0603030804020204" pitchFamily="34" charset="-78"/>
                  <a:cs typeface="Shabnam" panose="020B0603030804020204" pitchFamily="34" charset="-78"/>
                </a:rPr>
                <a:t>در حضور خطای نامطلوب</a:t>
              </a:r>
              <a:endParaRPr lang="en-US" sz="2000" b="1" dirty="0">
                <a:solidFill>
                  <a:srgbClr val="262344"/>
                </a:solidFill>
                <a:latin typeface="Shabnam" panose="020B0603030804020204" pitchFamily="34" charset="-78"/>
                <a:cs typeface="Shabnam" panose="020B0603030804020204" pitchFamily="34" charset="-78"/>
              </a:endParaRPr>
            </a:p>
          </p:txBody>
        </p:sp>
      </p:grpSp>
      <p:pic>
        <p:nvPicPr>
          <p:cNvPr id="21" name="Picture 20">
            <a:extLst>
              <a:ext uri="{FF2B5EF4-FFF2-40B4-BE49-F238E27FC236}">
                <a16:creationId xmlns:a16="http://schemas.microsoft.com/office/drawing/2014/main" id="{02685D4D-A214-B9F1-900C-AA92CC93AE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3201" y="1593947"/>
            <a:ext cx="3925223" cy="3925223"/>
          </a:xfrm>
          <a:prstGeom prst="rect">
            <a:avLst/>
          </a:prstGeom>
        </p:spPr>
      </p:pic>
    </p:spTree>
    <p:extLst>
      <p:ext uri="{BB962C8B-B14F-4D97-AF65-F5344CB8AC3E}">
        <p14:creationId xmlns:p14="http://schemas.microsoft.com/office/powerpoint/2010/main" val="630104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16</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mc:AlternateContent xmlns:mc="http://schemas.openxmlformats.org/markup-compatibility/2006" xmlns:a14="http://schemas.microsoft.com/office/drawing/2010/main">
        <mc:Choice Requires="a14">
          <p:sp>
            <p:nvSpPr>
              <p:cNvPr id="4" name="Google Shape;1012;p80">
                <a:extLst>
                  <a:ext uri="{FF2B5EF4-FFF2-40B4-BE49-F238E27FC236}">
                    <a16:creationId xmlns:a16="http://schemas.microsoft.com/office/drawing/2014/main" id="{F3898145-FDB1-1377-68E9-4FE8A638ACEB}"/>
                  </a:ext>
                </a:extLst>
              </p:cNvPr>
              <p:cNvSpPr txBox="1">
                <a:spLocks/>
              </p:cNvSpPr>
              <p:nvPr/>
            </p:nvSpPr>
            <p:spPr>
              <a:xfrm>
                <a:off x="6977575" y="1442076"/>
                <a:ext cx="4242875" cy="3588467"/>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spcAft>
                    <a:spcPts val="1600"/>
                  </a:spcAft>
                </a:pPr>
                <a14:m>
                  <m:oMathPara xmlns:m="http://schemas.openxmlformats.org/officeDocument/2006/math">
                    <m:oMathParaPr>
                      <m:jc m:val="centerGroup"/>
                    </m:oMathParaPr>
                    <m:oMath xmlns:m="http://schemas.openxmlformats.org/officeDocument/2006/math">
                      <m:sSub>
                        <m:sSubPr>
                          <m:ctrlPr>
                            <a:rPr lang="fa-IR" sz="2000" i="1" kern="0" smtClean="0">
                              <a:solidFill>
                                <a:schemeClr val="tx1">
                                  <a:lumMod val="85000"/>
                                  <a:lumOff val="15000"/>
                                </a:schemeClr>
                              </a:solidFill>
                              <a:latin typeface="Cambria Math" panose="02040503050406030204" pitchFamily="18" charset="0"/>
                              <a:cs typeface="Shabnam" panose="020B0603030804020204" pitchFamily="34" charset="-78"/>
                            </a:rPr>
                          </m:ctrlPr>
                        </m:sSubPr>
                        <m:e>
                          <m:r>
                            <m:rPr>
                              <m:sty m:val="p"/>
                            </m:rPr>
                            <a:rPr lang="el-GR" sz="200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Ζ</m:t>
                          </m:r>
                        </m:e>
                        <m:sub>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16</m:t>
                          </m:r>
                        </m:sub>
                      </m:sSub>
                      <m:d>
                        <m:dPr>
                          <m:begChr m:val="["/>
                          <m:endChr m:val="]"/>
                          <m:ctrlP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ctrlPr>
                        </m:dPr>
                        <m:e>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𝑖</m:t>
                          </m:r>
                        </m:e>
                      </m:d>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 </m:t>
                      </m:r>
                      <m:sSubSup>
                        <m:sSubSupPr>
                          <m:ctrlP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ctrlPr>
                        </m:sSubSupPr>
                        <m:e>
                          <m:r>
                            <m:rPr>
                              <m:sty m:val="p"/>
                            </m:rPr>
                            <a:rPr lang="el-GR"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Ζ</m:t>
                          </m:r>
                        </m:e>
                        <m:sub>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16</m:t>
                          </m:r>
                        </m:sub>
                        <m:sup>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m:t>
                          </m:r>
                        </m:sup>
                      </m:sSubSup>
                      <m:d>
                        <m:dPr>
                          <m:begChr m:val="["/>
                          <m:endChr m:val="]"/>
                          <m:ctrlP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ctrlPr>
                        </m:dPr>
                        <m:e>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𝑖</m:t>
                          </m:r>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m:t>
                          </m:r>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1</m:t>
                          </m:r>
                        </m:e>
                      </m:d>
                    </m:oMath>
                  </m:oMathPara>
                </a14:m>
                <a:endParaRPr lang="en-US" sz="2000" b="0" kern="0" dirty="0">
                  <a:solidFill>
                    <a:schemeClr val="tx1">
                      <a:lumMod val="85000"/>
                      <a:lumOff val="15000"/>
                    </a:schemeClr>
                  </a:solidFill>
                  <a:latin typeface="Shabnam" panose="020B0603030804020204" pitchFamily="34" charset="-78"/>
                  <a:cs typeface="Shabnam" panose="020B0603030804020204" pitchFamily="34" charset="-78"/>
                </a:endParaRPr>
              </a:p>
              <a:p>
                <a:pPr algn="justLow">
                  <a:spcAft>
                    <a:spcPts val="1600"/>
                  </a:spcAft>
                </a:pPr>
                <a:endParaRPr lang="en-US" sz="2000" kern="0" dirty="0">
                  <a:solidFill>
                    <a:schemeClr val="tx1">
                      <a:lumMod val="85000"/>
                      <a:lumOff val="15000"/>
                    </a:schemeClr>
                  </a:solidFill>
                  <a:latin typeface="Shabnam" panose="020B0603030804020204" pitchFamily="34" charset="-78"/>
                  <a:cs typeface="Shabnam" panose="020B0603030804020204" pitchFamily="34" charset="-78"/>
                </a:endParaRPr>
              </a:p>
              <a:p>
                <a:pPr algn="justLow">
                  <a:spcAft>
                    <a:spcPts val="1600"/>
                  </a:spcAft>
                </a:pPr>
                <a14:m>
                  <m:oMathPara xmlns:m="http://schemas.openxmlformats.org/officeDocument/2006/math">
                    <m:oMathParaPr>
                      <m:jc m:val="centerGroup"/>
                    </m:oMathParaPr>
                    <m:oMath xmlns:m="http://schemas.openxmlformats.org/officeDocument/2006/math">
                      <m:sSubSup>
                        <m:sSubSupPr>
                          <m:ctrlPr>
                            <a:rPr lang="el-GR" sz="200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sSubSupPr>
                        <m:e>
                          <m:r>
                            <m:rPr>
                              <m:sty m:val="p"/>
                            </m:rPr>
                            <a:rPr lang="el-GR" sz="2000" i="1" ker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Ζ</m:t>
                          </m:r>
                        </m:e>
                        <m:sub>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16</m:t>
                          </m:r>
                        </m:sub>
                        <m:sup>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m:t>
                          </m:r>
                        </m:sup>
                      </m:sSubSup>
                      <m:d>
                        <m:dPr>
                          <m:begChr m:val="["/>
                          <m:endChr m:val="]"/>
                          <m:ctrlP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dPr>
                        <m:e>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𝑖</m:t>
                          </m:r>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m:t>
                          </m:r>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1</m:t>
                          </m:r>
                        </m:e>
                      </m:d>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m:t>
                      </m:r>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𝑆</m:t>
                      </m:r>
                      <m:d>
                        <m:dPr>
                          <m:ctrlP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dPr>
                        <m:e>
                          <m:sSub>
                            <m:sSubPr>
                              <m:ctrlP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sSubPr>
                            <m:e>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𝑋</m:t>
                              </m:r>
                            </m:e>
                            <m:sub>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16</m:t>
                              </m:r>
                            </m:sub>
                          </m:sSub>
                          <m:d>
                            <m:dPr>
                              <m:begChr m:val="["/>
                              <m:endChr m:val="]"/>
                              <m:ctrlP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dPr>
                            <m:e>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𝑖</m:t>
                              </m:r>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m:t>
                              </m:r>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1</m:t>
                              </m:r>
                            </m:e>
                          </m:d>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 </m:t>
                          </m:r>
                          <m:sSub>
                            <m:sSubPr>
                              <m:ctrlP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sSubPr>
                            <m:e>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𝑠𝐾</m:t>
                              </m:r>
                            </m:e>
                            <m:sub>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16</m:t>
                              </m:r>
                            </m:sub>
                          </m:sSub>
                        </m:e>
                      </m:d>
                    </m:oMath>
                  </m:oMathPara>
                </a14:m>
                <a:endParaRPr lang="en-US" sz="2000" b="0" kern="0" dirty="0">
                  <a:solidFill>
                    <a:schemeClr val="tx1">
                      <a:lumMod val="85000"/>
                      <a:lumOff val="15000"/>
                    </a:schemeClr>
                  </a:solidFill>
                  <a:latin typeface="Shabnam" panose="020B0603030804020204" pitchFamily="34" charset="-78"/>
                  <a:ea typeface="Cambria Math" panose="02040503050406030204" pitchFamily="18" charset="0"/>
                  <a:cs typeface="Shabnam" panose="020B0603030804020204" pitchFamily="34" charset="-78"/>
                </a:endParaRPr>
              </a:p>
              <a:p>
                <a:pPr algn="justLow">
                  <a:spcAft>
                    <a:spcPts val="1600"/>
                  </a:spcAft>
                </a:pPr>
                <a:endParaRPr lang="en-US" sz="2000" kern="0" dirty="0">
                  <a:solidFill>
                    <a:schemeClr val="tx1">
                      <a:lumMod val="85000"/>
                      <a:lumOff val="15000"/>
                    </a:schemeClr>
                  </a:solidFill>
                  <a:latin typeface="Shabnam" panose="020B0603030804020204" pitchFamily="34" charset="-78"/>
                  <a:cs typeface="Shabnam" panose="020B0603030804020204" pitchFamily="34" charset="-78"/>
                </a:endParaRPr>
              </a:p>
              <a:p>
                <a:pPr algn="justLow">
                  <a:spcAft>
                    <a:spcPts val="1600"/>
                  </a:spcAft>
                </a:pPr>
                <a14:m>
                  <m:oMathPara xmlns:m="http://schemas.openxmlformats.org/officeDocument/2006/math">
                    <m:oMathParaPr>
                      <m:jc m:val="centerGroup"/>
                    </m:oMathParaPr>
                    <m:oMath xmlns:m="http://schemas.openxmlformats.org/officeDocument/2006/math">
                      <m:sSub>
                        <m:sSubPr>
                          <m:ctrlPr>
                            <a:rPr lang="fa-IR" sz="2000" i="1" kern="0" smtClean="0">
                              <a:solidFill>
                                <a:schemeClr val="tx1">
                                  <a:lumMod val="85000"/>
                                  <a:lumOff val="15000"/>
                                </a:schemeClr>
                              </a:solidFill>
                              <a:latin typeface="Cambria Math" panose="02040503050406030204" pitchFamily="18" charset="0"/>
                              <a:cs typeface="Shabnam" panose="020B0603030804020204" pitchFamily="34" charset="-78"/>
                            </a:rPr>
                          </m:ctrlPr>
                        </m:sSubPr>
                        <m:e>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𝑍</m:t>
                          </m:r>
                        </m:e>
                        <m:sub>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16</m:t>
                          </m:r>
                        </m:sub>
                      </m:sSub>
                      <m:d>
                        <m:dPr>
                          <m:begChr m:val="["/>
                          <m:endChr m:val="]"/>
                          <m:ctrlP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ctrlPr>
                        </m:dPr>
                        <m:e>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𝑖</m:t>
                          </m:r>
                        </m:e>
                      </m:d>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m:t>
                      </m:r>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𝑆</m:t>
                      </m:r>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m:t>
                      </m:r>
                      <m:sSub>
                        <m:sSubPr>
                          <m:ctrlP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ctrlPr>
                        </m:sSubPr>
                        <m:e>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𝑋</m:t>
                          </m:r>
                        </m:e>
                        <m:sub>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16</m:t>
                          </m:r>
                        </m:sub>
                      </m:sSub>
                      <m:d>
                        <m:dPr>
                          <m:begChr m:val="["/>
                          <m:endChr m:val="]"/>
                          <m:ctrlP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ctrlPr>
                        </m:dPr>
                        <m:e>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𝑖</m:t>
                          </m:r>
                        </m:e>
                      </m:d>
                      <m:r>
                        <a:rPr lang="en-US" sz="2000" b="0" i="1" kern="0" smtClean="0">
                          <a:solidFill>
                            <a:schemeClr val="tx1">
                              <a:lumMod val="85000"/>
                              <a:lumOff val="15000"/>
                            </a:schemeClr>
                          </a:solidFill>
                          <a:latin typeface="Cambria Math" panose="02040503050406030204" pitchFamily="18" charset="0"/>
                          <a:cs typeface="Shabnam" panose="020B0603030804020204" pitchFamily="34" charset="-78"/>
                        </a:rPr>
                        <m:t> </m:t>
                      </m:r>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 </m:t>
                      </m:r>
                      <m:sSub>
                        <m:sSubPr>
                          <m:ctrlP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ctrlPr>
                        </m:sSubPr>
                        <m:e>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𝑠𝐾</m:t>
                          </m:r>
                        </m:e>
                        <m:sub>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16</m:t>
                          </m:r>
                        </m:sub>
                      </m:sSub>
                      <m:r>
                        <a:rPr lang="en-US" sz="2000" b="0" i="1" kern="0" smtClean="0">
                          <a:solidFill>
                            <a:schemeClr val="tx1">
                              <a:lumMod val="85000"/>
                              <a:lumOff val="15000"/>
                            </a:schemeClr>
                          </a:solidFill>
                          <a:latin typeface="Cambria Math" panose="02040503050406030204" pitchFamily="18" charset="0"/>
                          <a:ea typeface="Cambria Math" panose="02040503050406030204" pitchFamily="18" charset="0"/>
                          <a:cs typeface="Shabnam" panose="020B0603030804020204" pitchFamily="34" charset="-78"/>
                        </a:rPr>
                        <m:t>)</m:t>
                      </m:r>
                    </m:oMath>
                  </m:oMathPara>
                </a14:m>
                <a:endParaRPr lang="en-US" sz="2000" kern="0" dirty="0">
                  <a:solidFill>
                    <a:schemeClr val="tx1">
                      <a:lumMod val="85000"/>
                      <a:lumOff val="15000"/>
                    </a:schemeClr>
                  </a:solidFill>
                  <a:latin typeface="Shabnam" panose="020B0603030804020204" pitchFamily="34" charset="-78"/>
                  <a:cs typeface="Shabnam" panose="020B0603030804020204" pitchFamily="34" charset="-78"/>
                </a:endParaRPr>
              </a:p>
              <a:p>
                <a:pPr algn="justLow" rtl="1">
                  <a:spcAft>
                    <a:spcPts val="1600"/>
                  </a:spcAft>
                </a:pPr>
                <a:r>
                  <a:rPr lang="fa-IR" sz="2000" kern="0" dirty="0">
                    <a:solidFill>
                      <a:schemeClr val="tx1">
                        <a:lumMod val="85000"/>
                        <a:lumOff val="15000"/>
                      </a:schemeClr>
                    </a:solidFill>
                    <a:latin typeface="Shabnam" panose="020B0603030804020204" pitchFamily="34" charset="-78"/>
                    <a:cs typeface="Shabnam" panose="020B0603030804020204" pitchFamily="34" charset="-78"/>
                  </a:rPr>
                  <a:t>این روابط نشان دهنده چگونگی ارائه اطلاعات درباره زیرکلید دور آخر با استفاده از خطای پیوندی می‌باشند.</a:t>
                </a:r>
              </a:p>
            </p:txBody>
          </p:sp>
        </mc:Choice>
        <mc:Fallback xmlns="">
          <p:sp>
            <p:nvSpPr>
              <p:cNvPr id="4" name="Google Shape;1012;p80">
                <a:extLst>
                  <a:ext uri="{FF2B5EF4-FFF2-40B4-BE49-F238E27FC236}">
                    <a16:creationId xmlns:a16="http://schemas.microsoft.com/office/drawing/2014/main" id="{F3898145-FDB1-1377-68E9-4FE8A638ACEB}"/>
                  </a:ext>
                </a:extLst>
              </p:cNvPr>
              <p:cNvSpPr txBox="1">
                <a:spLocks noRot="1" noChangeAspect="1" noMove="1" noResize="1" noEditPoints="1" noAdjustHandles="1" noChangeArrowheads="1" noChangeShapeType="1" noTextEdit="1"/>
              </p:cNvSpPr>
              <p:nvPr/>
            </p:nvSpPr>
            <p:spPr>
              <a:xfrm>
                <a:off x="6977575" y="1442076"/>
                <a:ext cx="4242875" cy="3588467"/>
              </a:xfrm>
              <a:prstGeom prst="rect">
                <a:avLst/>
              </a:prstGeom>
              <a:blipFill>
                <a:blip r:embed="rId11"/>
                <a:stretch>
                  <a:fillRect l="-3161" r="-1437" b="-3231"/>
                </a:stretch>
              </a:blipFill>
            </p:spPr>
            <p:txBody>
              <a:bodyPr/>
              <a:lstStyle/>
              <a:p>
                <a:r>
                  <a:rPr lang="fa-IR">
                    <a:noFill/>
                  </a:rPr>
                  <a:t> </a:t>
                </a:r>
              </a:p>
            </p:txBody>
          </p:sp>
        </mc:Fallback>
      </mc:AlternateContent>
      <p:sp>
        <p:nvSpPr>
          <p:cNvPr id="20" name="Rectangle: Rounded Corners 19">
            <a:extLst>
              <a:ext uri="{FF2B5EF4-FFF2-40B4-BE49-F238E27FC236}">
                <a16:creationId xmlns:a16="http://schemas.microsoft.com/office/drawing/2014/main" id="{65D842C2-DC8F-19E0-8239-618E9B8F4362}"/>
              </a:ext>
            </a:extLst>
          </p:cNvPr>
          <p:cNvSpPr/>
          <p:nvPr/>
        </p:nvSpPr>
        <p:spPr>
          <a:xfrm>
            <a:off x="523418" y="5053778"/>
            <a:ext cx="6144668"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نحوه</a:t>
            </a:r>
            <a:r>
              <a:rPr kumimoji="0" lang="fa-IR" sz="2000" b="1" i="0" u="none" strike="noStrike" kern="0" cap="none" spc="0" normalizeH="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برابری نیبل ها در دور آخر برای مدل حمله</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
        <p:nvSpPr>
          <p:cNvPr id="22" name="Partial Circle 21">
            <a:extLst>
              <a:ext uri="{FF2B5EF4-FFF2-40B4-BE49-F238E27FC236}">
                <a16:creationId xmlns:a16="http://schemas.microsoft.com/office/drawing/2014/main" id="{ECA04F98-027C-2DFE-ACFD-71353A35C0AB}"/>
              </a:ext>
            </a:extLst>
          </p:cNvPr>
          <p:cNvSpPr/>
          <p:nvPr/>
        </p:nvSpPr>
        <p:spPr>
          <a:xfrm rot="16200000">
            <a:off x="9399112" y="2945430"/>
            <a:ext cx="3588465" cy="581759"/>
          </a:xfrm>
          <a:prstGeom prst="pie">
            <a:avLst>
              <a:gd name="adj1" fmla="val 0"/>
              <a:gd name="adj2" fmla="val 10751024"/>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23" name="Rectangle: Rounded Corners 22">
            <a:extLst>
              <a:ext uri="{FF2B5EF4-FFF2-40B4-BE49-F238E27FC236}">
                <a16:creationId xmlns:a16="http://schemas.microsoft.com/office/drawing/2014/main" id="{4F738E1F-B145-017D-C43E-51FF0884C584}"/>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مدل حمله در شبیه‌سازی و پیاده‌سازی</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pic>
        <p:nvPicPr>
          <p:cNvPr id="24" name="Picture 23">
            <a:extLst>
              <a:ext uri="{FF2B5EF4-FFF2-40B4-BE49-F238E27FC236}">
                <a16:creationId xmlns:a16="http://schemas.microsoft.com/office/drawing/2014/main" id="{AA086FEF-53B9-53F1-F92D-2671A8805D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031" y="1642832"/>
            <a:ext cx="6395864" cy="3387713"/>
          </a:xfrm>
          <a:prstGeom prst="rect">
            <a:avLst/>
          </a:prstGeom>
        </p:spPr>
      </p:pic>
    </p:spTree>
    <p:extLst>
      <p:ext uri="{BB962C8B-B14F-4D97-AF65-F5344CB8AC3E}">
        <p14:creationId xmlns:p14="http://schemas.microsoft.com/office/powerpoint/2010/main" val="3920422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17</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20" name="Rectangle: Rounded Corners 19">
            <a:extLst>
              <a:ext uri="{FF2B5EF4-FFF2-40B4-BE49-F238E27FC236}">
                <a16:creationId xmlns:a16="http://schemas.microsoft.com/office/drawing/2014/main" id="{65D842C2-DC8F-19E0-8239-618E9B8F4362}"/>
              </a:ext>
            </a:extLst>
          </p:cNvPr>
          <p:cNvSpPr/>
          <p:nvPr/>
        </p:nvSpPr>
        <p:spPr>
          <a:xfrm>
            <a:off x="3337262" y="5275486"/>
            <a:ext cx="6144668"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نحوه بازیابی کلید برای حمله </a:t>
            </a:r>
            <a:r>
              <a:rPr lang="en-US" sz="2000" b="1" kern="0" dirty="0">
                <a:solidFill>
                  <a:schemeClr val="bg1"/>
                </a:solidFill>
                <a:latin typeface="Shabnam" panose="020B0603030804020204" pitchFamily="34" charset="-78"/>
                <a:ea typeface="Libre Baskerville"/>
                <a:cs typeface="Shabnam" panose="020B0603030804020204" pitchFamily="34" charset="-78"/>
                <a:sym typeface="Libre Baskerville"/>
              </a:rPr>
              <a:t>SIFA</a:t>
            </a: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 بدون نویز</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
        <p:nvSpPr>
          <p:cNvPr id="23" name="Rectangle: Rounded Corners 22">
            <a:extLst>
              <a:ext uri="{FF2B5EF4-FFF2-40B4-BE49-F238E27FC236}">
                <a16:creationId xmlns:a16="http://schemas.microsoft.com/office/drawing/2014/main" id="{4F738E1F-B145-017D-C43E-51FF0884C584}"/>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مدل حمله در شبیه‌سازی و پیاده‌سازی برای </a:t>
            </a:r>
            <a:r>
              <a:rPr lang="en-US" sz="2400" b="1" dirty="0">
                <a:solidFill>
                  <a:schemeClr val="tx1">
                    <a:lumMod val="75000"/>
                    <a:lumOff val="25000"/>
                  </a:schemeClr>
                </a:solidFill>
                <a:latin typeface="Shabnam" panose="020B0603030804020204" pitchFamily="34" charset="-78"/>
                <a:cs typeface="Shabnam" panose="020B0603030804020204" pitchFamily="34" charset="-78"/>
              </a:rPr>
              <a:t>SIFA</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pic>
        <p:nvPicPr>
          <p:cNvPr id="5" name="Picture 4">
            <a:extLst>
              <a:ext uri="{FF2B5EF4-FFF2-40B4-BE49-F238E27FC236}">
                <a16:creationId xmlns:a16="http://schemas.microsoft.com/office/drawing/2014/main" id="{BCF8B14E-AB3C-5594-F418-3F0A35770599}"/>
              </a:ext>
            </a:extLst>
          </p:cNvPr>
          <p:cNvPicPr>
            <a:picLocks noChangeAspect="1"/>
          </p:cNvPicPr>
          <p:nvPr/>
        </p:nvPicPr>
        <p:blipFill>
          <a:blip r:embed="rId11"/>
          <a:stretch>
            <a:fillRect/>
          </a:stretch>
        </p:blipFill>
        <p:spPr>
          <a:xfrm>
            <a:off x="3595752" y="1362015"/>
            <a:ext cx="5627688" cy="3838058"/>
          </a:xfrm>
          <a:prstGeom prst="rect">
            <a:avLst/>
          </a:prstGeom>
        </p:spPr>
      </p:pic>
    </p:spTree>
    <p:extLst>
      <p:ext uri="{BB962C8B-B14F-4D97-AF65-F5344CB8AC3E}">
        <p14:creationId xmlns:p14="http://schemas.microsoft.com/office/powerpoint/2010/main" val="29758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18</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20" name="Rectangle: Rounded Corners 19">
            <a:extLst>
              <a:ext uri="{FF2B5EF4-FFF2-40B4-BE49-F238E27FC236}">
                <a16:creationId xmlns:a16="http://schemas.microsoft.com/office/drawing/2014/main" id="{65D842C2-DC8F-19E0-8239-618E9B8F4362}"/>
              </a:ext>
            </a:extLst>
          </p:cNvPr>
          <p:cNvSpPr/>
          <p:nvPr/>
        </p:nvSpPr>
        <p:spPr>
          <a:xfrm>
            <a:off x="523418" y="5294772"/>
            <a:ext cx="6144668"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نحوه</a:t>
            </a:r>
            <a:r>
              <a:rPr kumimoji="0" lang="fa-IR" sz="2000" b="1" i="0" u="none" strike="noStrike" kern="0" cap="none" spc="0" normalizeH="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برابری نیبل ها در دور آخر برای مدل حمله</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
        <p:nvSpPr>
          <p:cNvPr id="3" name="Rectangle: Rounded Corners 2">
            <a:extLst>
              <a:ext uri="{FF2B5EF4-FFF2-40B4-BE49-F238E27FC236}">
                <a16:creationId xmlns:a16="http://schemas.microsoft.com/office/drawing/2014/main" id="{FA445D5C-9A7F-FB1B-5525-06738275EF67}"/>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مدل حمله در شبیه‌سازی و پیاده‌سازی برای </a:t>
            </a:r>
            <a:r>
              <a:rPr lang="en-US" sz="2400" b="1" dirty="0">
                <a:solidFill>
                  <a:schemeClr val="tx1">
                    <a:lumMod val="75000"/>
                    <a:lumOff val="25000"/>
                  </a:schemeClr>
                </a:solidFill>
                <a:latin typeface="Shabnam" panose="020B0603030804020204" pitchFamily="34" charset="-78"/>
                <a:cs typeface="Shabnam" panose="020B0603030804020204" pitchFamily="34" charset="-78"/>
              </a:rPr>
              <a:t>LIFA</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pic>
        <p:nvPicPr>
          <p:cNvPr id="9" name="Picture 8">
            <a:extLst>
              <a:ext uri="{FF2B5EF4-FFF2-40B4-BE49-F238E27FC236}">
                <a16:creationId xmlns:a16="http://schemas.microsoft.com/office/drawing/2014/main" id="{8D26C70F-D63E-9CFD-02DC-FEEE3B5ACD2F}"/>
              </a:ext>
            </a:extLst>
          </p:cNvPr>
          <p:cNvPicPr>
            <a:picLocks noChangeAspect="1"/>
          </p:cNvPicPr>
          <p:nvPr/>
        </p:nvPicPr>
        <p:blipFill>
          <a:blip r:embed="rId11"/>
          <a:stretch>
            <a:fillRect/>
          </a:stretch>
        </p:blipFill>
        <p:spPr>
          <a:xfrm>
            <a:off x="1040085" y="1362014"/>
            <a:ext cx="4871188" cy="3932757"/>
          </a:xfrm>
          <a:prstGeom prst="rect">
            <a:avLst/>
          </a:prstGeom>
        </p:spPr>
      </p:pic>
      <p:pic>
        <p:nvPicPr>
          <p:cNvPr id="1026" name="Picture 2">
            <a:extLst>
              <a:ext uri="{FF2B5EF4-FFF2-40B4-BE49-F238E27FC236}">
                <a16:creationId xmlns:a16="http://schemas.microsoft.com/office/drawing/2014/main" id="{FD55DF4D-8579-BFFF-2699-66A92FAC02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0729" y="1497574"/>
            <a:ext cx="5607503" cy="379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23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19</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4" name="Google Shape;1012;p80">
            <a:extLst>
              <a:ext uri="{FF2B5EF4-FFF2-40B4-BE49-F238E27FC236}">
                <a16:creationId xmlns:a16="http://schemas.microsoft.com/office/drawing/2014/main" id="{20F4371E-2B76-2BFC-5907-F25C060675D9}"/>
              </a:ext>
            </a:extLst>
          </p:cNvPr>
          <p:cNvSpPr txBox="1">
            <a:spLocks/>
          </p:cNvSpPr>
          <p:nvPr/>
        </p:nvSpPr>
        <p:spPr>
          <a:xfrm>
            <a:off x="6434751" y="1442076"/>
            <a:ext cx="4785699" cy="554063"/>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rtl="1">
              <a:spcAft>
                <a:spcPts val="1600"/>
              </a:spcAft>
            </a:pPr>
            <a:r>
              <a:rPr lang="fa-IR" sz="1600" kern="0" dirty="0">
                <a:solidFill>
                  <a:schemeClr val="accent1">
                    <a:lumMod val="75000"/>
                  </a:schemeClr>
                </a:solidFill>
                <a:latin typeface="Shabnam" panose="020B0603030804020204" pitchFamily="34" charset="-78"/>
                <a:cs typeface="Shabnam" panose="020B0603030804020204" pitchFamily="34" charset="-78"/>
              </a:rPr>
              <a:t>سه</a:t>
            </a:r>
            <a:r>
              <a:rPr lang="fa-IR" sz="1600" kern="0" dirty="0">
                <a:solidFill>
                  <a:schemeClr val="tx1">
                    <a:lumMod val="85000"/>
                    <a:lumOff val="15000"/>
                  </a:schemeClr>
                </a:solidFill>
                <a:latin typeface="Shabnam" panose="020B0603030804020204" pitchFamily="34" charset="-78"/>
                <a:cs typeface="Shabnam" panose="020B0603030804020204" pitchFamily="34" charset="-78"/>
              </a:rPr>
              <a:t> متن رمزشده غیرموثر برای بازیابی کلید منحصربفرد</a:t>
            </a:r>
          </a:p>
        </p:txBody>
      </p:sp>
      <p:sp>
        <p:nvSpPr>
          <p:cNvPr id="20" name="Rectangle: Rounded Corners 19">
            <a:extLst>
              <a:ext uri="{FF2B5EF4-FFF2-40B4-BE49-F238E27FC236}">
                <a16:creationId xmlns:a16="http://schemas.microsoft.com/office/drawing/2014/main" id="{9047D6A1-A739-323B-E4D7-33F79F455055}"/>
              </a:ext>
            </a:extLst>
          </p:cNvPr>
          <p:cNvSpPr/>
          <p:nvPr/>
        </p:nvSpPr>
        <p:spPr>
          <a:xfrm>
            <a:off x="523418" y="5053778"/>
            <a:ext cx="5634168"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تاثیر حمله </a:t>
            </a:r>
            <a:r>
              <a:rPr kumimoji="0" lang="en-US"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LIFA</a:t>
            </a: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a:t>
            </a: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بدون حضور نویزی</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
        <p:nvSpPr>
          <p:cNvPr id="22" name="Partial Circle 21">
            <a:extLst>
              <a:ext uri="{FF2B5EF4-FFF2-40B4-BE49-F238E27FC236}">
                <a16:creationId xmlns:a16="http://schemas.microsoft.com/office/drawing/2014/main" id="{770795B3-6809-824E-E185-F48E3FFD6443}"/>
              </a:ext>
            </a:extLst>
          </p:cNvPr>
          <p:cNvSpPr/>
          <p:nvPr/>
        </p:nvSpPr>
        <p:spPr>
          <a:xfrm rot="16200000">
            <a:off x="10945286" y="1442078"/>
            <a:ext cx="554063" cy="554063"/>
          </a:xfrm>
          <a:prstGeom prst="pie">
            <a:avLst>
              <a:gd name="adj1" fmla="val 0"/>
              <a:gd name="adj2" fmla="val 1073160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25" name="Google Shape;1012;p80">
            <a:extLst>
              <a:ext uri="{FF2B5EF4-FFF2-40B4-BE49-F238E27FC236}">
                <a16:creationId xmlns:a16="http://schemas.microsoft.com/office/drawing/2014/main" id="{74FE35C6-C21F-5372-80AC-7173B516C17D}"/>
              </a:ext>
            </a:extLst>
          </p:cNvPr>
          <p:cNvSpPr txBox="1">
            <a:spLocks/>
          </p:cNvSpPr>
          <p:nvPr/>
        </p:nvSpPr>
        <p:spPr>
          <a:xfrm>
            <a:off x="6495951" y="3114722"/>
            <a:ext cx="4785699" cy="554063"/>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rtl="1">
              <a:spcAft>
                <a:spcPts val="1600"/>
              </a:spcAft>
            </a:pPr>
            <a:r>
              <a:rPr lang="fa-IR" sz="1600" kern="0" dirty="0">
                <a:solidFill>
                  <a:srgbClr val="FF0000"/>
                </a:solidFill>
                <a:latin typeface="Shabnam" panose="020B0603030804020204" pitchFamily="34" charset="-78"/>
                <a:cs typeface="Shabnam" panose="020B0603030804020204" pitchFamily="34" charset="-78"/>
              </a:rPr>
              <a:t>نه</a:t>
            </a:r>
            <a:r>
              <a:rPr lang="fa-IR" sz="1600" kern="0" dirty="0">
                <a:solidFill>
                  <a:schemeClr val="tx1">
                    <a:lumMod val="85000"/>
                    <a:lumOff val="15000"/>
                  </a:schemeClr>
                </a:solidFill>
                <a:latin typeface="Shabnam" panose="020B0603030804020204" pitchFamily="34" charset="-78"/>
                <a:cs typeface="Shabnam" panose="020B0603030804020204" pitchFamily="34" charset="-78"/>
              </a:rPr>
              <a:t> متن رمزشده غیرموثر برای کلید بازیابی منحصربفرد</a:t>
            </a:r>
          </a:p>
        </p:txBody>
      </p:sp>
      <p:sp>
        <p:nvSpPr>
          <p:cNvPr id="26" name="Partial Circle 25">
            <a:extLst>
              <a:ext uri="{FF2B5EF4-FFF2-40B4-BE49-F238E27FC236}">
                <a16:creationId xmlns:a16="http://schemas.microsoft.com/office/drawing/2014/main" id="{14BC4699-3ABF-1B56-3303-BC079BE916B3}"/>
              </a:ext>
            </a:extLst>
          </p:cNvPr>
          <p:cNvSpPr/>
          <p:nvPr/>
        </p:nvSpPr>
        <p:spPr>
          <a:xfrm rot="16200000">
            <a:off x="10966518" y="3110677"/>
            <a:ext cx="554063" cy="554063"/>
          </a:xfrm>
          <a:prstGeom prst="pie">
            <a:avLst>
              <a:gd name="adj1" fmla="val 0"/>
              <a:gd name="adj2" fmla="val 1073160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F056C86-DC7C-AD7E-5F04-BD310432C4CC}"/>
              </a:ext>
            </a:extLst>
          </p:cNvPr>
          <p:cNvPicPr>
            <a:picLocks noChangeAspect="1"/>
          </p:cNvPicPr>
          <p:nvPr/>
        </p:nvPicPr>
        <p:blipFill>
          <a:blip r:embed="rId11"/>
          <a:stretch>
            <a:fillRect/>
          </a:stretch>
        </p:blipFill>
        <p:spPr>
          <a:xfrm>
            <a:off x="649381" y="933378"/>
            <a:ext cx="5348021" cy="3979991"/>
          </a:xfrm>
          <a:prstGeom prst="rect">
            <a:avLst/>
          </a:prstGeom>
        </p:spPr>
      </p:pic>
    </p:spTree>
    <p:extLst>
      <p:ext uri="{BB962C8B-B14F-4D97-AF65-F5344CB8AC3E}">
        <p14:creationId xmlns:p14="http://schemas.microsoft.com/office/powerpoint/2010/main" val="3358206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B723BA6-3F2A-F9EE-2579-AD75209F065D}"/>
              </a:ext>
            </a:extLst>
          </p:cNvPr>
          <p:cNvSpPr/>
          <p:nvPr/>
        </p:nvSpPr>
        <p:spPr>
          <a:xfrm>
            <a:off x="240631" y="433137"/>
            <a:ext cx="11742821" cy="6210300"/>
          </a:xfrm>
          <a:prstGeom prst="roundRect">
            <a:avLst>
              <a:gd name="adj" fmla="val 76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01699AF-67CE-B378-68DA-98D5345E8EB0}"/>
              </a:ext>
            </a:extLst>
          </p:cNvPr>
          <p:cNvSpPr/>
          <p:nvPr/>
        </p:nvSpPr>
        <p:spPr>
          <a:xfrm rot="16200000">
            <a:off x="5713998" y="-1902997"/>
            <a:ext cx="764002" cy="4710367"/>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EF60BE1-10E6-731C-7478-16B3B33FB1E5}"/>
              </a:ext>
            </a:extLst>
          </p:cNvPr>
          <p:cNvSpPr txBox="1"/>
          <p:nvPr/>
        </p:nvSpPr>
        <p:spPr>
          <a:xfrm>
            <a:off x="4243136" y="221353"/>
            <a:ext cx="3705726" cy="461665"/>
          </a:xfrm>
          <a:prstGeom prst="rect">
            <a:avLst/>
          </a:prstGeom>
          <a:noFill/>
        </p:spPr>
        <p:txBody>
          <a:bodyPr wrap="square" rtlCol="0">
            <a:spAutoFit/>
          </a:bodyPr>
          <a:lstStyle/>
          <a:p>
            <a:pPr algn="ctr" rtl="1"/>
            <a:r>
              <a:rPr lang="fa-IR" sz="2400" b="1" dirty="0">
                <a:solidFill>
                  <a:schemeClr val="bg1"/>
                </a:solidFill>
                <a:latin typeface="Shabnam" panose="020B0603030804020204" pitchFamily="34" charset="-78"/>
                <a:cs typeface="Shabnam" panose="020B0603030804020204" pitchFamily="34" charset="-78"/>
              </a:rPr>
              <a:t>فهرست مطالب</a:t>
            </a:r>
            <a:endParaRPr lang="en-US" sz="2400" b="1" dirty="0">
              <a:solidFill>
                <a:schemeClr val="bg1"/>
              </a:solidFill>
              <a:latin typeface="Shabnam" panose="020B0603030804020204" pitchFamily="34" charset="-78"/>
              <a:cs typeface="Shabnam" panose="020B0603030804020204" pitchFamily="34" charset="-78"/>
            </a:endParaRPr>
          </a:p>
        </p:txBody>
      </p:sp>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FDE4F1D7-6F1B-1FA3-71B9-8EC8D54DCF1B}"/>
                  </a:ext>
                </a:extLst>
              </p:cNvPr>
              <p:cNvGraphicFramePr>
                <a:graphicFrameLocks noChangeAspect="1"/>
              </p:cNvGraphicFramePr>
              <p:nvPr>
                <p:extLst>
                  <p:ext uri="{D42A27DB-BD31-4B8C-83A1-F6EECF244321}">
                    <p14:modId xmlns:p14="http://schemas.microsoft.com/office/powerpoint/2010/main" val="3960604137"/>
                  </p:ext>
                </p:extLst>
              </p:nvPr>
            </p:nvGraphicFramePr>
            <p:xfrm>
              <a:off x="8035548" y="1814051"/>
              <a:ext cx="3048000" cy="1714500"/>
            </p:xfrm>
            <a:graphic>
              <a:graphicData uri="http://schemas.microsoft.com/office/powerpoint/2016/sectionzoom">
                <psez:sectionZm>
                  <psez:sectionZmObj sectionId="{A2A54D79-689F-4F65-B0EF-76F65C807837}">
                    <psez:zmPr id="{A73CE921-C541-4A2F-A6D5-82397C676A1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a:effectLst>
                          <a:outerShdw blurRad="50800" dist="38100" dir="8100000" algn="tr" rotWithShape="0">
                            <a:prstClr val="black">
                              <a:alpha val="40000"/>
                            </a:prstClr>
                          </a:outerShdw>
                        </a:effectLst>
                      </p166:spPr>
                    </psez:zmPr>
                  </psez:sectionZmObj>
                </psez:sectionZm>
              </a:graphicData>
            </a:graphic>
          </p:graphicFrame>
        </mc:Choice>
        <mc:Fallback xmlns="">
          <p:pic>
            <p:nvPicPr>
              <p:cNvPr id="6" name="Section Zoom 5">
                <a:hlinkClick r:id="rId3" action="ppaction://hlinksldjump"/>
                <a:extLst>
                  <a:ext uri="{FF2B5EF4-FFF2-40B4-BE49-F238E27FC236}">
                    <a16:creationId xmlns:a16="http://schemas.microsoft.com/office/drawing/2014/main" id="{FDE4F1D7-6F1B-1FA3-71B9-8EC8D54DCF1B}"/>
                  </a:ext>
                </a:extLst>
              </p:cNvPr>
              <p:cNvPicPr>
                <a:picLocks noGrp="1" noRot="1" noChangeAspect="1" noMove="1" noResize="1" noEditPoints="1" noAdjustHandles="1" noChangeArrowheads="1" noChangeShapeType="1"/>
              </p:cNvPicPr>
              <p:nvPr/>
            </p:nvPicPr>
            <p:blipFill>
              <a:blip r:embed="rId4"/>
              <a:stretch>
                <a:fillRect/>
              </a:stretch>
            </p:blipFill>
            <p:spPr>
              <a:xfrm>
                <a:off x="8035548" y="1814051"/>
                <a:ext cx="3048000" cy="1714500"/>
              </a:xfrm>
              <a:prstGeom prst="rect">
                <a:avLst/>
              </a:prstGeom>
              <a:ln w="3175">
                <a:solidFill>
                  <a:prstClr val="ltGray"/>
                </a:solidFill>
              </a:ln>
              <a:effectLst>
                <a:outerShdw blurRad="50800" dist="38100" dir="8100000" algn="tr" rotWithShape="0">
                  <a:prstClr val="black">
                    <a:alpha val="40000"/>
                  </a:prstClr>
                </a:outerShdw>
              </a:effectLst>
            </p:spPr>
          </p:pic>
        </mc:Fallback>
      </mc:AlternateContent>
      <mc:AlternateContent xmlns:mc="http://schemas.openxmlformats.org/markup-compatibility/2006" xmlns:psez="http://schemas.microsoft.com/office/powerpoint/2016/sectionzoom">
        <mc:Choice Requires="psez">
          <p:graphicFrame>
            <p:nvGraphicFramePr>
              <p:cNvPr id="8" name="Section Zoom 7">
                <a:extLst>
                  <a:ext uri="{FF2B5EF4-FFF2-40B4-BE49-F238E27FC236}">
                    <a16:creationId xmlns:a16="http://schemas.microsoft.com/office/drawing/2014/main" id="{D663F2BB-9167-FF55-DC58-0C92D34E5409}"/>
                  </a:ext>
                </a:extLst>
              </p:cNvPr>
              <p:cNvGraphicFramePr>
                <a:graphicFrameLocks noChangeAspect="1"/>
              </p:cNvGraphicFramePr>
              <p:nvPr>
                <p:extLst>
                  <p:ext uri="{D42A27DB-BD31-4B8C-83A1-F6EECF244321}">
                    <p14:modId xmlns:p14="http://schemas.microsoft.com/office/powerpoint/2010/main" val="1651804836"/>
                  </p:ext>
                </p:extLst>
              </p:nvPr>
            </p:nvGraphicFramePr>
            <p:xfrm>
              <a:off x="4516000" y="1814051"/>
              <a:ext cx="3048000" cy="1714500"/>
            </p:xfrm>
            <a:graphic>
              <a:graphicData uri="http://schemas.microsoft.com/office/powerpoint/2016/sectionzoom">
                <psez:sectionZm>
                  <psez:sectionZmObj sectionId="{7FEF818B-DBC1-4110-A3C0-9E7F580D30D9}">
                    <psez:zmPr id="{10247AA7-FE1C-4AEA-A8CB-AC84E1D30BA9}"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a:effectLst>
                          <a:outerShdw blurRad="50800" dist="38100" dir="8100000" algn="tr" rotWithShape="0">
                            <a:prstClr val="black">
                              <a:alpha val="40000"/>
                            </a:prstClr>
                          </a:outerShdw>
                        </a:effectLst>
                      </p166:spPr>
                    </psez:zmPr>
                  </psez:sectionZmObj>
                </psez:sectionZm>
              </a:graphicData>
            </a:graphic>
          </p:graphicFrame>
        </mc:Choice>
        <mc:Fallback xmlns="">
          <p:pic>
            <p:nvPicPr>
              <p:cNvPr id="8" name="Section Zoom 7">
                <a:hlinkClick r:id="rId6" action="ppaction://hlinksldjump"/>
                <a:extLst>
                  <a:ext uri="{FF2B5EF4-FFF2-40B4-BE49-F238E27FC236}">
                    <a16:creationId xmlns:a16="http://schemas.microsoft.com/office/drawing/2014/main" id="{D663F2BB-9167-FF55-DC58-0C92D34E5409}"/>
                  </a:ext>
                </a:extLst>
              </p:cNvPr>
              <p:cNvPicPr>
                <a:picLocks noGrp="1" noRot="1" noChangeAspect="1" noMove="1" noResize="1" noEditPoints="1" noAdjustHandles="1" noChangeArrowheads="1" noChangeShapeType="1"/>
              </p:cNvPicPr>
              <p:nvPr/>
            </p:nvPicPr>
            <p:blipFill>
              <a:blip r:embed="rId7"/>
              <a:stretch>
                <a:fillRect/>
              </a:stretch>
            </p:blipFill>
            <p:spPr>
              <a:xfrm>
                <a:off x="4516000" y="1814051"/>
                <a:ext cx="3048000" cy="1714500"/>
              </a:xfrm>
              <a:prstGeom prst="rect">
                <a:avLst/>
              </a:prstGeom>
              <a:ln w="3175">
                <a:solidFill>
                  <a:prstClr val="ltGray"/>
                </a:solidFill>
              </a:ln>
              <a:effectLst>
                <a:outerShdw blurRad="50800" dist="38100" dir="8100000" algn="tr" rotWithShape="0">
                  <a:prstClr val="black">
                    <a:alpha val="40000"/>
                  </a:prstClr>
                </a:outerShdw>
              </a:effectLst>
            </p:spPr>
          </p:pic>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86FD3043-4AC2-60E0-70D0-F0D5F4627FAF}"/>
                  </a:ext>
                </a:extLst>
              </p:cNvPr>
              <p:cNvGraphicFramePr>
                <a:graphicFrameLocks noChangeAspect="1"/>
              </p:cNvGraphicFramePr>
              <p:nvPr>
                <p:extLst>
                  <p:ext uri="{D42A27DB-BD31-4B8C-83A1-F6EECF244321}">
                    <p14:modId xmlns:p14="http://schemas.microsoft.com/office/powerpoint/2010/main" val="3286647813"/>
                  </p:ext>
                </p:extLst>
              </p:nvPr>
            </p:nvGraphicFramePr>
            <p:xfrm>
              <a:off x="996453" y="1814051"/>
              <a:ext cx="3048000" cy="1714500"/>
            </p:xfrm>
            <a:graphic>
              <a:graphicData uri="http://schemas.microsoft.com/office/powerpoint/2016/sectionzoom">
                <psez:sectionZm>
                  <psez:sectionZmObj sectionId="{0E117BB8-10A5-4256-8BA6-6EB4F9E047FA}">
                    <psez:zmPr id="{8BA222F4-538E-4688-8AE3-20255A53EE6E}"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solidFill>
                            <a:prstClr val="ltGray"/>
                          </a:solidFill>
                        </a:ln>
                        <a:effectLst>
                          <a:outerShdw blurRad="50800" dist="38100" dir="8100000" algn="tr" rotWithShape="0">
                            <a:prstClr val="black">
                              <a:alpha val="40000"/>
                            </a:prstClr>
                          </a:outerShdw>
                        </a:effectLst>
                      </p166:spPr>
                    </psez:zmPr>
                  </psez:sectionZmObj>
                </psez:sectionZm>
              </a:graphicData>
            </a:graphic>
          </p:graphicFrame>
        </mc:Choice>
        <mc:Fallback xmlns="">
          <p:pic>
            <p:nvPicPr>
              <p:cNvPr id="10" name="Section Zoom 9">
                <a:hlinkClick r:id="rId9" action="ppaction://hlinksldjump"/>
                <a:extLst>
                  <a:ext uri="{FF2B5EF4-FFF2-40B4-BE49-F238E27FC236}">
                    <a16:creationId xmlns:a16="http://schemas.microsoft.com/office/drawing/2014/main" id="{86FD3043-4AC2-60E0-70D0-F0D5F4627FAF}"/>
                  </a:ext>
                </a:extLst>
              </p:cNvPr>
              <p:cNvPicPr>
                <a:picLocks noGrp="1" noRot="1" noChangeAspect="1" noMove="1" noResize="1" noEditPoints="1" noAdjustHandles="1" noChangeArrowheads="1" noChangeShapeType="1"/>
              </p:cNvPicPr>
              <p:nvPr/>
            </p:nvPicPr>
            <p:blipFill>
              <a:blip r:embed="rId10"/>
              <a:stretch>
                <a:fillRect/>
              </a:stretch>
            </p:blipFill>
            <p:spPr>
              <a:xfrm>
                <a:off x="996453" y="1814051"/>
                <a:ext cx="3048000" cy="1714500"/>
              </a:xfrm>
              <a:prstGeom prst="rect">
                <a:avLst/>
              </a:prstGeom>
              <a:ln w="3175">
                <a:solidFill>
                  <a:prstClr val="ltGray"/>
                </a:solidFill>
              </a:ln>
              <a:effectLst>
                <a:outerShdw blurRad="50800" dist="38100" dir="8100000" algn="tr" rotWithShape="0">
                  <a:prstClr val="black">
                    <a:alpha val="40000"/>
                  </a:prstClr>
                </a:outerShdw>
              </a:effectLst>
            </p:spPr>
          </p:pic>
        </mc:Fallback>
      </mc:AlternateContent>
      <mc:AlternateContent xmlns:mc="http://schemas.openxmlformats.org/markup-compatibility/2006" xmlns:psez="http://schemas.microsoft.com/office/powerpoint/2016/sectionzoom">
        <mc:Choice Requires="psez">
          <p:graphicFrame>
            <p:nvGraphicFramePr>
              <p:cNvPr id="12" name="Section Zoom 11">
                <a:extLst>
                  <a:ext uri="{FF2B5EF4-FFF2-40B4-BE49-F238E27FC236}">
                    <a16:creationId xmlns:a16="http://schemas.microsoft.com/office/drawing/2014/main" id="{9D6C0E4F-7BAC-1C10-BED8-68ABA77D01B9}"/>
                  </a:ext>
                </a:extLst>
              </p:cNvPr>
              <p:cNvGraphicFramePr>
                <a:graphicFrameLocks noChangeAspect="1"/>
              </p:cNvGraphicFramePr>
              <p:nvPr>
                <p:extLst>
                  <p:ext uri="{D42A27DB-BD31-4B8C-83A1-F6EECF244321}">
                    <p14:modId xmlns:p14="http://schemas.microsoft.com/office/powerpoint/2010/main" val="1588397648"/>
                  </p:ext>
                </p:extLst>
              </p:nvPr>
            </p:nvGraphicFramePr>
            <p:xfrm>
              <a:off x="8035548" y="4068987"/>
              <a:ext cx="3048000" cy="1714500"/>
            </p:xfrm>
            <a:graphic>
              <a:graphicData uri="http://schemas.microsoft.com/office/powerpoint/2016/sectionzoom">
                <psez:sectionZm>
                  <psez:sectionZmObj sectionId="{093350E7-4C3A-47CE-A691-A3963847C101}">
                    <psez:zmPr id="{ED2B7802-AC7F-41FC-BA83-EE8E6EEFF983}" transitionDur="1000">
                      <p166:blipFill xmlns:p166="http://schemas.microsoft.com/office/powerpoint/2016/6/main">
                        <a:blip r:embed="rId11"/>
                        <a:stretch>
                          <a:fillRect/>
                        </a:stretch>
                      </p166:blipFill>
                      <p166:spPr xmlns:p166="http://schemas.microsoft.com/office/powerpoint/2016/6/main">
                        <a:xfrm>
                          <a:off x="0" y="0"/>
                          <a:ext cx="3048000" cy="1714500"/>
                        </a:xfrm>
                        <a:prstGeom prst="rect">
                          <a:avLst/>
                        </a:prstGeom>
                        <a:ln w="3175">
                          <a:solidFill>
                            <a:prstClr val="ltGray"/>
                          </a:solidFill>
                        </a:ln>
                        <a:effectLst>
                          <a:outerShdw blurRad="50800" dist="38100" dir="8100000" algn="tr" rotWithShape="0">
                            <a:prstClr val="black">
                              <a:alpha val="40000"/>
                            </a:prstClr>
                          </a:outerShdw>
                        </a:effectLst>
                      </p166:spPr>
                    </psez:zmPr>
                  </psez:sectionZmObj>
                </psez:sectionZm>
              </a:graphicData>
            </a:graphic>
          </p:graphicFrame>
        </mc:Choice>
        <mc:Fallback xmlns="">
          <p:pic>
            <p:nvPicPr>
              <p:cNvPr id="12" name="Section Zoom 11">
                <a:hlinkClick r:id="rId12" action="ppaction://hlinksldjump"/>
                <a:extLst>
                  <a:ext uri="{FF2B5EF4-FFF2-40B4-BE49-F238E27FC236}">
                    <a16:creationId xmlns:a16="http://schemas.microsoft.com/office/drawing/2014/main" id="{9D6C0E4F-7BAC-1C10-BED8-68ABA77D01B9}"/>
                  </a:ext>
                </a:extLst>
              </p:cNvPr>
              <p:cNvPicPr>
                <a:picLocks noGrp="1" noRot="1" noChangeAspect="1" noMove="1" noResize="1" noEditPoints="1" noAdjustHandles="1" noChangeArrowheads="1" noChangeShapeType="1"/>
              </p:cNvPicPr>
              <p:nvPr/>
            </p:nvPicPr>
            <p:blipFill>
              <a:blip r:embed="rId13"/>
              <a:stretch>
                <a:fillRect/>
              </a:stretch>
            </p:blipFill>
            <p:spPr>
              <a:xfrm>
                <a:off x="8035548" y="4068987"/>
                <a:ext cx="3048000" cy="1714500"/>
              </a:xfrm>
              <a:prstGeom prst="rect">
                <a:avLst/>
              </a:prstGeom>
              <a:ln w="3175">
                <a:solidFill>
                  <a:prstClr val="ltGray"/>
                </a:solidFill>
              </a:ln>
              <a:effectLst>
                <a:outerShdw blurRad="50800" dist="38100" dir="8100000" algn="tr" rotWithShape="0">
                  <a:prstClr val="black">
                    <a:alpha val="40000"/>
                  </a:prstClr>
                </a:outerShdw>
              </a:effectLst>
            </p:spPr>
          </p:pic>
        </mc:Fallback>
      </mc:AlternateContent>
      <mc:AlternateContent xmlns:mc="http://schemas.openxmlformats.org/markup-compatibility/2006" xmlns:psez="http://schemas.microsoft.com/office/powerpoint/2016/sectionzoom">
        <mc:Choice Requires="psez">
          <p:graphicFrame>
            <p:nvGraphicFramePr>
              <p:cNvPr id="14" name="Section Zoom 13">
                <a:extLst>
                  <a:ext uri="{FF2B5EF4-FFF2-40B4-BE49-F238E27FC236}">
                    <a16:creationId xmlns:a16="http://schemas.microsoft.com/office/drawing/2014/main" id="{C8B48FC0-CD24-A11D-592F-98E65C2CA362}"/>
                  </a:ext>
                </a:extLst>
              </p:cNvPr>
              <p:cNvGraphicFramePr>
                <a:graphicFrameLocks noChangeAspect="1"/>
              </p:cNvGraphicFramePr>
              <p:nvPr>
                <p:extLst>
                  <p:ext uri="{D42A27DB-BD31-4B8C-83A1-F6EECF244321}">
                    <p14:modId xmlns:p14="http://schemas.microsoft.com/office/powerpoint/2010/main" val="685675813"/>
                  </p:ext>
                </p:extLst>
              </p:nvPr>
            </p:nvGraphicFramePr>
            <p:xfrm>
              <a:off x="4516000" y="4068987"/>
              <a:ext cx="3048000" cy="1714500"/>
            </p:xfrm>
            <a:graphic>
              <a:graphicData uri="http://schemas.microsoft.com/office/powerpoint/2016/sectionzoom">
                <psez:sectionZm>
                  <psez:sectionZmObj sectionId="{3F097DD9-979F-498A-8802-A89097D66413}">
                    <psez:zmPr id="{34968114-A329-45F9-8FB4-567B0EC18BB5}"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a:effectLst>
                          <a:outerShdw blurRad="50800" dist="38100" dir="8100000" algn="tr" rotWithShape="0">
                            <a:prstClr val="black">
                              <a:alpha val="40000"/>
                            </a:prstClr>
                          </a:outerShdw>
                        </a:effectLst>
                      </p166:spPr>
                    </psez:zmPr>
                  </psez:sectionZmObj>
                </psez:sectionZm>
              </a:graphicData>
            </a:graphic>
          </p:graphicFrame>
        </mc:Choice>
        <mc:Fallback xmlns="">
          <p:pic>
            <p:nvPicPr>
              <p:cNvPr id="14" name="Section Zoom 13">
                <a:hlinkClick r:id="rId15" action="ppaction://hlinksldjump"/>
                <a:extLst>
                  <a:ext uri="{FF2B5EF4-FFF2-40B4-BE49-F238E27FC236}">
                    <a16:creationId xmlns:a16="http://schemas.microsoft.com/office/drawing/2014/main" id="{C8B48FC0-CD24-A11D-592F-98E65C2CA362}"/>
                  </a:ext>
                </a:extLst>
              </p:cNvPr>
              <p:cNvPicPr>
                <a:picLocks noGrp="1" noRot="1" noChangeAspect="1" noMove="1" noResize="1" noEditPoints="1" noAdjustHandles="1" noChangeArrowheads="1" noChangeShapeType="1"/>
              </p:cNvPicPr>
              <p:nvPr/>
            </p:nvPicPr>
            <p:blipFill>
              <a:blip r:embed="rId16"/>
              <a:stretch>
                <a:fillRect/>
              </a:stretch>
            </p:blipFill>
            <p:spPr>
              <a:xfrm>
                <a:off x="4516000" y="4068987"/>
                <a:ext cx="3048000" cy="1714500"/>
              </a:xfrm>
              <a:prstGeom prst="rect">
                <a:avLst/>
              </a:prstGeom>
              <a:ln w="3175">
                <a:solidFill>
                  <a:prstClr val="ltGray"/>
                </a:solidFill>
              </a:ln>
              <a:effectLst>
                <a:outerShdw blurRad="50800" dist="38100" dir="8100000" algn="tr" rotWithShape="0">
                  <a:prstClr val="black">
                    <a:alpha val="40000"/>
                  </a:prstClr>
                </a:outerShdw>
              </a:effectLst>
            </p:spPr>
          </p:pic>
        </mc:Fallback>
      </mc:AlternateContent>
      <mc:AlternateContent xmlns:mc="http://schemas.openxmlformats.org/markup-compatibility/2006" xmlns:psez="http://schemas.microsoft.com/office/powerpoint/2016/sectionzoom">
        <mc:Choice Requires="psez">
          <p:graphicFrame>
            <p:nvGraphicFramePr>
              <p:cNvPr id="16" name="Section Zoom 15">
                <a:extLst>
                  <a:ext uri="{FF2B5EF4-FFF2-40B4-BE49-F238E27FC236}">
                    <a16:creationId xmlns:a16="http://schemas.microsoft.com/office/drawing/2014/main" id="{416EF337-8FA8-648D-EBF1-817AA9E07261}"/>
                  </a:ext>
                </a:extLst>
              </p:cNvPr>
              <p:cNvGraphicFramePr>
                <a:graphicFrameLocks noChangeAspect="1"/>
              </p:cNvGraphicFramePr>
              <p:nvPr>
                <p:extLst>
                  <p:ext uri="{D42A27DB-BD31-4B8C-83A1-F6EECF244321}">
                    <p14:modId xmlns:p14="http://schemas.microsoft.com/office/powerpoint/2010/main" val="118121321"/>
                  </p:ext>
                </p:extLst>
              </p:nvPr>
            </p:nvGraphicFramePr>
            <p:xfrm>
              <a:off x="996453" y="4068987"/>
              <a:ext cx="3048000" cy="1714500"/>
            </p:xfrm>
            <a:graphic>
              <a:graphicData uri="http://schemas.microsoft.com/office/powerpoint/2016/sectionzoom">
                <psez:sectionZm>
                  <psez:sectionZmObj sectionId="{E79CB4E4-53A4-42B6-B12F-FEE6EF921184}">
                    <psez:zmPr id="{76AA730B-D70F-4E60-A4C2-0CED2130B8A4}" transitionDur="1000">
                      <p166:blipFill xmlns:p166="http://schemas.microsoft.com/office/powerpoint/2016/6/main">
                        <a:blip r:embed="rId17"/>
                        <a:stretch>
                          <a:fillRect/>
                        </a:stretch>
                      </p166:blipFill>
                      <p166:spPr xmlns:p166="http://schemas.microsoft.com/office/powerpoint/2016/6/main">
                        <a:xfrm>
                          <a:off x="0" y="0"/>
                          <a:ext cx="3048000" cy="1714500"/>
                        </a:xfrm>
                        <a:prstGeom prst="rect">
                          <a:avLst/>
                        </a:prstGeom>
                        <a:ln w="3175">
                          <a:solidFill>
                            <a:prstClr val="ltGray"/>
                          </a:solidFill>
                        </a:ln>
                        <a:effectLst>
                          <a:outerShdw blurRad="50800" dist="38100" dir="8100000" algn="tr" rotWithShape="0">
                            <a:prstClr val="black">
                              <a:alpha val="40000"/>
                            </a:prstClr>
                          </a:outerShdw>
                        </a:effectLst>
                      </p166:spPr>
                    </psez:zmPr>
                  </psez:sectionZmObj>
                </psez:sectionZm>
              </a:graphicData>
            </a:graphic>
          </p:graphicFrame>
        </mc:Choice>
        <mc:Fallback xmlns="">
          <p:pic>
            <p:nvPicPr>
              <p:cNvPr id="16" name="Section Zoom 15">
                <a:hlinkClick r:id="rId18" action="ppaction://hlinksldjump"/>
                <a:extLst>
                  <a:ext uri="{FF2B5EF4-FFF2-40B4-BE49-F238E27FC236}">
                    <a16:creationId xmlns:a16="http://schemas.microsoft.com/office/drawing/2014/main" id="{416EF337-8FA8-648D-EBF1-817AA9E07261}"/>
                  </a:ext>
                </a:extLst>
              </p:cNvPr>
              <p:cNvPicPr>
                <a:picLocks noGrp="1" noRot="1" noChangeAspect="1" noMove="1" noResize="1" noEditPoints="1" noAdjustHandles="1" noChangeArrowheads="1" noChangeShapeType="1"/>
              </p:cNvPicPr>
              <p:nvPr/>
            </p:nvPicPr>
            <p:blipFill>
              <a:blip r:embed="rId19"/>
              <a:stretch>
                <a:fillRect/>
              </a:stretch>
            </p:blipFill>
            <p:spPr>
              <a:xfrm>
                <a:off x="996453" y="4068987"/>
                <a:ext cx="3048000" cy="1714500"/>
              </a:xfrm>
              <a:prstGeom prst="rect">
                <a:avLst/>
              </a:prstGeom>
              <a:ln w="3175">
                <a:solidFill>
                  <a:prstClr val="ltGray"/>
                </a:solidFill>
              </a:ln>
              <a:effectLst>
                <a:outerShdw blurRad="50800" dist="38100" dir="8100000" algn="tr" rotWithShape="0">
                  <a:prstClr val="black">
                    <a:alpha val="40000"/>
                  </a:prstClr>
                </a:outerShdw>
              </a:effectLst>
            </p:spPr>
          </p:pic>
        </mc:Fallback>
      </mc:AlternateContent>
    </p:spTree>
    <p:extLst>
      <p:ext uri="{BB962C8B-B14F-4D97-AF65-F5344CB8AC3E}">
        <p14:creationId xmlns:p14="http://schemas.microsoft.com/office/powerpoint/2010/main" val="38866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20</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22" name="Google Shape;783;p67">
            <a:extLst>
              <a:ext uri="{FF2B5EF4-FFF2-40B4-BE49-F238E27FC236}">
                <a16:creationId xmlns:a16="http://schemas.microsoft.com/office/drawing/2014/main" id="{5AC89CB9-B230-C8AD-B0FD-CD32725D2A36}"/>
              </a:ext>
            </a:extLst>
          </p:cNvPr>
          <p:cNvSpPr txBox="1">
            <a:spLocks/>
          </p:cNvSpPr>
          <p:nvPr/>
        </p:nvSpPr>
        <p:spPr>
          <a:xfrm>
            <a:off x="7030181" y="965370"/>
            <a:ext cx="4147362" cy="432490"/>
          </a:xfrm>
          <a:prstGeom prst="rect">
            <a:avLst/>
          </a:prstGeom>
          <a:solidFill>
            <a:srgbClr val="262344"/>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تاثیر حمله </a:t>
            </a:r>
            <a:r>
              <a:rPr kumimoji="0" lang="en-US"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LIFA</a:t>
            </a: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تحت شرایط مختلف</a:t>
            </a:r>
          </a:p>
        </p:txBody>
      </p:sp>
      <p:sp>
        <p:nvSpPr>
          <p:cNvPr id="23" name="Google Shape;1012;p80">
            <a:extLst>
              <a:ext uri="{FF2B5EF4-FFF2-40B4-BE49-F238E27FC236}">
                <a16:creationId xmlns:a16="http://schemas.microsoft.com/office/drawing/2014/main" id="{12056B98-83C6-4135-38CB-F1300429A694}"/>
              </a:ext>
            </a:extLst>
          </p:cNvPr>
          <p:cNvSpPr txBox="1">
            <a:spLocks/>
          </p:cNvSpPr>
          <p:nvPr/>
        </p:nvSpPr>
        <p:spPr>
          <a:xfrm>
            <a:off x="7030181" y="4754957"/>
            <a:ext cx="4147362" cy="876419"/>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rtl="1">
              <a:spcAft>
                <a:spcPts val="1600"/>
              </a:spcAft>
            </a:pPr>
            <a:r>
              <a:rPr lang="fa-IR" sz="1800" kern="0" dirty="0">
                <a:solidFill>
                  <a:schemeClr val="tx1">
                    <a:lumMod val="85000"/>
                    <a:lumOff val="15000"/>
                  </a:schemeClr>
                </a:solidFill>
                <a:latin typeface="Shabnam" panose="020B0603030804020204" pitchFamily="34" charset="-78"/>
                <a:cs typeface="Shabnam" panose="020B0603030804020204" pitchFamily="34" charset="-78"/>
              </a:rPr>
              <a:t>تاثیر حمله منتخب در حضور 30، 50 و 80 درصد خطای از دست رفته </a:t>
            </a:r>
          </a:p>
        </p:txBody>
      </p:sp>
      <p:pic>
        <p:nvPicPr>
          <p:cNvPr id="10" name="Picture 9">
            <a:extLst>
              <a:ext uri="{FF2B5EF4-FFF2-40B4-BE49-F238E27FC236}">
                <a16:creationId xmlns:a16="http://schemas.microsoft.com/office/drawing/2014/main" id="{B6E6093C-79EB-5087-925B-80447DA11CB4}"/>
              </a:ext>
            </a:extLst>
          </p:cNvPr>
          <p:cNvPicPr>
            <a:picLocks noChangeAspect="1"/>
          </p:cNvPicPr>
          <p:nvPr/>
        </p:nvPicPr>
        <p:blipFill>
          <a:blip r:embed="rId11"/>
          <a:stretch>
            <a:fillRect/>
          </a:stretch>
        </p:blipFill>
        <p:spPr>
          <a:xfrm>
            <a:off x="7137997" y="1429619"/>
            <a:ext cx="3931730" cy="3293578"/>
          </a:xfrm>
          <a:prstGeom prst="rect">
            <a:avLst/>
          </a:prstGeom>
        </p:spPr>
      </p:pic>
      <p:pic>
        <p:nvPicPr>
          <p:cNvPr id="12" name="Picture 11">
            <a:extLst>
              <a:ext uri="{FF2B5EF4-FFF2-40B4-BE49-F238E27FC236}">
                <a16:creationId xmlns:a16="http://schemas.microsoft.com/office/drawing/2014/main" id="{72B356F0-58D1-0342-6B57-4A6FC324E14B}"/>
              </a:ext>
            </a:extLst>
          </p:cNvPr>
          <p:cNvPicPr>
            <a:picLocks noChangeAspect="1"/>
          </p:cNvPicPr>
          <p:nvPr/>
        </p:nvPicPr>
        <p:blipFill>
          <a:blip r:embed="rId12"/>
          <a:stretch>
            <a:fillRect/>
          </a:stretch>
        </p:blipFill>
        <p:spPr>
          <a:xfrm>
            <a:off x="1014457" y="965370"/>
            <a:ext cx="4758269" cy="4646456"/>
          </a:xfrm>
          <a:prstGeom prst="rect">
            <a:avLst/>
          </a:prstGeom>
        </p:spPr>
      </p:pic>
    </p:spTree>
    <p:extLst>
      <p:ext uri="{BB962C8B-B14F-4D97-AF65-F5344CB8AC3E}">
        <p14:creationId xmlns:p14="http://schemas.microsoft.com/office/powerpoint/2010/main" val="1674826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21</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4" name="Google Shape;783;p67">
            <a:extLst>
              <a:ext uri="{FF2B5EF4-FFF2-40B4-BE49-F238E27FC236}">
                <a16:creationId xmlns:a16="http://schemas.microsoft.com/office/drawing/2014/main" id="{E6CF2C6F-00C0-E51A-875A-CBB335E93A73}"/>
              </a:ext>
            </a:extLst>
          </p:cNvPr>
          <p:cNvSpPr txBox="1">
            <a:spLocks/>
          </p:cNvSpPr>
          <p:nvPr/>
        </p:nvSpPr>
        <p:spPr>
          <a:xfrm>
            <a:off x="1819564" y="830571"/>
            <a:ext cx="8154113" cy="432490"/>
          </a:xfrm>
          <a:prstGeom prst="rect">
            <a:avLst/>
          </a:prstGeom>
          <a:solidFill>
            <a:srgbClr val="262344"/>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احتمال</a:t>
            </a:r>
            <a:r>
              <a:rPr kumimoji="0" lang="fa-IR" sz="2000" b="1" i="0" u="none" strike="noStrike" kern="0" cap="none" spc="0" normalizeH="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موفقیت تشخیص کلید</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
        <p:nvSpPr>
          <p:cNvPr id="20" name="Google Shape;1012;p80">
            <a:extLst>
              <a:ext uri="{FF2B5EF4-FFF2-40B4-BE49-F238E27FC236}">
                <a16:creationId xmlns:a16="http://schemas.microsoft.com/office/drawing/2014/main" id="{FC7FE0DE-EC4F-17FF-6750-E0583FFDF0F6}"/>
              </a:ext>
            </a:extLst>
          </p:cNvPr>
          <p:cNvSpPr txBox="1">
            <a:spLocks/>
          </p:cNvSpPr>
          <p:nvPr/>
        </p:nvSpPr>
        <p:spPr>
          <a:xfrm>
            <a:off x="2370077" y="4926412"/>
            <a:ext cx="7053086" cy="876419"/>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rtl="1">
              <a:spcAft>
                <a:spcPts val="1600"/>
              </a:spcAft>
            </a:pPr>
            <a:r>
              <a:rPr lang="fa-IR" sz="1800" kern="0" dirty="0">
                <a:solidFill>
                  <a:schemeClr val="tx1">
                    <a:lumMod val="85000"/>
                    <a:lumOff val="15000"/>
                  </a:schemeClr>
                </a:solidFill>
                <a:latin typeface="Shabnam" panose="020B0603030804020204" pitchFamily="34" charset="-78"/>
                <a:cs typeface="Shabnam" panose="020B0603030804020204" pitchFamily="34" charset="-78"/>
              </a:rPr>
              <a:t>احتمال موفقیت تشخیص کلید برای درصدهای مختلف خطای از دست رفته</a:t>
            </a:r>
          </a:p>
        </p:txBody>
      </p:sp>
      <p:pic>
        <p:nvPicPr>
          <p:cNvPr id="5" name="Picture 4">
            <a:extLst>
              <a:ext uri="{FF2B5EF4-FFF2-40B4-BE49-F238E27FC236}">
                <a16:creationId xmlns:a16="http://schemas.microsoft.com/office/drawing/2014/main" id="{D44FE3C2-D704-45B0-0DE8-1CADE06BBF75}"/>
              </a:ext>
            </a:extLst>
          </p:cNvPr>
          <p:cNvPicPr>
            <a:picLocks noChangeAspect="1"/>
          </p:cNvPicPr>
          <p:nvPr/>
        </p:nvPicPr>
        <p:blipFill>
          <a:blip r:embed="rId11"/>
          <a:stretch>
            <a:fillRect/>
          </a:stretch>
        </p:blipFill>
        <p:spPr>
          <a:xfrm>
            <a:off x="3104935" y="1282517"/>
            <a:ext cx="5784936" cy="3370650"/>
          </a:xfrm>
          <a:prstGeom prst="rect">
            <a:avLst/>
          </a:prstGeom>
        </p:spPr>
      </p:pic>
    </p:spTree>
    <p:extLst>
      <p:ext uri="{BB962C8B-B14F-4D97-AF65-F5344CB8AC3E}">
        <p14:creationId xmlns:p14="http://schemas.microsoft.com/office/powerpoint/2010/main" val="841867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22</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4" name="Google Shape;783;p67">
            <a:extLst>
              <a:ext uri="{FF2B5EF4-FFF2-40B4-BE49-F238E27FC236}">
                <a16:creationId xmlns:a16="http://schemas.microsoft.com/office/drawing/2014/main" id="{E6CF2C6F-00C0-E51A-875A-CBB335E93A73}"/>
              </a:ext>
            </a:extLst>
          </p:cNvPr>
          <p:cNvSpPr txBox="1">
            <a:spLocks/>
          </p:cNvSpPr>
          <p:nvPr/>
        </p:nvSpPr>
        <p:spPr>
          <a:xfrm>
            <a:off x="1819564" y="830571"/>
            <a:ext cx="8154113" cy="432490"/>
          </a:xfrm>
          <a:prstGeom prst="rect">
            <a:avLst/>
          </a:prstGeom>
          <a:solidFill>
            <a:srgbClr val="262344"/>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شبیه‌سازی برای </a:t>
            </a:r>
            <a:r>
              <a:rPr lang="en-US" sz="2000" b="1" kern="0" dirty="0">
                <a:solidFill>
                  <a:schemeClr val="bg1"/>
                </a:solidFill>
                <a:latin typeface="Shabnam" panose="020B0603030804020204" pitchFamily="34" charset="-78"/>
                <a:ea typeface="Libre Baskerville"/>
                <a:cs typeface="Shabnam" panose="020B0603030804020204" pitchFamily="34" charset="-78"/>
                <a:sym typeface="Libre Baskerville"/>
              </a:rPr>
              <a:t>Multiple Faults</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pic>
        <p:nvPicPr>
          <p:cNvPr id="9" name="Picture 8">
            <a:extLst>
              <a:ext uri="{FF2B5EF4-FFF2-40B4-BE49-F238E27FC236}">
                <a16:creationId xmlns:a16="http://schemas.microsoft.com/office/drawing/2014/main" id="{76F50772-CBBF-9321-1E3B-F85AF4A5FF31}"/>
              </a:ext>
            </a:extLst>
          </p:cNvPr>
          <p:cNvPicPr>
            <a:picLocks noChangeAspect="1"/>
          </p:cNvPicPr>
          <p:nvPr/>
        </p:nvPicPr>
        <p:blipFill>
          <a:blip r:embed="rId11"/>
          <a:stretch>
            <a:fillRect/>
          </a:stretch>
        </p:blipFill>
        <p:spPr>
          <a:xfrm>
            <a:off x="4479180" y="1343524"/>
            <a:ext cx="2834880" cy="4475553"/>
          </a:xfrm>
          <a:prstGeom prst="rect">
            <a:avLst/>
          </a:prstGeom>
        </p:spPr>
      </p:pic>
    </p:spTree>
    <p:extLst>
      <p:ext uri="{BB962C8B-B14F-4D97-AF65-F5344CB8AC3E}">
        <p14:creationId xmlns:p14="http://schemas.microsoft.com/office/powerpoint/2010/main" val="3973835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2B0F822B-7BD1-E7E7-CED8-A6D0AE7C474E}"/>
              </a:ext>
            </a:extLst>
          </p:cNvPr>
          <p:cNvSpPr/>
          <p:nvPr/>
        </p:nvSpPr>
        <p:spPr>
          <a:xfrm>
            <a:off x="296779" y="300790"/>
            <a:ext cx="11598443" cy="6256421"/>
          </a:xfrm>
          <a:prstGeom prst="roundRect">
            <a:avLst>
              <a:gd name="adj" fmla="val 7626"/>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7F665D0-18CD-D76B-C6FC-B02E5B91E540}"/>
              </a:ext>
            </a:extLst>
          </p:cNvPr>
          <p:cNvSpPr/>
          <p:nvPr/>
        </p:nvSpPr>
        <p:spPr>
          <a:xfrm rot="16200000">
            <a:off x="4732421" y="-1829804"/>
            <a:ext cx="2727157" cy="10517608"/>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0BD35E-2975-C0BF-7AED-E032F0E3F198}"/>
              </a:ext>
            </a:extLst>
          </p:cNvPr>
          <p:cNvSpPr/>
          <p:nvPr/>
        </p:nvSpPr>
        <p:spPr>
          <a:xfrm>
            <a:off x="9025689" y="2431381"/>
            <a:ext cx="1995237" cy="1995237"/>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2573D43-616B-2B65-FF4E-A4B3426B8D89}"/>
              </a:ext>
            </a:extLst>
          </p:cNvPr>
          <p:cNvSpPr txBox="1"/>
          <p:nvPr/>
        </p:nvSpPr>
        <p:spPr>
          <a:xfrm>
            <a:off x="837195" y="3045718"/>
            <a:ext cx="8042820" cy="830997"/>
          </a:xfrm>
          <a:prstGeom prst="rect">
            <a:avLst/>
          </a:prstGeom>
          <a:noFill/>
        </p:spPr>
        <p:txBody>
          <a:bodyPr wrap="square" rtlCol="0">
            <a:spAutoFit/>
          </a:bodyPr>
          <a:lstStyle/>
          <a:p>
            <a:pPr algn="ctr" rtl="1"/>
            <a:r>
              <a:rPr lang="fa-IR" sz="4800" b="1" dirty="0">
                <a:solidFill>
                  <a:srgbClr val="FFC000"/>
                </a:solidFill>
                <a:latin typeface="Shabnam" panose="020B0603030804020204" pitchFamily="34" charset="-78"/>
                <a:cs typeface="Shabnam" panose="020B0603030804020204" pitchFamily="34" charset="-78"/>
              </a:rPr>
              <a:t>بخش پنجم: </a:t>
            </a:r>
            <a:r>
              <a:rPr lang="fa-IR" sz="4800" b="1" dirty="0">
                <a:solidFill>
                  <a:schemeClr val="bg1"/>
                </a:solidFill>
                <a:latin typeface="Shabnam" panose="020B0603030804020204" pitchFamily="34" charset="-78"/>
                <a:cs typeface="Shabnam" panose="020B0603030804020204" pitchFamily="34" charset="-78"/>
              </a:rPr>
              <a:t>نتایج پیاده‌سازی</a:t>
            </a:r>
            <a:endParaRPr lang="en-US" sz="4800" b="1" dirty="0">
              <a:solidFill>
                <a:schemeClr val="bg1"/>
              </a:solidFill>
              <a:latin typeface="Shabnam" panose="020B0603030804020204" pitchFamily="34" charset="-78"/>
              <a:cs typeface="Shabnam" panose="020B0603030804020204" pitchFamily="34" charset="-78"/>
            </a:endParaRPr>
          </a:p>
        </p:txBody>
      </p:sp>
      <p:grpSp>
        <p:nvGrpSpPr>
          <p:cNvPr id="7" name="Google Shape;8573;p78">
            <a:extLst>
              <a:ext uri="{FF2B5EF4-FFF2-40B4-BE49-F238E27FC236}">
                <a16:creationId xmlns:a16="http://schemas.microsoft.com/office/drawing/2014/main" id="{376F1B89-E884-A66E-1651-ECAC17394D03}"/>
              </a:ext>
            </a:extLst>
          </p:cNvPr>
          <p:cNvGrpSpPr/>
          <p:nvPr/>
        </p:nvGrpSpPr>
        <p:grpSpPr>
          <a:xfrm>
            <a:off x="9607736" y="2962730"/>
            <a:ext cx="831142" cy="827028"/>
            <a:chOff x="-62151950" y="4111775"/>
            <a:chExt cx="318225" cy="316650"/>
          </a:xfrm>
          <a:solidFill>
            <a:srgbClr val="262344"/>
          </a:solidFill>
        </p:grpSpPr>
        <p:sp>
          <p:nvSpPr>
            <p:cNvPr id="8" name="Google Shape;8574;p78">
              <a:extLst>
                <a:ext uri="{FF2B5EF4-FFF2-40B4-BE49-F238E27FC236}">
                  <a16:creationId xmlns:a16="http://schemas.microsoft.com/office/drawing/2014/main" id="{2A758FB6-B2B5-2FF8-FF10-D8D41BC9C63C}"/>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Google Shape;8575;p78">
              <a:extLst>
                <a:ext uri="{FF2B5EF4-FFF2-40B4-BE49-F238E27FC236}">
                  <a16:creationId xmlns:a16="http://schemas.microsoft.com/office/drawing/2014/main" id="{9983407A-AA2E-CA2B-6267-88BB2F0A673A}"/>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8576;p78">
              <a:extLst>
                <a:ext uri="{FF2B5EF4-FFF2-40B4-BE49-F238E27FC236}">
                  <a16:creationId xmlns:a16="http://schemas.microsoft.com/office/drawing/2014/main" id="{3197D921-2FCF-95C1-6CE9-4E9ABEE1BEA3}"/>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8577;p78">
              <a:extLst>
                <a:ext uri="{FF2B5EF4-FFF2-40B4-BE49-F238E27FC236}">
                  <a16:creationId xmlns:a16="http://schemas.microsoft.com/office/drawing/2014/main" id="{429FE688-8098-27FB-BF80-B9AA5935DD27}"/>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015987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24</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Google Shape;1012;p80">
            <a:extLst>
              <a:ext uri="{FF2B5EF4-FFF2-40B4-BE49-F238E27FC236}">
                <a16:creationId xmlns:a16="http://schemas.microsoft.com/office/drawing/2014/main" id="{D3A8CBC2-1083-6B64-B133-D8AC89E1F477}"/>
              </a:ext>
            </a:extLst>
          </p:cNvPr>
          <p:cNvSpPr txBox="1">
            <a:spLocks/>
          </p:cNvSpPr>
          <p:nvPr/>
        </p:nvSpPr>
        <p:spPr>
          <a:xfrm>
            <a:off x="7638757" y="1442076"/>
            <a:ext cx="3581693" cy="2145185"/>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spcAft>
                <a:spcPts val="1600"/>
              </a:spcAft>
            </a:pPr>
            <a:r>
              <a:rPr lang="fa-IR" sz="1800" kern="0" dirty="0">
                <a:solidFill>
                  <a:schemeClr val="accent1">
                    <a:lumMod val="50000"/>
                  </a:schemeClr>
                </a:solidFill>
                <a:latin typeface="Shabnam" panose="020B0603030804020204" pitchFamily="34" charset="-78"/>
                <a:cs typeface="Shabnam" panose="020B0603030804020204" pitchFamily="34" charset="-78"/>
              </a:rPr>
              <a:t>مدل میکروکنترلر : </a:t>
            </a:r>
            <a:r>
              <a:rPr lang="en-US" sz="1800" kern="0" dirty="0">
                <a:solidFill>
                  <a:schemeClr val="accent1">
                    <a:lumMod val="50000"/>
                  </a:schemeClr>
                </a:solidFill>
                <a:latin typeface="Shabnam" panose="020B0603030804020204" pitchFamily="34" charset="-78"/>
                <a:cs typeface="Shabnam" panose="020B0603030804020204" pitchFamily="34" charset="-78"/>
              </a:rPr>
              <a:t>ATmega328p</a:t>
            </a:r>
          </a:p>
          <a:p>
            <a:pPr algn="ctr" rtl="1">
              <a:spcAft>
                <a:spcPts val="1600"/>
              </a:spcAft>
            </a:pPr>
            <a:r>
              <a:rPr lang="fa-IR" sz="1800" kern="0" dirty="0">
                <a:solidFill>
                  <a:schemeClr val="accent1">
                    <a:lumMod val="50000"/>
                  </a:schemeClr>
                </a:solidFill>
                <a:latin typeface="Shabnam" panose="020B0603030804020204" pitchFamily="34" charset="-78"/>
                <a:cs typeface="Shabnam" panose="020B0603030804020204" pitchFamily="34" charset="-78"/>
              </a:rPr>
              <a:t>مدل </a:t>
            </a:r>
            <a:r>
              <a:rPr lang="en-US" sz="1800" kern="0" dirty="0">
                <a:solidFill>
                  <a:schemeClr val="accent1">
                    <a:lumMod val="50000"/>
                  </a:schemeClr>
                </a:solidFill>
                <a:latin typeface="Shabnam" panose="020B0603030804020204" pitchFamily="34" charset="-78"/>
                <a:cs typeface="Shabnam" panose="020B0603030804020204" pitchFamily="34" charset="-78"/>
              </a:rPr>
              <a:t>FPGA</a:t>
            </a:r>
            <a:r>
              <a:rPr lang="fa-IR" sz="1800" kern="0" dirty="0">
                <a:solidFill>
                  <a:schemeClr val="accent1">
                    <a:lumMod val="50000"/>
                  </a:schemeClr>
                </a:solidFill>
                <a:latin typeface="Shabnam" panose="020B0603030804020204" pitchFamily="34" charset="-78"/>
                <a:cs typeface="Shabnam" panose="020B0603030804020204" pitchFamily="34" charset="-78"/>
              </a:rPr>
              <a:t> : </a:t>
            </a:r>
            <a:r>
              <a:rPr lang="en-US" sz="1800" kern="0" dirty="0">
                <a:solidFill>
                  <a:schemeClr val="accent1">
                    <a:lumMod val="50000"/>
                  </a:schemeClr>
                </a:solidFill>
                <a:latin typeface="Shabnam" panose="020B0603030804020204" pitchFamily="34" charset="-78"/>
                <a:cs typeface="Shabnam" panose="020B0603030804020204" pitchFamily="34" charset="-78"/>
              </a:rPr>
              <a:t>ep3c5e144c8</a:t>
            </a:r>
            <a:endParaRPr lang="fa-IR" sz="1800" kern="0" dirty="0">
              <a:solidFill>
                <a:schemeClr val="accent1">
                  <a:lumMod val="50000"/>
                </a:schemeClr>
              </a:solidFill>
              <a:latin typeface="Shabnam" panose="020B0603030804020204" pitchFamily="34" charset="-78"/>
              <a:cs typeface="Shabnam" panose="020B0603030804020204" pitchFamily="34" charset="-78"/>
            </a:endParaRPr>
          </a:p>
          <a:p>
            <a:pPr algn="ctr" rtl="1">
              <a:spcAft>
                <a:spcPts val="1600"/>
              </a:spcAft>
            </a:pPr>
            <a:r>
              <a:rPr lang="fa-IR" sz="1800" kern="0" dirty="0">
                <a:solidFill>
                  <a:schemeClr val="accent1">
                    <a:lumMod val="50000"/>
                  </a:schemeClr>
                </a:solidFill>
                <a:latin typeface="Shabnam" panose="020B0603030804020204" pitchFamily="34" charset="-78"/>
                <a:cs typeface="Shabnam" panose="020B0603030804020204" pitchFamily="34" charset="-78"/>
              </a:rPr>
              <a:t>نرم افزار </a:t>
            </a:r>
            <a:r>
              <a:rPr lang="en-US" sz="1800" kern="0" dirty="0">
                <a:solidFill>
                  <a:schemeClr val="accent1">
                    <a:lumMod val="50000"/>
                  </a:schemeClr>
                </a:solidFill>
                <a:latin typeface="Shabnam" panose="020B0603030804020204" pitchFamily="34" charset="-78"/>
                <a:cs typeface="Shabnam" panose="020B0603030804020204" pitchFamily="34" charset="-78"/>
              </a:rPr>
              <a:t>QUARTUS II 13</a:t>
            </a:r>
          </a:p>
          <a:p>
            <a:pPr algn="ctr" rtl="1">
              <a:spcAft>
                <a:spcPts val="1600"/>
              </a:spcAft>
            </a:pPr>
            <a:r>
              <a:rPr lang="fa-IR" sz="1800" kern="0" dirty="0">
                <a:solidFill>
                  <a:schemeClr val="accent1">
                    <a:lumMod val="50000"/>
                  </a:schemeClr>
                </a:solidFill>
                <a:latin typeface="Shabnam" panose="020B0603030804020204" pitchFamily="34" charset="-78"/>
                <a:cs typeface="Shabnam" panose="020B0603030804020204" pitchFamily="34" charset="-78"/>
              </a:rPr>
              <a:t>نرم افزار </a:t>
            </a:r>
            <a:r>
              <a:rPr lang="en-US" sz="1800" kern="0" dirty="0">
                <a:solidFill>
                  <a:schemeClr val="accent1">
                    <a:lumMod val="50000"/>
                  </a:schemeClr>
                </a:solidFill>
                <a:latin typeface="Shabnam" panose="020B0603030804020204" pitchFamily="34" charset="-78"/>
                <a:cs typeface="Shabnam" panose="020B0603030804020204" pitchFamily="34" charset="-78"/>
              </a:rPr>
              <a:t>Arduino IDE</a:t>
            </a:r>
          </a:p>
          <a:p>
            <a:pPr algn="ctr" rtl="1">
              <a:spcAft>
                <a:spcPts val="1600"/>
              </a:spcAft>
            </a:pPr>
            <a:endParaRPr lang="fa-IR" sz="1800" kern="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 name="Rectangle: Rounded Corners 3">
            <a:extLst>
              <a:ext uri="{FF2B5EF4-FFF2-40B4-BE49-F238E27FC236}">
                <a16:creationId xmlns:a16="http://schemas.microsoft.com/office/drawing/2014/main" id="{555B958E-5CB5-DEFD-509D-FA94278E228B}"/>
              </a:ext>
            </a:extLst>
          </p:cNvPr>
          <p:cNvSpPr/>
          <p:nvPr/>
        </p:nvSpPr>
        <p:spPr>
          <a:xfrm>
            <a:off x="523418" y="5053778"/>
            <a:ext cx="6851568"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تاثیر حمله </a:t>
            </a:r>
            <a:r>
              <a:rPr kumimoji="0" lang="en-US"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LIFA</a:t>
            </a: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 در برابر اقدامات متقابل مختلف</a:t>
            </a:r>
          </a:p>
        </p:txBody>
      </p:sp>
      <p:sp>
        <p:nvSpPr>
          <p:cNvPr id="5" name="Partial Circle 4">
            <a:extLst>
              <a:ext uri="{FF2B5EF4-FFF2-40B4-BE49-F238E27FC236}">
                <a16:creationId xmlns:a16="http://schemas.microsoft.com/office/drawing/2014/main" id="{7AC0B7C1-4C94-025E-84F0-928F68D7F011}"/>
              </a:ext>
            </a:extLst>
          </p:cNvPr>
          <p:cNvSpPr/>
          <p:nvPr/>
        </p:nvSpPr>
        <p:spPr>
          <a:xfrm rot="16200000">
            <a:off x="10142162" y="2245201"/>
            <a:ext cx="2145184" cy="538936"/>
          </a:xfrm>
          <a:prstGeom prst="pie">
            <a:avLst>
              <a:gd name="adj1" fmla="val 0"/>
              <a:gd name="adj2" fmla="val 1073160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pic>
        <p:nvPicPr>
          <p:cNvPr id="9" name="Picture 8">
            <a:extLst>
              <a:ext uri="{FF2B5EF4-FFF2-40B4-BE49-F238E27FC236}">
                <a16:creationId xmlns:a16="http://schemas.microsoft.com/office/drawing/2014/main" id="{47BF462C-6450-E9BB-D668-E3AF53AF26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684" y="1442076"/>
            <a:ext cx="6853302" cy="3611702"/>
          </a:xfrm>
          <a:prstGeom prst="rect">
            <a:avLst/>
          </a:prstGeom>
        </p:spPr>
      </p:pic>
      <p:sp>
        <p:nvSpPr>
          <p:cNvPr id="10" name="Rectangle: Rounded Corners 9">
            <a:extLst>
              <a:ext uri="{FF2B5EF4-FFF2-40B4-BE49-F238E27FC236}">
                <a16:creationId xmlns:a16="http://schemas.microsoft.com/office/drawing/2014/main" id="{455340DA-DEC4-0057-A11E-25DE52FDD49D}"/>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نحوه پیاده‌سازی</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Tree>
    <p:extLst>
      <p:ext uri="{BB962C8B-B14F-4D97-AF65-F5344CB8AC3E}">
        <p14:creationId xmlns:p14="http://schemas.microsoft.com/office/powerpoint/2010/main" val="62467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25</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E55F8180-FCF7-E11A-5775-104974861CC9}"/>
              </a:ext>
            </a:extLst>
          </p:cNvPr>
          <p:cNvSpPr/>
          <p:nvPr/>
        </p:nvSpPr>
        <p:spPr>
          <a:xfrm>
            <a:off x="771443" y="5053778"/>
            <a:ext cx="10712780"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شماتیک جزئیات پیاده‌سازی در </a:t>
            </a:r>
            <a:r>
              <a:rPr lang="en-US" sz="2000" b="1" kern="0" dirty="0">
                <a:solidFill>
                  <a:schemeClr val="bg1"/>
                </a:solidFill>
                <a:latin typeface="Shabnam" panose="020B0603030804020204" pitchFamily="34" charset="-78"/>
                <a:ea typeface="Libre Baskerville"/>
                <a:cs typeface="Shabnam" panose="020B0603030804020204" pitchFamily="34" charset="-78"/>
                <a:sym typeface="Libre Baskerville"/>
              </a:rPr>
              <a:t>FPGA</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pic>
        <p:nvPicPr>
          <p:cNvPr id="4" name="Picture 3">
            <a:extLst>
              <a:ext uri="{FF2B5EF4-FFF2-40B4-BE49-F238E27FC236}">
                <a16:creationId xmlns:a16="http://schemas.microsoft.com/office/drawing/2014/main" id="{435FC3B6-F7CB-B83A-C688-44C07DACAE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6902" y="1000012"/>
            <a:ext cx="11089759" cy="3901128"/>
          </a:xfrm>
          <a:prstGeom prst="rect">
            <a:avLst/>
          </a:prstGeom>
        </p:spPr>
      </p:pic>
    </p:spTree>
    <p:extLst>
      <p:ext uri="{BB962C8B-B14F-4D97-AF65-F5344CB8AC3E}">
        <p14:creationId xmlns:p14="http://schemas.microsoft.com/office/powerpoint/2010/main" val="838625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26</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CCB66E78-8315-D963-4F12-C4742FF6FD02}"/>
              </a:ext>
            </a:extLst>
          </p:cNvPr>
          <p:cNvSpPr/>
          <p:nvPr/>
        </p:nvSpPr>
        <p:spPr>
          <a:xfrm>
            <a:off x="771443" y="5053778"/>
            <a:ext cx="10712780"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fa-IR" sz="2000" b="1" kern="0" noProof="0" dirty="0">
                <a:solidFill>
                  <a:schemeClr val="bg1"/>
                </a:solidFill>
                <a:latin typeface="Shabnam" panose="020B0603030804020204" pitchFamily="34" charset="-78"/>
                <a:ea typeface="Libre Baskerville"/>
                <a:cs typeface="Shabnam" panose="020B0603030804020204" pitchFamily="34" charset="-78"/>
                <a:sym typeface="Libre Baskerville"/>
              </a:rPr>
              <a:t>نمایش تغییر کلاک ریزپردازنده</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pic>
        <p:nvPicPr>
          <p:cNvPr id="4" name="Picture 3">
            <a:extLst>
              <a:ext uri="{FF2B5EF4-FFF2-40B4-BE49-F238E27FC236}">
                <a16:creationId xmlns:a16="http://schemas.microsoft.com/office/drawing/2014/main" id="{231C2CD7-44E4-0356-3D74-B4E365768B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490" y="900332"/>
            <a:ext cx="10343060" cy="4153446"/>
          </a:xfrm>
          <a:prstGeom prst="rect">
            <a:avLst/>
          </a:prstGeom>
        </p:spPr>
      </p:pic>
    </p:spTree>
    <p:extLst>
      <p:ext uri="{BB962C8B-B14F-4D97-AF65-F5344CB8AC3E}">
        <p14:creationId xmlns:p14="http://schemas.microsoft.com/office/powerpoint/2010/main" val="18868978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27</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44" name="Google Shape;783;p67">
            <a:extLst>
              <a:ext uri="{FF2B5EF4-FFF2-40B4-BE49-F238E27FC236}">
                <a16:creationId xmlns:a16="http://schemas.microsoft.com/office/drawing/2014/main" id="{7641AF93-1B24-DAF9-0E7E-B6C05930F3B5}"/>
              </a:ext>
            </a:extLst>
          </p:cNvPr>
          <p:cNvSpPr txBox="1">
            <a:spLocks/>
          </p:cNvSpPr>
          <p:nvPr/>
        </p:nvSpPr>
        <p:spPr>
          <a:xfrm>
            <a:off x="6286234" y="1131625"/>
            <a:ext cx="4147362" cy="432490"/>
          </a:xfrm>
          <a:prstGeom prst="rect">
            <a:avLst/>
          </a:prstGeom>
          <a:solidFill>
            <a:srgbClr val="262344"/>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rPr>
              <a:t>نمونه نتایج پیاده‌سازی خروجی از پیاده‌سازی</a:t>
            </a:r>
          </a:p>
        </p:txBody>
      </p:sp>
      <p:sp>
        <p:nvSpPr>
          <p:cNvPr id="45" name="Google Shape;1012;p80">
            <a:extLst>
              <a:ext uri="{FF2B5EF4-FFF2-40B4-BE49-F238E27FC236}">
                <a16:creationId xmlns:a16="http://schemas.microsoft.com/office/drawing/2014/main" id="{EBE2F0B2-CBCB-04E3-142C-4B0D74E03361}"/>
              </a:ext>
            </a:extLst>
          </p:cNvPr>
          <p:cNvSpPr txBox="1">
            <a:spLocks/>
          </p:cNvSpPr>
          <p:nvPr/>
        </p:nvSpPr>
        <p:spPr>
          <a:xfrm>
            <a:off x="6286234" y="4786720"/>
            <a:ext cx="4147362" cy="876419"/>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rtl="1">
              <a:spcAft>
                <a:spcPts val="1600"/>
              </a:spcAft>
            </a:pPr>
            <a:r>
              <a:rPr lang="fa-IR" sz="1800" kern="0" dirty="0">
                <a:solidFill>
                  <a:schemeClr val="tx1">
                    <a:lumMod val="85000"/>
                    <a:lumOff val="15000"/>
                  </a:schemeClr>
                </a:solidFill>
                <a:latin typeface="Shabnam" panose="020B0603030804020204" pitchFamily="34" charset="-78"/>
                <a:cs typeface="Shabnam" panose="020B0603030804020204" pitchFamily="34" charset="-78"/>
              </a:rPr>
              <a:t>نمونه خروجی از مانیتورینگ دور آخر </a:t>
            </a:r>
            <a:r>
              <a:rPr lang="en-US" sz="1800" kern="0" dirty="0">
                <a:solidFill>
                  <a:schemeClr val="tx1">
                    <a:lumMod val="85000"/>
                    <a:lumOff val="15000"/>
                  </a:schemeClr>
                </a:solidFill>
                <a:latin typeface="Shabnam" panose="020B0603030804020204" pitchFamily="34" charset="-78"/>
                <a:cs typeface="Shabnam" panose="020B0603030804020204" pitchFamily="34" charset="-78"/>
              </a:rPr>
              <a:t>DES</a:t>
            </a:r>
            <a:r>
              <a:rPr lang="fa-IR" sz="1800" kern="0" dirty="0">
                <a:solidFill>
                  <a:schemeClr val="tx1">
                    <a:lumMod val="85000"/>
                    <a:lumOff val="15000"/>
                  </a:schemeClr>
                </a:solidFill>
                <a:latin typeface="Shabnam" panose="020B0603030804020204" pitchFamily="34" charset="-78"/>
                <a:cs typeface="Shabnam" panose="020B0603030804020204" pitchFamily="34" charset="-78"/>
              </a:rPr>
              <a:t> و ذخیره آن‌ها برای تحلیل و بازیابی کلید</a:t>
            </a:r>
          </a:p>
        </p:txBody>
      </p:sp>
      <p:sp>
        <p:nvSpPr>
          <p:cNvPr id="46" name="Google Shape;783;p67">
            <a:extLst>
              <a:ext uri="{FF2B5EF4-FFF2-40B4-BE49-F238E27FC236}">
                <a16:creationId xmlns:a16="http://schemas.microsoft.com/office/drawing/2014/main" id="{7E59C90E-8EBD-BABD-5838-522548C4ABE6}"/>
              </a:ext>
            </a:extLst>
          </p:cNvPr>
          <p:cNvSpPr txBox="1">
            <a:spLocks/>
          </p:cNvSpPr>
          <p:nvPr/>
        </p:nvSpPr>
        <p:spPr>
          <a:xfrm>
            <a:off x="1592617" y="1131625"/>
            <a:ext cx="4147362" cy="432490"/>
          </a:xfrm>
          <a:prstGeom prst="rect">
            <a:avLst/>
          </a:prstGeom>
          <a:solidFill>
            <a:srgbClr val="262344"/>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آزمایش عملی پیاده‌سازی</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sp>
        <p:nvSpPr>
          <p:cNvPr id="47" name="Google Shape;1012;p80">
            <a:extLst>
              <a:ext uri="{FF2B5EF4-FFF2-40B4-BE49-F238E27FC236}">
                <a16:creationId xmlns:a16="http://schemas.microsoft.com/office/drawing/2014/main" id="{3A80BB01-D2A6-03D8-4F57-B17BACE779C2}"/>
              </a:ext>
            </a:extLst>
          </p:cNvPr>
          <p:cNvSpPr txBox="1">
            <a:spLocks/>
          </p:cNvSpPr>
          <p:nvPr/>
        </p:nvSpPr>
        <p:spPr>
          <a:xfrm>
            <a:off x="1592617" y="4786721"/>
            <a:ext cx="4147362" cy="876419"/>
          </a:xfrm>
          <a:prstGeom prst="rect">
            <a:avLst/>
          </a:prstGeom>
          <a:solidFill>
            <a:schemeClr val="bg1">
              <a:lumMod val="9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rtl="1">
              <a:spcAft>
                <a:spcPts val="1600"/>
              </a:spcAft>
            </a:pPr>
            <a:r>
              <a:rPr lang="fa-IR" sz="1800" kern="0" dirty="0">
                <a:solidFill>
                  <a:schemeClr val="tx1">
                    <a:lumMod val="85000"/>
                    <a:lumOff val="15000"/>
                  </a:schemeClr>
                </a:solidFill>
                <a:latin typeface="Shabnam" panose="020B0603030804020204" pitchFamily="34" charset="-78"/>
                <a:cs typeface="Shabnam" panose="020B0603030804020204" pitchFamily="34" charset="-78"/>
              </a:rPr>
              <a:t>نحوه ارتباط </a:t>
            </a:r>
            <a:r>
              <a:rPr lang="en-US" sz="1800" kern="0" dirty="0">
                <a:solidFill>
                  <a:schemeClr val="tx1">
                    <a:lumMod val="85000"/>
                    <a:lumOff val="15000"/>
                  </a:schemeClr>
                </a:solidFill>
                <a:latin typeface="Shabnam" panose="020B0603030804020204" pitchFamily="34" charset="-78"/>
                <a:cs typeface="Shabnam" panose="020B0603030804020204" pitchFamily="34" charset="-78"/>
              </a:rPr>
              <a:t>FPGA</a:t>
            </a:r>
            <a:r>
              <a:rPr lang="fa-IR" sz="1800" kern="0" dirty="0">
                <a:solidFill>
                  <a:schemeClr val="tx1">
                    <a:lumMod val="85000"/>
                    <a:lumOff val="15000"/>
                  </a:schemeClr>
                </a:solidFill>
                <a:latin typeface="Shabnam" panose="020B0603030804020204" pitchFamily="34" charset="-78"/>
                <a:cs typeface="Shabnam" panose="020B0603030804020204" pitchFamily="34" charset="-78"/>
              </a:rPr>
              <a:t> با میکروکنترلر و نحوه تغذیه آن‌ها و پیاده‌سازی </a:t>
            </a:r>
          </a:p>
        </p:txBody>
      </p:sp>
      <p:pic>
        <p:nvPicPr>
          <p:cNvPr id="51" name="Picture 50">
            <a:extLst>
              <a:ext uri="{FF2B5EF4-FFF2-40B4-BE49-F238E27FC236}">
                <a16:creationId xmlns:a16="http://schemas.microsoft.com/office/drawing/2014/main" id="{0B6C654D-B4C5-0962-713C-99B67B4B3F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2618" y="1564115"/>
            <a:ext cx="4147362" cy="3191320"/>
          </a:xfrm>
          <a:prstGeom prst="rect">
            <a:avLst/>
          </a:prstGeom>
        </p:spPr>
      </p:pic>
      <p:pic>
        <p:nvPicPr>
          <p:cNvPr id="53" name="Picture 52">
            <a:extLst>
              <a:ext uri="{FF2B5EF4-FFF2-40B4-BE49-F238E27FC236}">
                <a16:creationId xmlns:a16="http://schemas.microsoft.com/office/drawing/2014/main" id="{DD0FA52B-DF3E-101A-D42B-2352394C2F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6234" y="1564115"/>
            <a:ext cx="4147362" cy="3191320"/>
          </a:xfrm>
          <a:prstGeom prst="rect">
            <a:avLst/>
          </a:prstGeom>
        </p:spPr>
      </p:pic>
    </p:spTree>
    <p:extLst>
      <p:ext uri="{BB962C8B-B14F-4D97-AF65-F5344CB8AC3E}">
        <p14:creationId xmlns:p14="http://schemas.microsoft.com/office/powerpoint/2010/main" val="2369618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750"/>
                                        <p:tgtEl>
                                          <p:spTgt spid="4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750"/>
                                        <p:tgtEl>
                                          <p:spTgt spid="46"/>
                                        </p:tgtEl>
                                      </p:cBhvr>
                                    </p:animEffect>
                                  </p:childTnLst>
                                </p:cTn>
                              </p:par>
                            </p:childTnLst>
                          </p:cTn>
                        </p:par>
                        <p:par>
                          <p:cTn id="18" fill="hold">
                            <p:stCondLst>
                              <p:cond delay="750"/>
                            </p:stCondLst>
                            <p:childTnLst>
                              <p:par>
                                <p:cTn id="19" presetID="2" presetClass="entr" presetSubtype="4"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28</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C175F9FD-E8EA-BC6D-30C4-D77DAD344521}"/>
              </a:ext>
            </a:extLst>
          </p:cNvPr>
          <p:cNvSpPr/>
          <p:nvPr/>
        </p:nvSpPr>
        <p:spPr>
          <a:xfrm>
            <a:off x="1168731" y="5053778"/>
            <a:ext cx="9907673" cy="481990"/>
          </a:xfrm>
          <a:prstGeom prst="roundRect">
            <a:avLst>
              <a:gd name="adj" fmla="val 28524"/>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fa-IR" sz="2000" b="1" kern="0" noProof="0" dirty="0">
                <a:solidFill>
                  <a:schemeClr val="bg1"/>
                </a:solidFill>
                <a:latin typeface="Shabnam" panose="020B0603030804020204" pitchFamily="34" charset="-78"/>
                <a:ea typeface="Libre Baskerville"/>
                <a:cs typeface="Shabnam" panose="020B0603030804020204" pitchFamily="34" charset="-78"/>
                <a:sym typeface="Libre Baskerville"/>
              </a:rPr>
              <a:t>نمایش محل دو پیوند ایجاد شده</a:t>
            </a:r>
            <a:endParaRPr kumimoji="0" lang="fa-IR" sz="2000" b="1" i="0" u="none" strike="noStrike" kern="0" cap="none" spc="0" normalizeH="0" baseline="0" noProof="0" dirty="0">
              <a:ln>
                <a:noFill/>
              </a:ln>
              <a:solidFill>
                <a:schemeClr val="bg1"/>
              </a:solidFill>
              <a:effectLst/>
              <a:uLnTx/>
              <a:uFillTx/>
              <a:latin typeface="Shabnam" panose="020B0603030804020204" pitchFamily="34" charset="-78"/>
              <a:ea typeface="Libre Baskerville"/>
              <a:cs typeface="Shabnam" panose="020B0603030804020204" pitchFamily="34" charset="-78"/>
              <a:sym typeface="Libre Baskerville"/>
            </a:endParaRPr>
          </a:p>
        </p:txBody>
      </p:sp>
      <p:pic>
        <p:nvPicPr>
          <p:cNvPr id="9" name="Picture 8">
            <a:extLst>
              <a:ext uri="{FF2B5EF4-FFF2-40B4-BE49-F238E27FC236}">
                <a16:creationId xmlns:a16="http://schemas.microsoft.com/office/drawing/2014/main" id="{C2031451-7C59-30F6-9FE5-6EBC0DF6E3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489" y="1477109"/>
            <a:ext cx="10304960" cy="3389984"/>
          </a:xfrm>
          <a:prstGeom prst="rect">
            <a:avLst/>
          </a:prstGeom>
        </p:spPr>
      </p:pic>
      <p:sp>
        <p:nvSpPr>
          <p:cNvPr id="10" name="Rectangle: Rounded Corners 9">
            <a:extLst>
              <a:ext uri="{FF2B5EF4-FFF2-40B4-BE49-F238E27FC236}">
                <a16:creationId xmlns:a16="http://schemas.microsoft.com/office/drawing/2014/main" id="{AA922FEB-4302-D4D7-53AB-8D68F8E494B5}"/>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خروجی پیاده سازی</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Tree>
    <p:extLst>
      <p:ext uri="{BB962C8B-B14F-4D97-AF65-F5344CB8AC3E}">
        <p14:creationId xmlns:p14="http://schemas.microsoft.com/office/powerpoint/2010/main" val="2989843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29</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44" name="Google Shape;783;p67">
            <a:extLst>
              <a:ext uri="{FF2B5EF4-FFF2-40B4-BE49-F238E27FC236}">
                <a16:creationId xmlns:a16="http://schemas.microsoft.com/office/drawing/2014/main" id="{7641AF93-1B24-DAF9-0E7E-B6C05930F3B5}"/>
              </a:ext>
            </a:extLst>
          </p:cNvPr>
          <p:cNvSpPr txBox="1">
            <a:spLocks/>
          </p:cNvSpPr>
          <p:nvPr/>
        </p:nvSpPr>
        <p:spPr>
          <a:xfrm>
            <a:off x="1570182" y="794869"/>
            <a:ext cx="8863414" cy="432490"/>
          </a:xfrm>
          <a:prstGeom prst="rect">
            <a:avLst/>
          </a:prstGeom>
          <a:solidFill>
            <a:srgbClr val="262344"/>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1">
              <a:defRPr/>
            </a:pPr>
            <a:r>
              <a:rPr lang="fa-IR" sz="2000" b="1" kern="0" dirty="0">
                <a:solidFill>
                  <a:schemeClr val="bg1"/>
                </a:solidFill>
                <a:latin typeface="Shabnam" panose="020B0603030804020204" pitchFamily="34" charset="-78"/>
                <a:ea typeface="Libre Baskerville"/>
                <a:cs typeface="Shabnam" panose="020B0603030804020204" pitchFamily="34" charset="-78"/>
                <a:sym typeface="Libre Baskerville"/>
              </a:rPr>
              <a:t>50 و 80 درصد خطاهای ازدست رفته برای پیاده‌سازی</a:t>
            </a:r>
          </a:p>
        </p:txBody>
      </p:sp>
      <p:pic>
        <p:nvPicPr>
          <p:cNvPr id="5" name="Picture 4">
            <a:extLst>
              <a:ext uri="{FF2B5EF4-FFF2-40B4-BE49-F238E27FC236}">
                <a16:creationId xmlns:a16="http://schemas.microsoft.com/office/drawing/2014/main" id="{67CACBD3-E7F0-C0D2-B64F-FCE80B881298}"/>
              </a:ext>
            </a:extLst>
          </p:cNvPr>
          <p:cNvPicPr>
            <a:picLocks noChangeAspect="1"/>
          </p:cNvPicPr>
          <p:nvPr/>
        </p:nvPicPr>
        <p:blipFill>
          <a:blip r:embed="rId11"/>
          <a:stretch>
            <a:fillRect/>
          </a:stretch>
        </p:blipFill>
        <p:spPr>
          <a:xfrm>
            <a:off x="2979392" y="1346692"/>
            <a:ext cx="5389760" cy="4433513"/>
          </a:xfrm>
          <a:prstGeom prst="rect">
            <a:avLst/>
          </a:prstGeom>
        </p:spPr>
      </p:pic>
    </p:spTree>
    <p:extLst>
      <p:ext uri="{BB962C8B-B14F-4D97-AF65-F5344CB8AC3E}">
        <p14:creationId xmlns:p14="http://schemas.microsoft.com/office/powerpoint/2010/main" val="1253311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2B0F822B-7BD1-E7E7-CED8-A6D0AE7C474E}"/>
              </a:ext>
            </a:extLst>
          </p:cNvPr>
          <p:cNvSpPr/>
          <p:nvPr/>
        </p:nvSpPr>
        <p:spPr>
          <a:xfrm>
            <a:off x="296779" y="300790"/>
            <a:ext cx="11598443" cy="6256421"/>
          </a:xfrm>
          <a:prstGeom prst="roundRect">
            <a:avLst>
              <a:gd name="adj" fmla="val 7626"/>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7F665D0-18CD-D76B-C6FC-B02E5B91E540}"/>
              </a:ext>
            </a:extLst>
          </p:cNvPr>
          <p:cNvSpPr/>
          <p:nvPr/>
        </p:nvSpPr>
        <p:spPr>
          <a:xfrm rot="16200000">
            <a:off x="4732421" y="-1829804"/>
            <a:ext cx="2727157" cy="10517608"/>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0BD35E-2975-C0BF-7AED-E032F0E3F198}"/>
              </a:ext>
            </a:extLst>
          </p:cNvPr>
          <p:cNvSpPr/>
          <p:nvPr/>
        </p:nvSpPr>
        <p:spPr>
          <a:xfrm>
            <a:off x="9025689" y="2419643"/>
            <a:ext cx="1995237" cy="2006975"/>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2573D43-616B-2B65-FF4E-A4B3426B8D89}"/>
              </a:ext>
            </a:extLst>
          </p:cNvPr>
          <p:cNvSpPr txBox="1"/>
          <p:nvPr/>
        </p:nvSpPr>
        <p:spPr>
          <a:xfrm>
            <a:off x="1267325" y="3045718"/>
            <a:ext cx="7612690" cy="830997"/>
          </a:xfrm>
          <a:prstGeom prst="rect">
            <a:avLst/>
          </a:prstGeom>
          <a:noFill/>
        </p:spPr>
        <p:txBody>
          <a:bodyPr wrap="square" rtlCol="0">
            <a:spAutoFit/>
          </a:bodyPr>
          <a:lstStyle/>
          <a:p>
            <a:pPr algn="ctr" rtl="1"/>
            <a:r>
              <a:rPr lang="fa-IR" sz="4800" b="1" dirty="0">
                <a:solidFill>
                  <a:srgbClr val="FFC000"/>
                </a:solidFill>
                <a:latin typeface="Shabnam" panose="020B0603030804020204" pitchFamily="34" charset="-78"/>
                <a:cs typeface="Shabnam" panose="020B0603030804020204" pitchFamily="34" charset="-78"/>
              </a:rPr>
              <a:t>بخش اول: </a:t>
            </a:r>
            <a:r>
              <a:rPr lang="fa-IR" sz="4800" b="1" dirty="0">
                <a:solidFill>
                  <a:schemeClr val="bg1"/>
                </a:solidFill>
                <a:latin typeface="Shabnam" panose="020B0603030804020204" pitchFamily="34" charset="-78"/>
                <a:cs typeface="Shabnam" panose="020B0603030804020204" pitchFamily="34" charset="-78"/>
              </a:rPr>
              <a:t>مقدمه و کلیات</a:t>
            </a:r>
            <a:endParaRPr lang="en-US" sz="4800" b="1" dirty="0">
              <a:solidFill>
                <a:schemeClr val="bg1"/>
              </a:solidFill>
              <a:latin typeface="Shabnam" panose="020B0603030804020204" pitchFamily="34" charset="-78"/>
              <a:cs typeface="Shabnam" panose="020B0603030804020204" pitchFamily="34" charset="-78"/>
            </a:endParaRPr>
          </a:p>
        </p:txBody>
      </p:sp>
      <p:sp>
        <p:nvSpPr>
          <p:cNvPr id="7" name="TextBox 6">
            <a:extLst>
              <a:ext uri="{FF2B5EF4-FFF2-40B4-BE49-F238E27FC236}">
                <a16:creationId xmlns:a16="http://schemas.microsoft.com/office/drawing/2014/main" id="{D94BC675-6F02-4BC7-A6AF-FBADDF452906}"/>
              </a:ext>
            </a:extLst>
          </p:cNvPr>
          <p:cNvSpPr txBox="1"/>
          <p:nvPr/>
        </p:nvSpPr>
        <p:spPr>
          <a:xfrm>
            <a:off x="9251973" y="2553276"/>
            <a:ext cx="1531853" cy="1323439"/>
          </a:xfrm>
          <a:prstGeom prst="rect">
            <a:avLst/>
          </a:prstGeom>
          <a:noFill/>
        </p:spPr>
        <p:txBody>
          <a:bodyPr wrap="square">
            <a:spAutoFit/>
          </a:bodyPr>
          <a:lstStyle/>
          <a:p>
            <a:r>
              <a:rPr lang="en-US" sz="8000" dirty="0">
                <a:effectLst/>
                <a:latin typeface="Cambria" panose="02040503050406030204" pitchFamily="18" charset="0"/>
                <a:ea typeface="MS Mincho" panose="02020609040205080304" pitchFamily="49" charset="-128"/>
                <a:cs typeface="Arial" panose="020B0604020202020204" pitchFamily="34" charset="0"/>
              </a:rPr>
              <a:t>⚠️</a:t>
            </a:r>
            <a:endParaRPr lang="fa-IR" sz="8000" dirty="0"/>
          </a:p>
        </p:txBody>
      </p:sp>
    </p:spTree>
    <p:extLst>
      <p:ext uri="{BB962C8B-B14F-4D97-AF65-F5344CB8AC3E}">
        <p14:creationId xmlns:p14="http://schemas.microsoft.com/office/powerpoint/2010/main" val="147696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30</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graphicFrame>
        <p:nvGraphicFramePr>
          <p:cNvPr id="3" name="Table Placeholder 5">
            <a:extLst>
              <a:ext uri="{FF2B5EF4-FFF2-40B4-BE49-F238E27FC236}">
                <a16:creationId xmlns:a16="http://schemas.microsoft.com/office/drawing/2014/main" id="{E1E87D9E-2ECC-9BB5-5EAA-1A0B5429B60F}"/>
              </a:ext>
            </a:extLst>
          </p:cNvPr>
          <p:cNvGraphicFramePr>
            <a:graphicFrameLocks/>
          </p:cNvGraphicFramePr>
          <p:nvPr>
            <p:extLst>
              <p:ext uri="{D42A27DB-BD31-4B8C-83A1-F6EECF244321}">
                <p14:modId xmlns:p14="http://schemas.microsoft.com/office/powerpoint/2010/main" val="1947833062"/>
              </p:ext>
            </p:extLst>
          </p:nvPr>
        </p:nvGraphicFramePr>
        <p:xfrm>
          <a:off x="1250482" y="2391178"/>
          <a:ext cx="9691032" cy="2419163"/>
        </p:xfrm>
        <a:graphic>
          <a:graphicData uri="http://schemas.openxmlformats.org/drawingml/2006/table">
            <a:tbl>
              <a:tblPr rtl="1" firstRow="1" bandRow="1"/>
              <a:tblGrid>
                <a:gridCol w="2422758">
                  <a:extLst>
                    <a:ext uri="{9D8B030D-6E8A-4147-A177-3AD203B41FA5}">
                      <a16:colId xmlns:a16="http://schemas.microsoft.com/office/drawing/2014/main" val="20000"/>
                    </a:ext>
                  </a:extLst>
                </a:gridCol>
                <a:gridCol w="2422758">
                  <a:extLst>
                    <a:ext uri="{9D8B030D-6E8A-4147-A177-3AD203B41FA5}">
                      <a16:colId xmlns:a16="http://schemas.microsoft.com/office/drawing/2014/main" val="20001"/>
                    </a:ext>
                  </a:extLst>
                </a:gridCol>
                <a:gridCol w="2422758">
                  <a:extLst>
                    <a:ext uri="{9D8B030D-6E8A-4147-A177-3AD203B41FA5}">
                      <a16:colId xmlns:a16="http://schemas.microsoft.com/office/drawing/2014/main" val="20002"/>
                    </a:ext>
                  </a:extLst>
                </a:gridCol>
                <a:gridCol w="2422758">
                  <a:extLst>
                    <a:ext uri="{9D8B030D-6E8A-4147-A177-3AD203B41FA5}">
                      <a16:colId xmlns:a16="http://schemas.microsoft.com/office/drawing/2014/main" val="20003"/>
                    </a:ext>
                  </a:extLst>
                </a:gridCol>
              </a:tblGrid>
              <a:tr h="897431">
                <a:tc>
                  <a:txBody>
                    <a:bodyPr/>
                    <a:lstStyle>
                      <a:lvl1pPr marL="0" algn="l" defTabSz="914400" rtl="0" eaLnBrk="1" latinLnBrk="0" hangingPunct="1">
                        <a:defRPr sz="1800" b="1" kern="1200">
                          <a:solidFill>
                            <a:schemeClr val="tx1"/>
                          </a:solidFill>
                          <a:latin typeface="Arial"/>
                          <a:ea typeface="Arial Unicode MS"/>
                        </a:defRPr>
                      </a:lvl1pPr>
                      <a:lvl2pPr marL="457200" algn="l" defTabSz="914400" rtl="0" eaLnBrk="1" latinLnBrk="0" hangingPunct="1">
                        <a:defRPr sz="1800" b="1" kern="1200">
                          <a:solidFill>
                            <a:schemeClr val="tx1"/>
                          </a:solidFill>
                          <a:latin typeface="Arial"/>
                          <a:ea typeface="Arial Unicode MS"/>
                        </a:defRPr>
                      </a:lvl2pPr>
                      <a:lvl3pPr marL="914400" algn="l" defTabSz="914400" rtl="0" eaLnBrk="1" latinLnBrk="0" hangingPunct="1">
                        <a:defRPr sz="1800" b="1" kern="1200">
                          <a:solidFill>
                            <a:schemeClr val="tx1"/>
                          </a:solidFill>
                          <a:latin typeface="Arial"/>
                          <a:ea typeface="Arial Unicode MS"/>
                        </a:defRPr>
                      </a:lvl3pPr>
                      <a:lvl4pPr marL="1371600" algn="l" defTabSz="914400" rtl="0" eaLnBrk="1" latinLnBrk="0" hangingPunct="1">
                        <a:defRPr sz="1800" b="1" kern="1200">
                          <a:solidFill>
                            <a:schemeClr val="tx1"/>
                          </a:solidFill>
                          <a:latin typeface="Arial"/>
                          <a:ea typeface="Arial Unicode MS"/>
                        </a:defRPr>
                      </a:lvl4pPr>
                      <a:lvl5pPr marL="1828800" algn="l" defTabSz="914400" rtl="0" eaLnBrk="1" latinLnBrk="0" hangingPunct="1">
                        <a:defRPr sz="1800" b="1" kern="1200">
                          <a:solidFill>
                            <a:schemeClr val="tx1"/>
                          </a:solidFill>
                          <a:latin typeface="Arial"/>
                          <a:ea typeface="Arial Unicode MS"/>
                        </a:defRPr>
                      </a:lvl5pPr>
                      <a:lvl6pPr marL="2286000" algn="l" defTabSz="914400" rtl="0" eaLnBrk="1" latinLnBrk="0" hangingPunct="1">
                        <a:defRPr sz="1800" b="1" kern="1200">
                          <a:solidFill>
                            <a:schemeClr val="tx1"/>
                          </a:solidFill>
                          <a:latin typeface="Arial"/>
                          <a:ea typeface="Arial Unicode MS"/>
                        </a:defRPr>
                      </a:lvl6pPr>
                      <a:lvl7pPr marL="2743200" algn="l" defTabSz="914400" rtl="0" eaLnBrk="1" latinLnBrk="0" hangingPunct="1">
                        <a:defRPr sz="1800" b="1" kern="1200">
                          <a:solidFill>
                            <a:schemeClr val="tx1"/>
                          </a:solidFill>
                          <a:latin typeface="Arial"/>
                          <a:ea typeface="Arial Unicode MS"/>
                        </a:defRPr>
                      </a:lvl7pPr>
                      <a:lvl8pPr marL="3200400" algn="l" defTabSz="914400" rtl="0" eaLnBrk="1" latinLnBrk="0" hangingPunct="1">
                        <a:defRPr sz="1800" b="1" kern="1200">
                          <a:solidFill>
                            <a:schemeClr val="tx1"/>
                          </a:solidFill>
                          <a:latin typeface="Arial"/>
                          <a:ea typeface="Arial Unicode MS"/>
                        </a:defRPr>
                      </a:lvl8pPr>
                      <a:lvl9pPr marL="3657600" algn="l" defTabSz="914400" rtl="0" eaLnBrk="1" latinLnBrk="0" hangingPunct="1">
                        <a:defRPr sz="1800" b="1" kern="1200">
                          <a:solidFill>
                            <a:schemeClr val="tx1"/>
                          </a:solidFill>
                          <a:latin typeface="Arial"/>
                          <a:ea typeface="Arial Unicode MS"/>
                        </a:defRPr>
                      </a:lvl9pPr>
                    </a:lstStyle>
                    <a:p>
                      <a:pPr algn="l"/>
                      <a:endParaRPr lang="en-JM" sz="2000" b="0" spc="0" dirty="0">
                        <a:solidFill>
                          <a:schemeClr val="bg1"/>
                        </a:solidFill>
                        <a:latin typeface="+mn-lt"/>
                      </a:endParaRPr>
                    </a:p>
                  </a:txBody>
                  <a:tcPr anchor="ctr">
                    <a:lnL>
                      <a:noFill/>
                    </a:lnL>
                    <a:lnR w="19050" cap="flat" cmpd="sng" algn="ctr">
                      <a:noFill/>
                      <a:prstDash val="solid"/>
                      <a:round/>
                      <a:headEnd type="none" w="med" len="med"/>
                      <a:tailEnd type="none" w="med" len="med"/>
                    </a:lnR>
                    <a:lnT w="12700" cmpd="sng">
                      <a:noFill/>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0"/>
                      </a:sysClr>
                    </a:solidFill>
                  </a:tcPr>
                </a:tc>
                <a:tc>
                  <a:txBody>
                    <a:bodyPr/>
                    <a:lstStyle>
                      <a:lvl1pPr marL="0" algn="l" defTabSz="914400" rtl="0" eaLnBrk="1" latinLnBrk="0" hangingPunct="1">
                        <a:defRPr sz="1800" b="1" kern="1200">
                          <a:solidFill>
                            <a:schemeClr val="tx1"/>
                          </a:solidFill>
                          <a:latin typeface="Arial"/>
                          <a:ea typeface="Arial Unicode MS"/>
                        </a:defRPr>
                      </a:lvl1pPr>
                      <a:lvl2pPr marL="457200" algn="l" defTabSz="914400" rtl="0" eaLnBrk="1" latinLnBrk="0" hangingPunct="1">
                        <a:defRPr sz="1800" b="1" kern="1200">
                          <a:solidFill>
                            <a:schemeClr val="tx1"/>
                          </a:solidFill>
                          <a:latin typeface="Arial"/>
                          <a:ea typeface="Arial Unicode MS"/>
                        </a:defRPr>
                      </a:lvl2pPr>
                      <a:lvl3pPr marL="914400" algn="l" defTabSz="914400" rtl="0" eaLnBrk="1" latinLnBrk="0" hangingPunct="1">
                        <a:defRPr sz="1800" b="1" kern="1200">
                          <a:solidFill>
                            <a:schemeClr val="tx1"/>
                          </a:solidFill>
                          <a:latin typeface="Arial"/>
                          <a:ea typeface="Arial Unicode MS"/>
                        </a:defRPr>
                      </a:lvl3pPr>
                      <a:lvl4pPr marL="1371600" algn="l" defTabSz="914400" rtl="0" eaLnBrk="1" latinLnBrk="0" hangingPunct="1">
                        <a:defRPr sz="1800" b="1" kern="1200">
                          <a:solidFill>
                            <a:schemeClr val="tx1"/>
                          </a:solidFill>
                          <a:latin typeface="Arial"/>
                          <a:ea typeface="Arial Unicode MS"/>
                        </a:defRPr>
                      </a:lvl4pPr>
                      <a:lvl5pPr marL="1828800" algn="l" defTabSz="914400" rtl="0" eaLnBrk="1" latinLnBrk="0" hangingPunct="1">
                        <a:defRPr sz="1800" b="1" kern="1200">
                          <a:solidFill>
                            <a:schemeClr val="tx1"/>
                          </a:solidFill>
                          <a:latin typeface="Arial"/>
                          <a:ea typeface="Arial Unicode MS"/>
                        </a:defRPr>
                      </a:lvl5pPr>
                      <a:lvl6pPr marL="2286000" algn="l" defTabSz="914400" rtl="0" eaLnBrk="1" latinLnBrk="0" hangingPunct="1">
                        <a:defRPr sz="1800" b="1" kern="1200">
                          <a:solidFill>
                            <a:schemeClr val="tx1"/>
                          </a:solidFill>
                          <a:latin typeface="Arial"/>
                          <a:ea typeface="Arial Unicode MS"/>
                        </a:defRPr>
                      </a:lvl6pPr>
                      <a:lvl7pPr marL="2743200" algn="l" defTabSz="914400" rtl="0" eaLnBrk="1" latinLnBrk="0" hangingPunct="1">
                        <a:defRPr sz="1800" b="1" kern="1200">
                          <a:solidFill>
                            <a:schemeClr val="tx1"/>
                          </a:solidFill>
                          <a:latin typeface="Arial"/>
                          <a:ea typeface="Arial Unicode MS"/>
                        </a:defRPr>
                      </a:lvl7pPr>
                      <a:lvl8pPr marL="3200400" algn="l" defTabSz="914400" rtl="0" eaLnBrk="1" latinLnBrk="0" hangingPunct="1">
                        <a:defRPr sz="1800" b="1" kern="1200">
                          <a:solidFill>
                            <a:schemeClr val="tx1"/>
                          </a:solidFill>
                          <a:latin typeface="Arial"/>
                          <a:ea typeface="Arial Unicode MS"/>
                        </a:defRPr>
                      </a:lvl8pPr>
                      <a:lvl9pPr marL="3657600" algn="l" defTabSz="914400" rtl="0" eaLnBrk="1" latinLnBrk="0" hangingPunct="1">
                        <a:defRPr sz="1800" b="1"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cs typeface="Shabnam" panose="020B0603030804020204" pitchFamily="34" charset="-78"/>
                        </a:rPr>
                        <a:t>خطای از دست رفته (30%)</a:t>
                      </a:r>
                      <a:endParaRPr kumimoji="0" lang="ko-KR" altLang="en-US"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tx1"/>
                          </a:solidFill>
                          <a:latin typeface="Arial"/>
                          <a:ea typeface="Arial Unicode MS"/>
                        </a:defRPr>
                      </a:lvl1pPr>
                      <a:lvl2pPr marL="457200" algn="l" defTabSz="914400" rtl="0" eaLnBrk="1" latinLnBrk="0" hangingPunct="1">
                        <a:defRPr sz="1800" b="1" kern="1200">
                          <a:solidFill>
                            <a:schemeClr val="tx1"/>
                          </a:solidFill>
                          <a:latin typeface="Arial"/>
                          <a:ea typeface="Arial Unicode MS"/>
                        </a:defRPr>
                      </a:lvl2pPr>
                      <a:lvl3pPr marL="914400" algn="l" defTabSz="914400" rtl="0" eaLnBrk="1" latinLnBrk="0" hangingPunct="1">
                        <a:defRPr sz="1800" b="1" kern="1200">
                          <a:solidFill>
                            <a:schemeClr val="tx1"/>
                          </a:solidFill>
                          <a:latin typeface="Arial"/>
                          <a:ea typeface="Arial Unicode MS"/>
                        </a:defRPr>
                      </a:lvl3pPr>
                      <a:lvl4pPr marL="1371600" algn="l" defTabSz="914400" rtl="0" eaLnBrk="1" latinLnBrk="0" hangingPunct="1">
                        <a:defRPr sz="1800" b="1" kern="1200">
                          <a:solidFill>
                            <a:schemeClr val="tx1"/>
                          </a:solidFill>
                          <a:latin typeface="Arial"/>
                          <a:ea typeface="Arial Unicode MS"/>
                        </a:defRPr>
                      </a:lvl4pPr>
                      <a:lvl5pPr marL="1828800" algn="l" defTabSz="914400" rtl="0" eaLnBrk="1" latinLnBrk="0" hangingPunct="1">
                        <a:defRPr sz="1800" b="1" kern="1200">
                          <a:solidFill>
                            <a:schemeClr val="tx1"/>
                          </a:solidFill>
                          <a:latin typeface="Arial"/>
                          <a:ea typeface="Arial Unicode MS"/>
                        </a:defRPr>
                      </a:lvl5pPr>
                      <a:lvl6pPr marL="2286000" algn="l" defTabSz="914400" rtl="0" eaLnBrk="1" latinLnBrk="0" hangingPunct="1">
                        <a:defRPr sz="1800" b="1" kern="1200">
                          <a:solidFill>
                            <a:schemeClr val="tx1"/>
                          </a:solidFill>
                          <a:latin typeface="Arial"/>
                          <a:ea typeface="Arial Unicode MS"/>
                        </a:defRPr>
                      </a:lvl6pPr>
                      <a:lvl7pPr marL="2743200" algn="l" defTabSz="914400" rtl="0" eaLnBrk="1" latinLnBrk="0" hangingPunct="1">
                        <a:defRPr sz="1800" b="1" kern="1200">
                          <a:solidFill>
                            <a:schemeClr val="tx1"/>
                          </a:solidFill>
                          <a:latin typeface="Arial"/>
                          <a:ea typeface="Arial Unicode MS"/>
                        </a:defRPr>
                      </a:lvl7pPr>
                      <a:lvl8pPr marL="3200400" algn="l" defTabSz="914400" rtl="0" eaLnBrk="1" latinLnBrk="0" hangingPunct="1">
                        <a:defRPr sz="1800" b="1" kern="1200">
                          <a:solidFill>
                            <a:schemeClr val="tx1"/>
                          </a:solidFill>
                          <a:latin typeface="Arial"/>
                          <a:ea typeface="Arial Unicode MS"/>
                        </a:defRPr>
                      </a:lvl8pPr>
                      <a:lvl9pPr marL="3657600" algn="l" defTabSz="914400" rtl="0" eaLnBrk="1" latinLnBrk="0" hangingPunct="1">
                        <a:defRPr sz="1800" b="1"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2000" b="1" i="0" u="none" strike="noStrike" kern="1200" cap="none" spc="0" normalizeH="0" baseline="0" noProof="0" dirty="0">
                          <a:ln>
                            <a:noFill/>
                          </a:ln>
                          <a:solidFill>
                            <a:schemeClr val="bg1"/>
                          </a:solidFill>
                          <a:effectLst/>
                          <a:uLnTx/>
                          <a:uFillTx/>
                          <a:latin typeface="Shabnam" panose="020B0603030804020204" pitchFamily="34" charset="-78"/>
                          <a:cs typeface="Shabnam" panose="020B0603030804020204" pitchFamily="34" charset="-78"/>
                        </a:rPr>
                        <a:t>خطای از دست رفته (50%)</a:t>
                      </a:r>
                      <a:endParaRPr kumimoji="0" lang="ko-KR" altLang="en-US" sz="2000" b="1" i="0" u="none" strike="noStrike" kern="1200" cap="none" spc="0" normalizeH="0" baseline="0" noProof="0" dirty="0">
                        <a:ln>
                          <a:noFill/>
                        </a:ln>
                        <a:solidFill>
                          <a:schemeClr val="bg1"/>
                        </a:solidFill>
                        <a:effectLst/>
                        <a:uLnTx/>
                        <a:uFillTx/>
                        <a:latin typeface="Shabnam" panose="020B0603030804020204" pitchFamily="34" charset="-78"/>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62344"/>
                    </a:solidFill>
                  </a:tcPr>
                </a:tc>
                <a:tc>
                  <a:txBody>
                    <a:bodyPr/>
                    <a:lstStyle>
                      <a:lvl1pPr marL="0" algn="l" defTabSz="914400" rtl="0" eaLnBrk="1" latinLnBrk="0" hangingPunct="1">
                        <a:defRPr sz="1800" b="1" kern="1200">
                          <a:solidFill>
                            <a:schemeClr val="tx1"/>
                          </a:solidFill>
                          <a:latin typeface="Arial"/>
                          <a:ea typeface="Arial Unicode MS"/>
                        </a:defRPr>
                      </a:lvl1pPr>
                      <a:lvl2pPr marL="457200" algn="l" defTabSz="914400" rtl="0" eaLnBrk="1" latinLnBrk="0" hangingPunct="1">
                        <a:defRPr sz="1800" b="1" kern="1200">
                          <a:solidFill>
                            <a:schemeClr val="tx1"/>
                          </a:solidFill>
                          <a:latin typeface="Arial"/>
                          <a:ea typeface="Arial Unicode MS"/>
                        </a:defRPr>
                      </a:lvl2pPr>
                      <a:lvl3pPr marL="914400" algn="l" defTabSz="914400" rtl="0" eaLnBrk="1" latinLnBrk="0" hangingPunct="1">
                        <a:defRPr sz="1800" b="1" kern="1200">
                          <a:solidFill>
                            <a:schemeClr val="tx1"/>
                          </a:solidFill>
                          <a:latin typeface="Arial"/>
                          <a:ea typeface="Arial Unicode MS"/>
                        </a:defRPr>
                      </a:lvl3pPr>
                      <a:lvl4pPr marL="1371600" algn="l" defTabSz="914400" rtl="0" eaLnBrk="1" latinLnBrk="0" hangingPunct="1">
                        <a:defRPr sz="1800" b="1" kern="1200">
                          <a:solidFill>
                            <a:schemeClr val="tx1"/>
                          </a:solidFill>
                          <a:latin typeface="Arial"/>
                          <a:ea typeface="Arial Unicode MS"/>
                        </a:defRPr>
                      </a:lvl4pPr>
                      <a:lvl5pPr marL="1828800" algn="l" defTabSz="914400" rtl="0" eaLnBrk="1" latinLnBrk="0" hangingPunct="1">
                        <a:defRPr sz="1800" b="1" kern="1200">
                          <a:solidFill>
                            <a:schemeClr val="tx1"/>
                          </a:solidFill>
                          <a:latin typeface="Arial"/>
                          <a:ea typeface="Arial Unicode MS"/>
                        </a:defRPr>
                      </a:lvl5pPr>
                      <a:lvl6pPr marL="2286000" algn="l" defTabSz="914400" rtl="0" eaLnBrk="1" latinLnBrk="0" hangingPunct="1">
                        <a:defRPr sz="1800" b="1" kern="1200">
                          <a:solidFill>
                            <a:schemeClr val="tx1"/>
                          </a:solidFill>
                          <a:latin typeface="Arial"/>
                          <a:ea typeface="Arial Unicode MS"/>
                        </a:defRPr>
                      </a:lvl6pPr>
                      <a:lvl7pPr marL="2743200" algn="l" defTabSz="914400" rtl="0" eaLnBrk="1" latinLnBrk="0" hangingPunct="1">
                        <a:defRPr sz="1800" b="1" kern="1200">
                          <a:solidFill>
                            <a:schemeClr val="tx1"/>
                          </a:solidFill>
                          <a:latin typeface="Arial"/>
                          <a:ea typeface="Arial Unicode MS"/>
                        </a:defRPr>
                      </a:lvl7pPr>
                      <a:lvl8pPr marL="3200400" algn="l" defTabSz="914400" rtl="0" eaLnBrk="1" latinLnBrk="0" hangingPunct="1">
                        <a:defRPr sz="1800" b="1" kern="1200">
                          <a:solidFill>
                            <a:schemeClr val="tx1"/>
                          </a:solidFill>
                          <a:latin typeface="Arial"/>
                          <a:ea typeface="Arial Unicode MS"/>
                        </a:defRPr>
                      </a:lvl8pPr>
                      <a:lvl9pPr marL="3657600" algn="l" defTabSz="914400" rtl="0" eaLnBrk="1" latinLnBrk="0" hangingPunct="1">
                        <a:defRPr sz="1800" b="1"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cs typeface="Shabnam" panose="020B0603030804020204" pitchFamily="34" charset="-78"/>
                        </a:rPr>
                        <a:t>خطای از دست رفته (80%)</a:t>
                      </a:r>
                      <a:endParaRPr kumimoji="0" lang="ko-KR" altLang="en-US"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50724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LIFA’</a:t>
                      </a:r>
                      <a:endParaRPr kumimoji="0" lang="ko-KR" altLang="en-US"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a:noFill/>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10</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22</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45</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0724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LIFA’’</a:t>
                      </a:r>
                      <a:endParaRPr kumimoji="0" lang="ko-KR" altLang="en-US"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a:noFill/>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8</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17</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33</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0724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SIFA</a:t>
                      </a:r>
                      <a:endParaRPr kumimoji="0" lang="ko-KR" altLang="en-US" sz="20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a:noFill/>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17</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33</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rPr>
                        <a:t>61</a:t>
                      </a:r>
                      <a:endParaRPr kumimoji="0" lang="ko-KR" altLang="en-US" sz="1800" b="0"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맑은 고딕" panose="020B0503020000020004" pitchFamily="34" charset="-127"/>
                        <a:cs typeface="Shabnam" panose="020B0603030804020204" pitchFamily="34"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5" name="Google Shape;1330;p51">
            <a:extLst>
              <a:ext uri="{FF2B5EF4-FFF2-40B4-BE49-F238E27FC236}">
                <a16:creationId xmlns:a16="http://schemas.microsoft.com/office/drawing/2014/main" id="{EAC7A8E5-71D9-8FF1-7136-8D0CE040AD53}"/>
              </a:ext>
            </a:extLst>
          </p:cNvPr>
          <p:cNvSpPr txBox="1"/>
          <p:nvPr/>
        </p:nvSpPr>
        <p:spPr>
          <a:xfrm flipH="1">
            <a:off x="1250484" y="1642832"/>
            <a:ext cx="9691030" cy="467530"/>
          </a:xfrm>
          <a:prstGeom prst="rect">
            <a:avLst/>
          </a:prstGeom>
          <a:solidFill>
            <a:srgbClr val="262344"/>
          </a:solidFill>
          <a:ln>
            <a:noFill/>
          </a:ln>
        </p:spPr>
        <p:txBody>
          <a:bodyPr spcFirstLastPara="1" wrap="square" lIns="91425" tIns="91425" rIns="91425" bIns="91425" anchor="t" anchorCtr="0">
            <a:noAutofit/>
          </a:bodyPr>
          <a:lstStyle/>
          <a:p>
            <a:pPr algn="ctr" rtl="1">
              <a:buClr>
                <a:srgbClr val="000000"/>
              </a:buClr>
              <a:buFont typeface="Arial"/>
              <a:buNone/>
            </a:pPr>
            <a:r>
              <a:rPr lang="fa-IR" sz="2000" kern="0" dirty="0">
                <a:solidFill>
                  <a:schemeClr val="bg1"/>
                </a:solidFill>
                <a:latin typeface="Shabnam" panose="020B0603030804020204" pitchFamily="34" charset="-78"/>
                <a:cs typeface="Shabnam" panose="020B0603030804020204" pitchFamily="34" charset="-78"/>
                <a:sym typeface="Arial"/>
              </a:rPr>
              <a:t>تعداد متن </a:t>
            </a:r>
            <a:r>
              <a:rPr lang="fa-IR" sz="2000" kern="0" dirty="0" err="1">
                <a:solidFill>
                  <a:schemeClr val="bg1"/>
                </a:solidFill>
                <a:latin typeface="Shabnam" panose="020B0603030804020204" pitchFamily="34" charset="-78"/>
                <a:cs typeface="Shabnam" panose="020B0603030804020204" pitchFamily="34" charset="-78"/>
                <a:sym typeface="Arial"/>
              </a:rPr>
              <a:t>رمزشده</a:t>
            </a:r>
            <a:r>
              <a:rPr lang="fa-IR" sz="2000" kern="0" dirty="0">
                <a:solidFill>
                  <a:schemeClr val="bg1"/>
                </a:solidFill>
                <a:latin typeface="Shabnam" panose="020B0603030804020204" pitchFamily="34" charset="-78"/>
                <a:cs typeface="Shabnam" panose="020B0603030804020204" pitchFamily="34" charset="-78"/>
                <a:sym typeface="Arial"/>
              </a:rPr>
              <a:t> غیرموثر مورد نیاز برای سه حالت مختلف</a:t>
            </a:r>
          </a:p>
        </p:txBody>
      </p:sp>
      <p:sp>
        <p:nvSpPr>
          <p:cNvPr id="10" name="Rectangle: Rounded Corners 9">
            <a:extLst>
              <a:ext uri="{FF2B5EF4-FFF2-40B4-BE49-F238E27FC236}">
                <a16:creationId xmlns:a16="http://schemas.microsoft.com/office/drawing/2014/main" id="{DC7CC6D9-D35C-CE9F-C78E-576B101D19EC}"/>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مقایسه نتایج پیاده‌سازی شبیه‌سازی و پیاده‌سازی</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Tree>
    <p:extLst>
      <p:ext uri="{BB962C8B-B14F-4D97-AF65-F5344CB8AC3E}">
        <p14:creationId xmlns:p14="http://schemas.microsoft.com/office/powerpoint/2010/main" val="732610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31</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5" name="Google Shape;1330;p51">
            <a:extLst>
              <a:ext uri="{FF2B5EF4-FFF2-40B4-BE49-F238E27FC236}">
                <a16:creationId xmlns:a16="http://schemas.microsoft.com/office/drawing/2014/main" id="{EAC7A8E5-71D9-8FF1-7136-8D0CE040AD53}"/>
              </a:ext>
            </a:extLst>
          </p:cNvPr>
          <p:cNvSpPr txBox="1"/>
          <p:nvPr/>
        </p:nvSpPr>
        <p:spPr>
          <a:xfrm flipH="1">
            <a:off x="1296267" y="820796"/>
            <a:ext cx="9691030" cy="467530"/>
          </a:xfrm>
          <a:prstGeom prst="rect">
            <a:avLst/>
          </a:prstGeom>
          <a:solidFill>
            <a:srgbClr val="262344"/>
          </a:solidFill>
          <a:ln>
            <a:noFill/>
          </a:ln>
        </p:spPr>
        <p:txBody>
          <a:bodyPr spcFirstLastPara="1" wrap="square" lIns="91425" tIns="91425" rIns="91425" bIns="91425" anchor="t" anchorCtr="0">
            <a:noAutofit/>
          </a:bodyPr>
          <a:lstStyle/>
          <a:p>
            <a:pPr algn="ctr" rtl="1">
              <a:buClr>
                <a:srgbClr val="000000"/>
              </a:buClr>
              <a:buFont typeface="Arial"/>
              <a:buNone/>
            </a:pPr>
            <a:r>
              <a:rPr lang="fa-IR" sz="2000" kern="0" dirty="0">
                <a:solidFill>
                  <a:schemeClr val="bg1"/>
                </a:solidFill>
                <a:latin typeface="Shabnam" panose="020B0603030804020204" pitchFamily="34" charset="-78"/>
                <a:cs typeface="Shabnam" panose="020B0603030804020204" pitchFamily="34" charset="-78"/>
                <a:sym typeface="Arial"/>
              </a:rPr>
              <a:t>محاسبات تعداد مورد نیاز متن </a:t>
            </a:r>
            <a:r>
              <a:rPr lang="fa-IR" sz="2000" kern="0" dirty="0" err="1">
                <a:solidFill>
                  <a:schemeClr val="bg1"/>
                </a:solidFill>
                <a:latin typeface="Shabnam" panose="020B0603030804020204" pitchFamily="34" charset="-78"/>
                <a:cs typeface="Shabnam" panose="020B0603030804020204" pitchFamily="34" charset="-78"/>
                <a:sym typeface="Arial"/>
              </a:rPr>
              <a:t>رمزشده</a:t>
            </a:r>
            <a:r>
              <a:rPr lang="fa-IR" sz="2000" kern="0" dirty="0">
                <a:solidFill>
                  <a:schemeClr val="bg1"/>
                </a:solidFill>
                <a:latin typeface="Shabnam" panose="020B0603030804020204" pitchFamily="34" charset="-78"/>
                <a:cs typeface="Shabnam" panose="020B0603030804020204" pitchFamily="34" charset="-78"/>
                <a:sym typeface="Arial"/>
              </a:rPr>
              <a:t> </a:t>
            </a:r>
            <a:r>
              <a:rPr lang="fa-IR" sz="2000" kern="0" dirty="0" err="1">
                <a:solidFill>
                  <a:schemeClr val="bg1"/>
                </a:solidFill>
                <a:latin typeface="Shabnam" panose="020B0603030804020204" pitchFamily="34" charset="-78"/>
                <a:cs typeface="Shabnam" panose="020B0603030804020204" pitchFamily="34" charset="-78"/>
                <a:sym typeface="Arial"/>
              </a:rPr>
              <a:t>خطادار</a:t>
            </a:r>
            <a:endParaRPr lang="fa-IR" sz="2000" kern="0" dirty="0">
              <a:solidFill>
                <a:schemeClr val="bg1"/>
              </a:solidFill>
              <a:latin typeface="Shabnam" panose="020B0603030804020204" pitchFamily="34" charset="-78"/>
              <a:cs typeface="Shabnam" panose="020B0603030804020204" pitchFamily="34" charset="-78"/>
              <a:sym typeface="Arial"/>
            </a:endParaRPr>
          </a:p>
        </p:txBody>
      </p:sp>
      <p:pic>
        <p:nvPicPr>
          <p:cNvPr id="9" name="Picture 8">
            <a:extLst>
              <a:ext uri="{FF2B5EF4-FFF2-40B4-BE49-F238E27FC236}">
                <a16:creationId xmlns:a16="http://schemas.microsoft.com/office/drawing/2014/main" id="{DC0EF649-4063-E257-01D9-DC3F3FBBFA6E}"/>
              </a:ext>
            </a:extLst>
          </p:cNvPr>
          <p:cNvPicPr>
            <a:picLocks noChangeAspect="1"/>
          </p:cNvPicPr>
          <p:nvPr/>
        </p:nvPicPr>
        <p:blipFill>
          <a:blip r:embed="rId11"/>
          <a:stretch>
            <a:fillRect/>
          </a:stretch>
        </p:blipFill>
        <p:spPr>
          <a:xfrm>
            <a:off x="1967345" y="1291879"/>
            <a:ext cx="8007928" cy="4274242"/>
          </a:xfrm>
          <a:prstGeom prst="rect">
            <a:avLst/>
          </a:prstGeom>
        </p:spPr>
      </p:pic>
    </p:spTree>
    <p:extLst>
      <p:ext uri="{BB962C8B-B14F-4D97-AF65-F5344CB8AC3E}">
        <p14:creationId xmlns:p14="http://schemas.microsoft.com/office/powerpoint/2010/main" val="4003071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2B0F822B-7BD1-E7E7-CED8-A6D0AE7C474E}"/>
              </a:ext>
            </a:extLst>
          </p:cNvPr>
          <p:cNvSpPr/>
          <p:nvPr/>
        </p:nvSpPr>
        <p:spPr>
          <a:xfrm>
            <a:off x="296779" y="300790"/>
            <a:ext cx="11598443" cy="6256421"/>
          </a:xfrm>
          <a:prstGeom prst="roundRect">
            <a:avLst>
              <a:gd name="adj" fmla="val 7626"/>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7F665D0-18CD-D76B-C6FC-B02E5B91E540}"/>
              </a:ext>
            </a:extLst>
          </p:cNvPr>
          <p:cNvSpPr/>
          <p:nvPr/>
        </p:nvSpPr>
        <p:spPr>
          <a:xfrm rot="16200000">
            <a:off x="4732421" y="-1829804"/>
            <a:ext cx="2727157" cy="10517608"/>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0BD35E-2975-C0BF-7AED-E032F0E3F198}"/>
              </a:ext>
            </a:extLst>
          </p:cNvPr>
          <p:cNvSpPr/>
          <p:nvPr/>
        </p:nvSpPr>
        <p:spPr>
          <a:xfrm>
            <a:off x="9025689" y="2431381"/>
            <a:ext cx="1995237" cy="1995237"/>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F2573D43-616B-2B65-FF4E-A4B3426B8D89}"/>
              </a:ext>
            </a:extLst>
          </p:cNvPr>
          <p:cNvSpPr txBox="1"/>
          <p:nvPr/>
        </p:nvSpPr>
        <p:spPr>
          <a:xfrm>
            <a:off x="1267325" y="3045718"/>
            <a:ext cx="7612690" cy="1569660"/>
          </a:xfrm>
          <a:prstGeom prst="rect">
            <a:avLst/>
          </a:prstGeom>
          <a:noFill/>
        </p:spPr>
        <p:txBody>
          <a:bodyPr wrap="square" rtlCol="0">
            <a:spAutoFit/>
          </a:bodyPr>
          <a:lstStyle/>
          <a:p>
            <a:pPr algn="ctr" rtl="1"/>
            <a:r>
              <a:rPr lang="fa-IR" sz="4800" b="1" dirty="0">
                <a:solidFill>
                  <a:srgbClr val="FFC000"/>
                </a:solidFill>
                <a:latin typeface="Shabnam" panose="020B0603030804020204" pitchFamily="34" charset="-78"/>
                <a:cs typeface="Shabnam" panose="020B0603030804020204" pitchFamily="34" charset="-78"/>
              </a:rPr>
              <a:t>بخش ششم: </a:t>
            </a:r>
            <a:r>
              <a:rPr lang="fa-IR" sz="4800" b="1" dirty="0">
                <a:solidFill>
                  <a:schemeClr val="bg1"/>
                </a:solidFill>
                <a:latin typeface="Shabnam" panose="020B0603030804020204" pitchFamily="34" charset="-78"/>
                <a:cs typeface="Shabnam" panose="020B0603030804020204" pitchFamily="34" charset="-78"/>
              </a:rPr>
              <a:t>پیشنهادات و نتیجه گیری</a:t>
            </a:r>
            <a:endParaRPr lang="en-US" sz="4800" b="1" dirty="0">
              <a:solidFill>
                <a:schemeClr val="bg1"/>
              </a:solidFill>
              <a:latin typeface="Shabnam" panose="020B0603030804020204" pitchFamily="34" charset="-78"/>
              <a:cs typeface="Shabnam" panose="020B0603030804020204" pitchFamily="34" charset="-78"/>
            </a:endParaRPr>
          </a:p>
        </p:txBody>
      </p:sp>
      <p:grpSp>
        <p:nvGrpSpPr>
          <p:cNvPr id="4" name="Google Shape;9057;p79">
            <a:extLst>
              <a:ext uri="{FF2B5EF4-FFF2-40B4-BE49-F238E27FC236}">
                <a16:creationId xmlns:a16="http://schemas.microsoft.com/office/drawing/2014/main" id="{0D148B9B-11ED-7712-27F8-50E929EAC209}"/>
              </a:ext>
            </a:extLst>
          </p:cNvPr>
          <p:cNvGrpSpPr/>
          <p:nvPr/>
        </p:nvGrpSpPr>
        <p:grpSpPr>
          <a:xfrm>
            <a:off x="9623087" y="3062536"/>
            <a:ext cx="800440" cy="797359"/>
            <a:chOff x="-35123050" y="3561225"/>
            <a:chExt cx="292225" cy="291100"/>
          </a:xfrm>
          <a:solidFill>
            <a:srgbClr val="262344"/>
          </a:solidFill>
        </p:grpSpPr>
        <p:sp>
          <p:nvSpPr>
            <p:cNvPr id="5" name="Google Shape;9058;p79">
              <a:extLst>
                <a:ext uri="{FF2B5EF4-FFF2-40B4-BE49-F238E27FC236}">
                  <a16:creationId xmlns:a16="http://schemas.microsoft.com/office/drawing/2014/main" id="{F2AC11E4-69A1-7705-A467-7C72710953EE}"/>
                </a:ext>
              </a:extLst>
            </p:cNvPr>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Google Shape;9059;p79">
              <a:extLst>
                <a:ext uri="{FF2B5EF4-FFF2-40B4-BE49-F238E27FC236}">
                  <a16:creationId xmlns:a16="http://schemas.microsoft.com/office/drawing/2014/main" id="{22AC5CA8-31FD-6671-9839-A66F283AA55D}"/>
                </a:ext>
              </a:extLst>
            </p:cNvPr>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091451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33</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2DFFE353-CC54-4B17-5534-7608D83254E3}"/>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نتیجه گیری</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
        <p:nvSpPr>
          <p:cNvPr id="9" name="Google Shape;1372;p38">
            <a:extLst>
              <a:ext uri="{FF2B5EF4-FFF2-40B4-BE49-F238E27FC236}">
                <a16:creationId xmlns:a16="http://schemas.microsoft.com/office/drawing/2014/main" id="{A7EDA674-2B2F-74A0-CB11-30B2EED0BA91}"/>
              </a:ext>
            </a:extLst>
          </p:cNvPr>
          <p:cNvSpPr/>
          <p:nvPr/>
        </p:nvSpPr>
        <p:spPr>
          <a:xfrm>
            <a:off x="9038721" y="1758461"/>
            <a:ext cx="2211838" cy="1776543"/>
          </a:xfrm>
          <a:custGeom>
            <a:avLst/>
            <a:gdLst/>
            <a:ahLst/>
            <a:cxnLst/>
            <a:rect l="l" t="t" r="r" b="b"/>
            <a:pathLst>
              <a:path w="82963" h="66266" extrusionOk="0">
                <a:moveTo>
                  <a:pt x="19556" y="0"/>
                </a:moveTo>
                <a:cubicBezTo>
                  <a:pt x="8725" y="0"/>
                  <a:pt x="0" y="8801"/>
                  <a:pt x="0" y="19556"/>
                </a:cubicBezTo>
                <a:lnTo>
                  <a:pt x="0" y="66265"/>
                </a:lnTo>
                <a:lnTo>
                  <a:pt x="82962" y="66265"/>
                </a:lnTo>
                <a:lnTo>
                  <a:pt x="82887" y="19556"/>
                </a:lnTo>
                <a:cubicBezTo>
                  <a:pt x="82962" y="8801"/>
                  <a:pt x="74162" y="0"/>
                  <a:pt x="63406" y="0"/>
                </a:cubicBezTo>
                <a:close/>
              </a:path>
            </a:pathLst>
          </a:custGeom>
          <a:solidFill>
            <a:srgbClr val="FFC000"/>
          </a:solidFill>
          <a:ln>
            <a:noFill/>
          </a:ln>
        </p:spPr>
        <p:txBody>
          <a:bodyPr spcFirstLastPara="1" wrap="square" lIns="121900" tIns="121900" rIns="121900" bIns="121900" anchor="t" anchorCtr="0">
            <a:noAutofit/>
          </a:bodyPr>
          <a:lstStyle/>
          <a:p>
            <a:pPr algn="ctr" rtl="1"/>
            <a:r>
              <a:rPr lang="fa-IR" sz="2000" b="1" dirty="0">
                <a:solidFill>
                  <a:schemeClr val="tx1">
                    <a:lumMod val="85000"/>
                    <a:lumOff val="15000"/>
                  </a:schemeClr>
                </a:solidFill>
                <a:latin typeface="Shabnam" panose="020B0603030804020204" pitchFamily="34" charset="-78"/>
                <a:ea typeface="Fira Sans Medium"/>
                <a:cs typeface="Shabnam" panose="020B0603030804020204" pitchFamily="34" charset="-78"/>
                <a:sym typeface="Fira Sans Medium"/>
              </a:rPr>
              <a:t>عملکرد خوب در رمزنگاری فایستل</a:t>
            </a:r>
          </a:p>
        </p:txBody>
      </p:sp>
      <p:sp>
        <p:nvSpPr>
          <p:cNvPr id="10" name="Google Shape;1373;p38">
            <a:extLst>
              <a:ext uri="{FF2B5EF4-FFF2-40B4-BE49-F238E27FC236}">
                <a16:creationId xmlns:a16="http://schemas.microsoft.com/office/drawing/2014/main" id="{08F13B94-F4BD-C0E3-8BDC-7F3A0BA5BC42}"/>
              </a:ext>
            </a:extLst>
          </p:cNvPr>
          <p:cNvSpPr/>
          <p:nvPr/>
        </p:nvSpPr>
        <p:spPr>
          <a:xfrm>
            <a:off x="9038721" y="2668237"/>
            <a:ext cx="2238356" cy="2186393"/>
          </a:xfrm>
          <a:custGeom>
            <a:avLst/>
            <a:gdLst/>
            <a:ahLst/>
            <a:cxnLst/>
            <a:rect l="l" t="t" r="r" b="b"/>
            <a:pathLst>
              <a:path w="97179" h="94923" extrusionOk="0">
                <a:moveTo>
                  <a:pt x="1" y="1"/>
                </a:moveTo>
                <a:lnTo>
                  <a:pt x="1" y="79729"/>
                </a:lnTo>
                <a:cubicBezTo>
                  <a:pt x="1" y="88078"/>
                  <a:pt x="6770" y="94923"/>
                  <a:pt x="15194" y="94923"/>
                </a:cubicBezTo>
                <a:lnTo>
                  <a:pt x="82060" y="94923"/>
                </a:lnTo>
                <a:cubicBezTo>
                  <a:pt x="90409" y="94923"/>
                  <a:pt x="97178" y="88078"/>
                  <a:pt x="97178" y="79729"/>
                </a:cubicBezTo>
                <a:lnTo>
                  <a:pt x="97178" y="1"/>
                </a:lnTo>
                <a:lnTo>
                  <a:pt x="64610" y="1"/>
                </a:lnTo>
                <a:cubicBezTo>
                  <a:pt x="64610" y="9327"/>
                  <a:pt x="57089" y="16774"/>
                  <a:pt x="47837" y="16774"/>
                </a:cubicBezTo>
                <a:cubicBezTo>
                  <a:pt x="38511" y="16774"/>
                  <a:pt x="31064" y="9327"/>
                  <a:pt x="31064" y="1"/>
                </a:cubicBezTo>
                <a:close/>
              </a:path>
            </a:pathLst>
          </a:custGeom>
          <a:solidFill>
            <a:srgbClr val="262344"/>
          </a:solidFill>
          <a:ln>
            <a:noFill/>
          </a:ln>
          <a:effectLst>
            <a:outerShdw blurRad="57150" dist="19050" dir="11520000" algn="bl" rotWithShape="0">
              <a:srgbClr val="000000">
                <a:alpha val="14000"/>
              </a:srgbClr>
            </a:outerShdw>
          </a:effectLst>
        </p:spPr>
        <p:txBody>
          <a:bodyPr spcFirstLastPara="1" wrap="square" lIns="121900" tIns="121900" rIns="121900" bIns="121900" anchor="ctr" anchorCtr="0">
            <a:noAutofit/>
          </a:bodyPr>
          <a:lstStyle/>
          <a:p>
            <a:pPr algn="justLow" defTabSz="1219170" rtl="1">
              <a:buClr>
                <a:srgbClr val="000000"/>
              </a:buClr>
              <a:defRPr/>
            </a:pPr>
            <a:r>
              <a:rPr lang="fa-IR" kern="0" dirty="0">
                <a:solidFill>
                  <a:schemeClr val="bg1"/>
                </a:solidFill>
                <a:latin typeface="Shabnam" panose="020B0603030804020204" pitchFamily="34" charset="-78"/>
                <a:ea typeface="Fira Sans"/>
                <a:cs typeface="Shabnam" panose="020B0603030804020204" pitchFamily="34" charset="-78"/>
                <a:sym typeface="Fira Sans"/>
              </a:rPr>
              <a:t>بررسی و تحلیل آسیب‌پذیری این رمزها در مواجه با </a:t>
            </a:r>
            <a:r>
              <a:rPr lang="en-US" kern="0" dirty="0">
                <a:solidFill>
                  <a:schemeClr val="bg1"/>
                </a:solidFill>
                <a:latin typeface="Shabnam" panose="020B0603030804020204" pitchFamily="34" charset="-78"/>
                <a:ea typeface="Fira Sans"/>
                <a:cs typeface="Shabnam" panose="020B0603030804020204" pitchFamily="34" charset="-78"/>
                <a:sym typeface="Fira Sans"/>
              </a:rPr>
              <a:t>LFA</a:t>
            </a:r>
            <a:endParaRPr lang="fa-IR" kern="0" dirty="0">
              <a:solidFill>
                <a:schemeClr val="bg1"/>
              </a:solidFill>
              <a:latin typeface="Shabnam" panose="020B0603030804020204" pitchFamily="34" charset="-78"/>
              <a:ea typeface="Fira Sans"/>
              <a:cs typeface="Shabnam" panose="020B0603030804020204" pitchFamily="34" charset="-78"/>
              <a:sym typeface="Fira Sans"/>
            </a:endParaRPr>
          </a:p>
        </p:txBody>
      </p:sp>
      <p:sp>
        <p:nvSpPr>
          <p:cNvPr id="11" name="Google Shape;1379;p38">
            <a:extLst>
              <a:ext uri="{FF2B5EF4-FFF2-40B4-BE49-F238E27FC236}">
                <a16:creationId xmlns:a16="http://schemas.microsoft.com/office/drawing/2014/main" id="{97674506-717A-BD0A-9EE0-B484014D296B}"/>
              </a:ext>
            </a:extLst>
          </p:cNvPr>
          <p:cNvSpPr/>
          <p:nvPr/>
        </p:nvSpPr>
        <p:spPr>
          <a:xfrm>
            <a:off x="1182443" y="1758461"/>
            <a:ext cx="2238356" cy="1776543"/>
          </a:xfrm>
          <a:custGeom>
            <a:avLst/>
            <a:gdLst/>
            <a:ahLst/>
            <a:cxnLst/>
            <a:rect l="l" t="t" r="r" b="b"/>
            <a:pathLst>
              <a:path w="82963" h="66266" extrusionOk="0">
                <a:moveTo>
                  <a:pt x="19556" y="0"/>
                </a:moveTo>
                <a:cubicBezTo>
                  <a:pt x="8725" y="0"/>
                  <a:pt x="0" y="8801"/>
                  <a:pt x="0" y="19556"/>
                </a:cubicBezTo>
                <a:lnTo>
                  <a:pt x="0" y="66265"/>
                </a:lnTo>
                <a:lnTo>
                  <a:pt x="82962" y="66265"/>
                </a:lnTo>
                <a:lnTo>
                  <a:pt x="82887" y="19556"/>
                </a:lnTo>
                <a:cubicBezTo>
                  <a:pt x="82962" y="8801"/>
                  <a:pt x="74162" y="0"/>
                  <a:pt x="63406" y="0"/>
                </a:cubicBezTo>
                <a:close/>
              </a:path>
            </a:pathLst>
          </a:custGeom>
          <a:solidFill>
            <a:srgbClr val="FFC000"/>
          </a:solidFill>
          <a:ln>
            <a:noFill/>
          </a:ln>
        </p:spPr>
        <p:txBody>
          <a:bodyPr spcFirstLastPara="1" wrap="square" lIns="121900" tIns="121900" rIns="121900" bIns="121900" anchor="t" anchorCtr="0">
            <a:noAutofit/>
          </a:bodyPr>
          <a:lstStyle/>
          <a:p>
            <a:pPr algn="ctr" rtl="1">
              <a:buClr>
                <a:schemeClr val="dk1"/>
              </a:buClr>
              <a:buSzPts val="1100"/>
            </a:pPr>
            <a:r>
              <a:rPr lang="fa-IR" sz="2000" b="1" dirty="0">
                <a:solidFill>
                  <a:schemeClr val="tx1">
                    <a:lumMod val="85000"/>
                    <a:lumOff val="15000"/>
                  </a:schemeClr>
                </a:solidFill>
                <a:latin typeface="Shabnam" panose="020B0603030804020204" pitchFamily="34" charset="-78"/>
                <a:ea typeface="Fira Sans Medium"/>
                <a:cs typeface="Shabnam" panose="020B0603030804020204" pitchFamily="34" charset="-78"/>
                <a:sym typeface="Fira Sans Medium"/>
              </a:rPr>
              <a:t>عملکرد بهتر در مقابل </a:t>
            </a:r>
            <a:r>
              <a:rPr lang="en-US" sz="2000" b="1" dirty="0">
                <a:solidFill>
                  <a:schemeClr val="tx1">
                    <a:lumMod val="85000"/>
                    <a:lumOff val="15000"/>
                  </a:schemeClr>
                </a:solidFill>
                <a:latin typeface="Shabnam" panose="020B0603030804020204" pitchFamily="34" charset="-78"/>
                <a:ea typeface="Fira Sans Medium"/>
                <a:cs typeface="Shabnam" panose="020B0603030804020204" pitchFamily="34" charset="-78"/>
                <a:sym typeface="Fira Sans Medium"/>
              </a:rPr>
              <a:t>SIFA</a:t>
            </a:r>
            <a:endParaRPr lang="fa-IR" sz="2000" b="1" dirty="0">
              <a:solidFill>
                <a:schemeClr val="tx1">
                  <a:lumMod val="85000"/>
                  <a:lumOff val="15000"/>
                </a:schemeClr>
              </a:solidFill>
              <a:latin typeface="Shabnam" panose="020B0603030804020204" pitchFamily="34" charset="-78"/>
              <a:ea typeface="Fira Sans Medium"/>
              <a:cs typeface="Shabnam" panose="020B0603030804020204" pitchFamily="34" charset="-78"/>
              <a:sym typeface="Fira Sans Medium"/>
            </a:endParaRPr>
          </a:p>
        </p:txBody>
      </p:sp>
      <p:sp>
        <p:nvSpPr>
          <p:cNvPr id="12" name="Google Shape;1380;p38">
            <a:extLst>
              <a:ext uri="{FF2B5EF4-FFF2-40B4-BE49-F238E27FC236}">
                <a16:creationId xmlns:a16="http://schemas.microsoft.com/office/drawing/2014/main" id="{464ACC50-525D-C4E3-9A2E-016FA6C1D588}"/>
              </a:ext>
            </a:extLst>
          </p:cNvPr>
          <p:cNvSpPr/>
          <p:nvPr/>
        </p:nvSpPr>
        <p:spPr>
          <a:xfrm>
            <a:off x="1182443" y="2668237"/>
            <a:ext cx="2238356" cy="2186393"/>
          </a:xfrm>
          <a:custGeom>
            <a:avLst/>
            <a:gdLst/>
            <a:ahLst/>
            <a:cxnLst/>
            <a:rect l="l" t="t" r="r" b="b"/>
            <a:pathLst>
              <a:path w="97179" h="94923" extrusionOk="0">
                <a:moveTo>
                  <a:pt x="1" y="1"/>
                </a:moveTo>
                <a:lnTo>
                  <a:pt x="1" y="79729"/>
                </a:lnTo>
                <a:cubicBezTo>
                  <a:pt x="1" y="88078"/>
                  <a:pt x="6770" y="94923"/>
                  <a:pt x="15194" y="94923"/>
                </a:cubicBezTo>
                <a:lnTo>
                  <a:pt x="82060" y="94923"/>
                </a:lnTo>
                <a:cubicBezTo>
                  <a:pt x="90409" y="94923"/>
                  <a:pt x="97178" y="88078"/>
                  <a:pt x="97178" y="79729"/>
                </a:cubicBezTo>
                <a:lnTo>
                  <a:pt x="97178" y="1"/>
                </a:lnTo>
                <a:lnTo>
                  <a:pt x="64610" y="1"/>
                </a:lnTo>
                <a:cubicBezTo>
                  <a:pt x="64610" y="9327"/>
                  <a:pt x="57089" y="16774"/>
                  <a:pt x="47837" y="16774"/>
                </a:cubicBezTo>
                <a:cubicBezTo>
                  <a:pt x="38511" y="16774"/>
                  <a:pt x="31064" y="9327"/>
                  <a:pt x="31064" y="1"/>
                </a:cubicBezTo>
                <a:close/>
              </a:path>
            </a:pathLst>
          </a:custGeom>
          <a:solidFill>
            <a:srgbClr val="262344"/>
          </a:solidFill>
          <a:ln>
            <a:noFill/>
          </a:ln>
          <a:effectLst>
            <a:outerShdw blurRad="57150" dist="19050" dir="11520000" algn="bl" rotWithShape="0">
              <a:srgbClr val="000000">
                <a:alpha val="14000"/>
              </a:srgbClr>
            </a:outerShdw>
          </a:effectLst>
        </p:spPr>
        <p:txBody>
          <a:bodyPr spcFirstLastPara="1" wrap="square" lIns="121900" tIns="121900" rIns="121900" bIns="121900" anchor="ctr" anchorCtr="0">
            <a:noAutofit/>
          </a:bodyPr>
          <a:lstStyle/>
          <a:p>
            <a:pPr algn="justLow" defTabSz="1219170" rtl="1">
              <a:buClr>
                <a:srgbClr val="000000"/>
              </a:buClr>
              <a:defRPr/>
            </a:pPr>
            <a:r>
              <a:rPr lang="fa-IR" sz="1600" kern="0" dirty="0">
                <a:solidFill>
                  <a:schemeClr val="bg1"/>
                </a:solidFill>
                <a:latin typeface="Shabnam" panose="020B0603030804020204" pitchFamily="34" charset="-78"/>
                <a:ea typeface="Fira Sans"/>
                <a:cs typeface="Shabnam" panose="020B0603030804020204" pitchFamily="34" charset="-78"/>
                <a:sym typeface="Fira Sans"/>
              </a:rPr>
              <a:t>مقایسه این دو حمله که مشخص شد </a:t>
            </a:r>
            <a:r>
              <a:rPr lang="en-US" sz="1600" kern="0" dirty="0">
                <a:solidFill>
                  <a:schemeClr val="bg1"/>
                </a:solidFill>
                <a:latin typeface="Shabnam" panose="020B0603030804020204" pitchFamily="34" charset="-78"/>
                <a:ea typeface="Fira Sans"/>
                <a:cs typeface="Shabnam" panose="020B0603030804020204" pitchFamily="34" charset="-78"/>
                <a:sym typeface="Fira Sans"/>
              </a:rPr>
              <a:t>LFA</a:t>
            </a:r>
            <a:r>
              <a:rPr lang="fa-IR" sz="1600" kern="0" dirty="0">
                <a:solidFill>
                  <a:schemeClr val="bg1"/>
                </a:solidFill>
                <a:latin typeface="Shabnam" panose="020B0603030804020204" pitchFamily="34" charset="-78"/>
                <a:ea typeface="Fira Sans"/>
                <a:cs typeface="Shabnam" panose="020B0603030804020204" pitchFamily="34" charset="-78"/>
                <a:sym typeface="Fira Sans"/>
              </a:rPr>
              <a:t> در مواجهه با نویز و خطاهای نامطلوب عملکرد بهتری نسبت به </a:t>
            </a:r>
            <a:r>
              <a:rPr lang="en-US" sz="1600" kern="0" dirty="0">
                <a:solidFill>
                  <a:schemeClr val="bg1"/>
                </a:solidFill>
                <a:latin typeface="Shabnam" panose="020B0603030804020204" pitchFamily="34" charset="-78"/>
                <a:ea typeface="Fira Sans"/>
                <a:cs typeface="Shabnam" panose="020B0603030804020204" pitchFamily="34" charset="-78"/>
                <a:sym typeface="Fira Sans"/>
              </a:rPr>
              <a:t>SIFA</a:t>
            </a:r>
            <a:r>
              <a:rPr lang="fa-IR" sz="1600" kern="0" dirty="0">
                <a:solidFill>
                  <a:schemeClr val="bg1"/>
                </a:solidFill>
                <a:latin typeface="Shabnam" panose="020B0603030804020204" pitchFamily="34" charset="-78"/>
                <a:ea typeface="Fira Sans"/>
                <a:cs typeface="Shabnam" panose="020B0603030804020204" pitchFamily="34" charset="-78"/>
                <a:sym typeface="Fira Sans"/>
              </a:rPr>
              <a:t> دارد.</a:t>
            </a:r>
          </a:p>
        </p:txBody>
      </p:sp>
      <p:sp>
        <p:nvSpPr>
          <p:cNvPr id="13" name="Google Shape;1389;p38">
            <a:extLst>
              <a:ext uri="{FF2B5EF4-FFF2-40B4-BE49-F238E27FC236}">
                <a16:creationId xmlns:a16="http://schemas.microsoft.com/office/drawing/2014/main" id="{F50F4855-DA43-5BA5-A3AE-946AF9F6C9C7}"/>
              </a:ext>
            </a:extLst>
          </p:cNvPr>
          <p:cNvSpPr/>
          <p:nvPr/>
        </p:nvSpPr>
        <p:spPr>
          <a:xfrm>
            <a:off x="5139151" y="1758461"/>
            <a:ext cx="2238356" cy="1776543"/>
          </a:xfrm>
          <a:custGeom>
            <a:avLst/>
            <a:gdLst/>
            <a:ahLst/>
            <a:cxnLst/>
            <a:rect l="l" t="t" r="r" b="b"/>
            <a:pathLst>
              <a:path w="82963" h="66266" extrusionOk="0">
                <a:moveTo>
                  <a:pt x="19556" y="0"/>
                </a:moveTo>
                <a:cubicBezTo>
                  <a:pt x="8725" y="0"/>
                  <a:pt x="0" y="8801"/>
                  <a:pt x="0" y="19556"/>
                </a:cubicBezTo>
                <a:lnTo>
                  <a:pt x="0" y="66265"/>
                </a:lnTo>
                <a:lnTo>
                  <a:pt x="82962" y="66265"/>
                </a:lnTo>
                <a:lnTo>
                  <a:pt x="82887" y="19556"/>
                </a:lnTo>
                <a:cubicBezTo>
                  <a:pt x="82962" y="8801"/>
                  <a:pt x="74162" y="0"/>
                  <a:pt x="63406" y="0"/>
                </a:cubicBezTo>
                <a:close/>
              </a:path>
            </a:pathLst>
          </a:custGeom>
          <a:solidFill>
            <a:srgbClr val="FFC000"/>
          </a:solidFill>
          <a:ln>
            <a:noFill/>
          </a:ln>
        </p:spPr>
        <p:txBody>
          <a:bodyPr spcFirstLastPara="1" wrap="square" lIns="121900" tIns="121900" rIns="121900" bIns="121900" anchor="t" anchorCtr="0">
            <a:noAutofit/>
          </a:bodyPr>
          <a:lstStyle/>
          <a:p>
            <a:pPr algn="ctr" rtl="1">
              <a:buClr>
                <a:schemeClr val="dk1"/>
              </a:buClr>
              <a:buSzPts val="1100"/>
            </a:pPr>
            <a:r>
              <a:rPr lang="fa-IR" sz="2000" b="1" dirty="0">
                <a:solidFill>
                  <a:schemeClr val="tx1">
                    <a:lumMod val="85000"/>
                    <a:lumOff val="15000"/>
                  </a:schemeClr>
                </a:solidFill>
                <a:latin typeface="Shabnam" panose="020B0603030804020204" pitchFamily="34" charset="-78"/>
                <a:ea typeface="Fira Sans Medium"/>
                <a:cs typeface="Shabnam" panose="020B0603030804020204" pitchFamily="34" charset="-78"/>
                <a:sym typeface="Fira Sans Medium"/>
              </a:rPr>
              <a:t>عدم نیاز به کنترل ورودی</a:t>
            </a:r>
          </a:p>
        </p:txBody>
      </p:sp>
      <p:sp>
        <p:nvSpPr>
          <p:cNvPr id="14" name="Google Shape;1390;p38">
            <a:extLst>
              <a:ext uri="{FF2B5EF4-FFF2-40B4-BE49-F238E27FC236}">
                <a16:creationId xmlns:a16="http://schemas.microsoft.com/office/drawing/2014/main" id="{519F9EA7-6E65-B98E-E095-4685981769FB}"/>
              </a:ext>
            </a:extLst>
          </p:cNvPr>
          <p:cNvSpPr/>
          <p:nvPr/>
        </p:nvSpPr>
        <p:spPr>
          <a:xfrm>
            <a:off x="5139151" y="2668237"/>
            <a:ext cx="2238356" cy="2186393"/>
          </a:xfrm>
          <a:custGeom>
            <a:avLst/>
            <a:gdLst/>
            <a:ahLst/>
            <a:cxnLst/>
            <a:rect l="l" t="t" r="r" b="b"/>
            <a:pathLst>
              <a:path w="97179" h="94923" extrusionOk="0">
                <a:moveTo>
                  <a:pt x="1" y="1"/>
                </a:moveTo>
                <a:lnTo>
                  <a:pt x="1" y="79729"/>
                </a:lnTo>
                <a:cubicBezTo>
                  <a:pt x="1" y="88078"/>
                  <a:pt x="6770" y="94923"/>
                  <a:pt x="15194" y="94923"/>
                </a:cubicBezTo>
                <a:lnTo>
                  <a:pt x="82060" y="94923"/>
                </a:lnTo>
                <a:cubicBezTo>
                  <a:pt x="90409" y="94923"/>
                  <a:pt x="97178" y="88078"/>
                  <a:pt x="97178" y="79729"/>
                </a:cubicBezTo>
                <a:lnTo>
                  <a:pt x="97178" y="1"/>
                </a:lnTo>
                <a:lnTo>
                  <a:pt x="64610" y="1"/>
                </a:lnTo>
                <a:cubicBezTo>
                  <a:pt x="64610" y="9327"/>
                  <a:pt x="57089" y="16774"/>
                  <a:pt x="47837" y="16774"/>
                </a:cubicBezTo>
                <a:cubicBezTo>
                  <a:pt x="38511" y="16774"/>
                  <a:pt x="31064" y="9327"/>
                  <a:pt x="31064" y="1"/>
                </a:cubicBezTo>
                <a:close/>
              </a:path>
            </a:pathLst>
          </a:custGeom>
          <a:solidFill>
            <a:srgbClr val="262344"/>
          </a:solidFill>
          <a:ln>
            <a:noFill/>
          </a:ln>
          <a:effectLst>
            <a:outerShdw blurRad="57150" dist="19050" dir="11520000" algn="bl" rotWithShape="0">
              <a:srgbClr val="000000">
                <a:alpha val="14000"/>
              </a:srgbClr>
            </a:outerShdw>
          </a:effectLst>
        </p:spPr>
        <p:txBody>
          <a:bodyPr spcFirstLastPara="1" wrap="square" lIns="121900" tIns="121900" rIns="121900" bIns="121900" anchor="ctr" anchorCtr="0">
            <a:noAutofit/>
          </a:bodyPr>
          <a:lstStyle/>
          <a:p>
            <a:pPr algn="justLow" defTabSz="1219170" rtl="1">
              <a:buClr>
                <a:srgbClr val="000000"/>
              </a:buClr>
              <a:defRPr/>
            </a:pPr>
            <a:r>
              <a:rPr lang="fa-IR" sz="1600" kern="0" dirty="0">
                <a:solidFill>
                  <a:schemeClr val="bg1"/>
                </a:solidFill>
                <a:latin typeface="Shabnam" panose="020B0603030804020204" pitchFamily="34" charset="-78"/>
                <a:ea typeface="Fira Sans"/>
                <a:cs typeface="Shabnam" panose="020B0603030804020204" pitchFamily="34" charset="-78"/>
                <a:sym typeface="Fira Sans"/>
              </a:rPr>
              <a:t>یکی دیگر از توانایی های این حمله عدم نیاز به کنترل ورودی بود که اگر نبود، میتوانستیم </a:t>
            </a:r>
            <a:r>
              <a:rPr lang="en-US" sz="1600" kern="0" dirty="0">
                <a:solidFill>
                  <a:schemeClr val="bg1"/>
                </a:solidFill>
                <a:latin typeface="Shabnam" panose="020B0603030804020204" pitchFamily="34" charset="-78"/>
                <a:ea typeface="Fira Sans"/>
                <a:cs typeface="Shabnam" panose="020B0603030804020204" pitchFamily="34" charset="-78"/>
                <a:sym typeface="Fira Sans"/>
              </a:rPr>
              <a:t>LDFA</a:t>
            </a:r>
            <a:r>
              <a:rPr lang="fa-IR" sz="1600" kern="0" dirty="0">
                <a:solidFill>
                  <a:schemeClr val="bg1"/>
                </a:solidFill>
                <a:latin typeface="Shabnam" panose="020B0603030804020204" pitchFamily="34" charset="-78"/>
                <a:ea typeface="Fira Sans"/>
                <a:cs typeface="Shabnam" panose="020B0603030804020204" pitchFamily="34" charset="-78"/>
                <a:sym typeface="Fira Sans"/>
              </a:rPr>
              <a:t> و </a:t>
            </a:r>
            <a:r>
              <a:rPr lang="en-US" sz="1600" kern="0" dirty="0">
                <a:solidFill>
                  <a:schemeClr val="bg1"/>
                </a:solidFill>
                <a:latin typeface="Shabnam" panose="020B0603030804020204" pitchFamily="34" charset="-78"/>
                <a:ea typeface="Fira Sans"/>
                <a:cs typeface="Shabnam" panose="020B0603030804020204" pitchFamily="34" charset="-78"/>
                <a:sym typeface="Fira Sans"/>
              </a:rPr>
              <a:t>LEFA</a:t>
            </a:r>
            <a:r>
              <a:rPr lang="fa-IR" sz="1600" kern="0" dirty="0">
                <a:solidFill>
                  <a:schemeClr val="bg1"/>
                </a:solidFill>
                <a:latin typeface="Shabnam" panose="020B0603030804020204" pitchFamily="34" charset="-78"/>
                <a:ea typeface="Fira Sans"/>
                <a:cs typeface="Shabnam" panose="020B0603030804020204" pitchFamily="34" charset="-78"/>
                <a:sym typeface="Fira Sans"/>
              </a:rPr>
              <a:t> را هم بررسی کنیم.</a:t>
            </a:r>
          </a:p>
        </p:txBody>
      </p:sp>
    </p:spTree>
    <p:extLst>
      <p:ext uri="{BB962C8B-B14F-4D97-AF65-F5344CB8AC3E}">
        <p14:creationId xmlns:p14="http://schemas.microsoft.com/office/powerpoint/2010/main" val="5081503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34</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2DFFE353-CC54-4B17-5534-7608D83254E3}"/>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پیشنهادات</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graphicFrame>
        <p:nvGraphicFramePr>
          <p:cNvPr id="17" name="Table 16">
            <a:extLst>
              <a:ext uri="{FF2B5EF4-FFF2-40B4-BE49-F238E27FC236}">
                <a16:creationId xmlns:a16="http://schemas.microsoft.com/office/drawing/2014/main" id="{47D3A5C3-9D9C-D861-340F-DFA9218670AB}"/>
              </a:ext>
            </a:extLst>
          </p:cNvPr>
          <p:cNvGraphicFramePr>
            <a:graphicFrameLocks noGrp="1"/>
          </p:cNvGraphicFramePr>
          <p:nvPr>
            <p:extLst>
              <p:ext uri="{D42A27DB-BD31-4B8C-83A1-F6EECF244321}">
                <p14:modId xmlns:p14="http://schemas.microsoft.com/office/powerpoint/2010/main" val="1445550138"/>
              </p:ext>
            </p:extLst>
          </p:nvPr>
        </p:nvGraphicFramePr>
        <p:xfrm>
          <a:off x="6473550" y="1700880"/>
          <a:ext cx="4738401" cy="1115745"/>
        </p:xfrm>
        <a:graphic>
          <a:graphicData uri="http://schemas.openxmlformats.org/drawingml/2006/table">
            <a:tbl>
              <a:tblPr firstRow="1" bandRow="1">
                <a:tableStyleId>{69CF1AB2-1976-4502-BF36-3FF5EA218861}</a:tableStyleId>
              </a:tblPr>
              <a:tblGrid>
                <a:gridCol w="4738401">
                  <a:extLst>
                    <a:ext uri="{9D8B030D-6E8A-4147-A177-3AD203B41FA5}">
                      <a16:colId xmlns:a16="http://schemas.microsoft.com/office/drawing/2014/main" val="20000"/>
                    </a:ext>
                  </a:extLst>
                </a:gridCol>
              </a:tblGrid>
              <a:tr h="475665">
                <a:tc>
                  <a:txBody>
                    <a:bodyPr/>
                    <a:lstStyle/>
                    <a:p>
                      <a:pPr algn="ctr" rtl="1"/>
                      <a:r>
                        <a:rPr lang="fa-IR" altLang="ko-KR" sz="2000" b="1" dirty="0">
                          <a:solidFill>
                            <a:schemeClr val="bg1"/>
                          </a:solidFill>
                          <a:latin typeface="Shabnam" panose="020B0603030804020204" pitchFamily="34" charset="-78"/>
                          <a:cs typeface="Shabnam" panose="020B0603030804020204" pitchFamily="34" charset="-78"/>
                        </a:rPr>
                        <a:t>بررسی </a:t>
                      </a:r>
                      <a:r>
                        <a:rPr lang="en-US" altLang="ko-KR" sz="2000" b="1" dirty="0">
                          <a:solidFill>
                            <a:schemeClr val="bg1"/>
                          </a:solidFill>
                          <a:latin typeface="Shabnam" panose="020B0603030804020204" pitchFamily="34" charset="-78"/>
                          <a:cs typeface="Shabnam" panose="020B0603030804020204" pitchFamily="34" charset="-78"/>
                        </a:rPr>
                        <a:t>LFA</a:t>
                      </a:r>
                      <a:r>
                        <a:rPr lang="fa-IR" altLang="ko-KR" sz="2000" b="1" dirty="0">
                          <a:solidFill>
                            <a:schemeClr val="bg1"/>
                          </a:solidFill>
                          <a:latin typeface="Shabnam" panose="020B0603030804020204" pitchFamily="34" charset="-78"/>
                          <a:cs typeface="Shabnam" panose="020B0603030804020204" pitchFamily="34" charset="-78"/>
                        </a:rPr>
                        <a:t> بر روی دیگر ساختارهای رمزنگاری</a:t>
                      </a:r>
                      <a:endParaRPr lang="ko-KR" altLang="en-US" sz="2000" b="1" dirty="0">
                        <a:solidFill>
                          <a:schemeClr val="bg1"/>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2344"/>
                    </a:solidFill>
                  </a:tcPr>
                </a:tc>
                <a:extLst>
                  <a:ext uri="{0D108BD9-81ED-4DB2-BD59-A6C34878D82A}">
                    <a16:rowId xmlns:a16="http://schemas.microsoft.com/office/drawing/2014/main" val="10000"/>
                  </a:ext>
                </a:extLst>
              </a:tr>
              <a:tr h="482271">
                <a:tc>
                  <a:txBody>
                    <a:bodyPr/>
                    <a:lstStyle/>
                    <a:p>
                      <a:pPr algn="ctr" rtl="1"/>
                      <a:r>
                        <a:rPr lang="fa-IR" altLang="ko-KR" sz="1800" dirty="0">
                          <a:solidFill>
                            <a:schemeClr val="tx1">
                              <a:lumMod val="75000"/>
                              <a:lumOff val="25000"/>
                            </a:schemeClr>
                          </a:solidFill>
                          <a:latin typeface="Shabnam" panose="020B0603030804020204" pitchFamily="34" charset="-78"/>
                          <a:cs typeface="Shabnam" panose="020B0603030804020204" pitchFamily="34" charset="-78"/>
                        </a:rPr>
                        <a:t>بررسی بر روی دیگر ساختارها مانند رمزهای جریانی وحتی دیگر الگوریتم های فایستل مانند </a:t>
                      </a:r>
                      <a:r>
                        <a:rPr lang="en-US" altLang="ko-KR" sz="1800" dirty="0">
                          <a:solidFill>
                            <a:schemeClr val="tx1">
                              <a:lumMod val="75000"/>
                              <a:lumOff val="25000"/>
                            </a:schemeClr>
                          </a:solidFill>
                          <a:latin typeface="Shabnam" panose="020B0603030804020204" pitchFamily="34" charset="-78"/>
                          <a:cs typeface="Shabnam" panose="020B0603030804020204" pitchFamily="34" charset="-78"/>
                        </a:rPr>
                        <a:t>Camellia</a:t>
                      </a:r>
                      <a:endParaRPr lang="ko-KR" altLang="en-US" sz="1800" dirty="0">
                        <a:solidFill>
                          <a:schemeClr val="tx1">
                            <a:lumMod val="75000"/>
                            <a:lumOff val="25000"/>
                          </a:schemeClr>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5A476DD3-336A-810C-26BF-84E2FB583299}"/>
              </a:ext>
            </a:extLst>
          </p:cNvPr>
          <p:cNvGraphicFramePr>
            <a:graphicFrameLocks noGrp="1"/>
          </p:cNvGraphicFramePr>
          <p:nvPr>
            <p:extLst>
              <p:ext uri="{D42A27DB-BD31-4B8C-83A1-F6EECF244321}">
                <p14:modId xmlns:p14="http://schemas.microsoft.com/office/powerpoint/2010/main" val="3470432802"/>
              </p:ext>
            </p:extLst>
          </p:nvPr>
        </p:nvGraphicFramePr>
        <p:xfrm>
          <a:off x="6473550" y="3113322"/>
          <a:ext cx="4749412" cy="1115745"/>
        </p:xfrm>
        <a:graphic>
          <a:graphicData uri="http://schemas.openxmlformats.org/drawingml/2006/table">
            <a:tbl>
              <a:tblPr firstRow="1" bandRow="1">
                <a:tableStyleId>{69CF1AB2-1976-4502-BF36-3FF5EA218861}</a:tableStyleId>
              </a:tblPr>
              <a:tblGrid>
                <a:gridCol w="4749412">
                  <a:extLst>
                    <a:ext uri="{9D8B030D-6E8A-4147-A177-3AD203B41FA5}">
                      <a16:colId xmlns:a16="http://schemas.microsoft.com/office/drawing/2014/main" val="20000"/>
                    </a:ext>
                  </a:extLst>
                </a:gridCol>
              </a:tblGrid>
              <a:tr h="475665">
                <a:tc>
                  <a:txBody>
                    <a:bodyPr/>
                    <a:lstStyle/>
                    <a:p>
                      <a:pPr algn="ctr" rtl="1"/>
                      <a:r>
                        <a:rPr lang="fa-IR" altLang="ko-KR" sz="2000" b="1" dirty="0">
                          <a:solidFill>
                            <a:sysClr val="windowText" lastClr="000000"/>
                          </a:solidFill>
                          <a:latin typeface="Shabnam" panose="020B0603030804020204" pitchFamily="34" charset="-78"/>
                          <a:cs typeface="Shabnam" panose="020B0603030804020204" pitchFamily="34" charset="-78"/>
                        </a:rPr>
                        <a:t>گسترش مطالعات روی تزریق خطاهای متعدد</a:t>
                      </a:r>
                      <a:endParaRPr lang="ko-KR" altLang="en-US" sz="2000" b="1" dirty="0">
                        <a:solidFill>
                          <a:sysClr val="windowText" lastClr="000000"/>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82271">
                <a:tc>
                  <a:txBody>
                    <a:bodyPr/>
                    <a:lstStyle/>
                    <a:p>
                      <a:pPr algn="ctr" rtl="1"/>
                      <a:r>
                        <a:rPr lang="fa-IR" altLang="ko-KR" sz="1800" dirty="0">
                          <a:solidFill>
                            <a:sysClr val="windowText" lastClr="000000"/>
                          </a:solidFill>
                          <a:latin typeface="Shabnam" panose="020B0603030804020204" pitchFamily="34" charset="-78"/>
                          <a:cs typeface="Shabnam" panose="020B0603030804020204" pitchFamily="34" charset="-78"/>
                        </a:rPr>
                        <a:t>کار بر روی چالش های تزریق خطای متعدد در شبیه سازی و پیاده سازی</a:t>
                      </a:r>
                      <a:endParaRPr lang="ko-KR" altLang="en-US" sz="1800" dirty="0">
                        <a:solidFill>
                          <a:sysClr val="windowText" lastClr="000000"/>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bl>
          </a:graphicData>
        </a:graphic>
      </p:graphicFrame>
      <p:graphicFrame>
        <p:nvGraphicFramePr>
          <p:cNvPr id="19" name="Table 18">
            <a:extLst>
              <a:ext uri="{FF2B5EF4-FFF2-40B4-BE49-F238E27FC236}">
                <a16:creationId xmlns:a16="http://schemas.microsoft.com/office/drawing/2014/main" id="{E1AFCF66-11A2-B94C-E0EA-00187D87A624}"/>
              </a:ext>
            </a:extLst>
          </p:cNvPr>
          <p:cNvGraphicFramePr>
            <a:graphicFrameLocks noGrp="1"/>
          </p:cNvGraphicFramePr>
          <p:nvPr>
            <p:extLst>
              <p:ext uri="{D42A27DB-BD31-4B8C-83A1-F6EECF244321}">
                <p14:modId xmlns:p14="http://schemas.microsoft.com/office/powerpoint/2010/main" val="3616172674"/>
              </p:ext>
            </p:extLst>
          </p:nvPr>
        </p:nvGraphicFramePr>
        <p:xfrm>
          <a:off x="6473550" y="4525764"/>
          <a:ext cx="4749412" cy="1115745"/>
        </p:xfrm>
        <a:graphic>
          <a:graphicData uri="http://schemas.openxmlformats.org/drawingml/2006/table">
            <a:tbl>
              <a:tblPr firstRow="1" bandRow="1">
                <a:tableStyleId>{69CF1AB2-1976-4502-BF36-3FF5EA218861}</a:tableStyleId>
              </a:tblPr>
              <a:tblGrid>
                <a:gridCol w="4749412">
                  <a:extLst>
                    <a:ext uri="{9D8B030D-6E8A-4147-A177-3AD203B41FA5}">
                      <a16:colId xmlns:a16="http://schemas.microsoft.com/office/drawing/2014/main" val="20000"/>
                    </a:ext>
                  </a:extLst>
                </a:gridCol>
              </a:tblGrid>
              <a:tr h="475665">
                <a:tc>
                  <a:txBody>
                    <a:bodyPr/>
                    <a:lstStyle/>
                    <a:p>
                      <a:pPr algn="ctr" rtl="1"/>
                      <a:r>
                        <a:rPr lang="fa-IR" altLang="ko-KR" sz="2000" b="1" dirty="0">
                          <a:solidFill>
                            <a:schemeClr val="bg1"/>
                          </a:solidFill>
                          <a:latin typeface="Shabnam" panose="020B0603030804020204" pitchFamily="34" charset="-78"/>
                          <a:cs typeface="Shabnam" panose="020B0603030804020204" pitchFamily="34" charset="-78"/>
                        </a:rPr>
                        <a:t>ترکیب </a:t>
                      </a:r>
                      <a:r>
                        <a:rPr lang="en-US" altLang="ko-KR" sz="2000" b="1" dirty="0">
                          <a:solidFill>
                            <a:schemeClr val="bg1"/>
                          </a:solidFill>
                          <a:latin typeface="Shabnam" panose="020B0603030804020204" pitchFamily="34" charset="-78"/>
                          <a:cs typeface="Shabnam" panose="020B0603030804020204" pitchFamily="34" charset="-78"/>
                        </a:rPr>
                        <a:t>LFA</a:t>
                      </a:r>
                      <a:r>
                        <a:rPr lang="fa-IR" altLang="ko-KR" sz="2000" b="1" dirty="0">
                          <a:solidFill>
                            <a:schemeClr val="bg1"/>
                          </a:solidFill>
                          <a:latin typeface="Shabnam" panose="020B0603030804020204" pitchFamily="34" charset="-78"/>
                          <a:cs typeface="Shabnam" panose="020B0603030804020204" pitchFamily="34" charset="-78"/>
                        </a:rPr>
                        <a:t> با دیگر حملات</a:t>
                      </a:r>
                      <a:endParaRPr lang="ko-KR" altLang="en-US" sz="2000" b="1" dirty="0">
                        <a:solidFill>
                          <a:schemeClr val="bg1"/>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2344"/>
                    </a:solidFill>
                  </a:tcPr>
                </a:tc>
                <a:extLst>
                  <a:ext uri="{0D108BD9-81ED-4DB2-BD59-A6C34878D82A}">
                    <a16:rowId xmlns:a16="http://schemas.microsoft.com/office/drawing/2014/main" val="10000"/>
                  </a:ext>
                </a:extLst>
              </a:tr>
              <a:tr h="482271">
                <a:tc>
                  <a:txBody>
                    <a:bodyPr/>
                    <a:lstStyle/>
                    <a:p>
                      <a:pPr algn="ctr" rtl="1"/>
                      <a:r>
                        <a:rPr lang="fa-IR" altLang="ko-KR" sz="1800" dirty="0">
                          <a:solidFill>
                            <a:schemeClr val="tx1">
                              <a:lumMod val="75000"/>
                              <a:lumOff val="25000"/>
                            </a:schemeClr>
                          </a:solidFill>
                          <a:latin typeface="Shabnam" panose="020B0603030804020204" pitchFamily="34" charset="-78"/>
                          <a:cs typeface="Shabnam" panose="020B0603030804020204" pitchFamily="34" charset="-78"/>
                        </a:rPr>
                        <a:t>می‌توان این حمله را با دیگر حملات القاء خطا و یا حتی حملات کانال جانبی ادغام کرد.</a:t>
                      </a:r>
                      <a:endParaRPr lang="ko-KR" altLang="en-US" sz="1800" dirty="0">
                        <a:solidFill>
                          <a:schemeClr val="tx1">
                            <a:lumMod val="75000"/>
                            <a:lumOff val="25000"/>
                          </a:schemeClr>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bl>
          </a:graphicData>
        </a:graphic>
      </p:graphicFrame>
      <p:sp>
        <p:nvSpPr>
          <p:cNvPr id="20" name="Down Arrow 12">
            <a:extLst>
              <a:ext uri="{FF2B5EF4-FFF2-40B4-BE49-F238E27FC236}">
                <a16:creationId xmlns:a16="http://schemas.microsoft.com/office/drawing/2014/main" id="{4A86C8AE-1F3A-A87B-5D63-DA54B6336BD6}"/>
              </a:ext>
            </a:extLst>
          </p:cNvPr>
          <p:cNvSpPr/>
          <p:nvPr/>
        </p:nvSpPr>
        <p:spPr>
          <a:xfrm>
            <a:off x="8668236" y="2709868"/>
            <a:ext cx="360040" cy="352403"/>
          </a:xfrm>
          <a:prstGeom prst="downArrow">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Down Arrow 13">
            <a:extLst>
              <a:ext uri="{FF2B5EF4-FFF2-40B4-BE49-F238E27FC236}">
                <a16:creationId xmlns:a16="http://schemas.microsoft.com/office/drawing/2014/main" id="{C1C9A9C1-2362-414A-EFC4-87B36442790C}"/>
              </a:ext>
            </a:extLst>
          </p:cNvPr>
          <p:cNvSpPr/>
          <p:nvPr/>
        </p:nvSpPr>
        <p:spPr>
          <a:xfrm>
            <a:off x="8668236" y="4122310"/>
            <a:ext cx="360040" cy="352403"/>
          </a:xfrm>
          <a:prstGeom prst="downArrow">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aphicFrame>
        <p:nvGraphicFramePr>
          <p:cNvPr id="31" name="Table 30">
            <a:extLst>
              <a:ext uri="{FF2B5EF4-FFF2-40B4-BE49-F238E27FC236}">
                <a16:creationId xmlns:a16="http://schemas.microsoft.com/office/drawing/2014/main" id="{FDE8EDB2-E14C-BD33-2FF2-E656FBB92604}"/>
              </a:ext>
            </a:extLst>
          </p:cNvPr>
          <p:cNvGraphicFramePr>
            <a:graphicFrameLocks noGrp="1"/>
          </p:cNvGraphicFramePr>
          <p:nvPr>
            <p:extLst>
              <p:ext uri="{D42A27DB-BD31-4B8C-83A1-F6EECF244321}">
                <p14:modId xmlns:p14="http://schemas.microsoft.com/office/powerpoint/2010/main" val="581333002"/>
              </p:ext>
            </p:extLst>
          </p:nvPr>
        </p:nvGraphicFramePr>
        <p:xfrm>
          <a:off x="969039" y="1700880"/>
          <a:ext cx="4749412" cy="1115745"/>
        </p:xfrm>
        <a:graphic>
          <a:graphicData uri="http://schemas.openxmlformats.org/drawingml/2006/table">
            <a:tbl>
              <a:tblPr firstRow="1" bandRow="1">
                <a:tableStyleId>{69CF1AB2-1976-4502-BF36-3FF5EA218861}</a:tableStyleId>
              </a:tblPr>
              <a:tblGrid>
                <a:gridCol w="4749412">
                  <a:extLst>
                    <a:ext uri="{9D8B030D-6E8A-4147-A177-3AD203B41FA5}">
                      <a16:colId xmlns:a16="http://schemas.microsoft.com/office/drawing/2014/main" val="20000"/>
                    </a:ext>
                  </a:extLst>
                </a:gridCol>
              </a:tblGrid>
              <a:tr h="475665">
                <a:tc>
                  <a:txBody>
                    <a:bodyPr/>
                    <a:lstStyle/>
                    <a:p>
                      <a:pPr algn="ctr" rtl="1"/>
                      <a:r>
                        <a:rPr lang="fa-IR" altLang="ko-KR" sz="2000" b="1" dirty="0">
                          <a:solidFill>
                            <a:schemeClr val="bg1"/>
                          </a:solidFill>
                          <a:latin typeface="Shabnam" panose="020B0603030804020204" pitchFamily="34" charset="-78"/>
                          <a:cs typeface="Shabnam" panose="020B0603030804020204" pitchFamily="34" charset="-78"/>
                        </a:rPr>
                        <a:t>بهبود تدابیر امنیتی در برابر </a:t>
                      </a:r>
                      <a:r>
                        <a:rPr lang="en-US" altLang="ko-KR" sz="2000" b="1" dirty="0">
                          <a:solidFill>
                            <a:schemeClr val="bg1"/>
                          </a:solidFill>
                          <a:latin typeface="Shabnam" panose="020B0603030804020204" pitchFamily="34" charset="-78"/>
                          <a:cs typeface="Shabnam" panose="020B0603030804020204" pitchFamily="34" charset="-78"/>
                        </a:rPr>
                        <a:t>LFA</a:t>
                      </a:r>
                      <a:endParaRPr lang="ko-KR" altLang="en-US" sz="2000" b="1" dirty="0">
                        <a:solidFill>
                          <a:schemeClr val="bg1"/>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2344"/>
                    </a:solidFill>
                  </a:tcPr>
                </a:tc>
                <a:extLst>
                  <a:ext uri="{0D108BD9-81ED-4DB2-BD59-A6C34878D82A}">
                    <a16:rowId xmlns:a16="http://schemas.microsoft.com/office/drawing/2014/main" val="10000"/>
                  </a:ext>
                </a:extLst>
              </a:tr>
              <a:tr h="482271">
                <a:tc>
                  <a:txBody>
                    <a:bodyPr/>
                    <a:lstStyle/>
                    <a:p>
                      <a:pPr algn="ctr" rtl="1"/>
                      <a:r>
                        <a:rPr lang="fa-IR" altLang="ko-KR" sz="1800" dirty="0">
                          <a:solidFill>
                            <a:schemeClr val="tx1">
                              <a:lumMod val="75000"/>
                              <a:lumOff val="25000"/>
                            </a:schemeClr>
                          </a:solidFill>
                          <a:latin typeface="Shabnam" panose="020B0603030804020204" pitchFamily="34" charset="-78"/>
                          <a:cs typeface="Shabnam" panose="020B0603030804020204" pitchFamily="34" charset="-78"/>
                        </a:rPr>
                        <a:t>به عنوان مثال روش‌های تقویت‌شده برای شافلینگ یا اقدام‌های متقابل مبتنی بر افزونگی و ...</a:t>
                      </a:r>
                      <a:endParaRPr lang="ko-KR" altLang="en-US" sz="1800" dirty="0">
                        <a:solidFill>
                          <a:schemeClr val="tx1">
                            <a:lumMod val="75000"/>
                            <a:lumOff val="25000"/>
                          </a:schemeClr>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bl>
          </a:graphicData>
        </a:graphic>
      </p:graphicFrame>
      <p:graphicFrame>
        <p:nvGraphicFramePr>
          <p:cNvPr id="32" name="Table 31">
            <a:extLst>
              <a:ext uri="{FF2B5EF4-FFF2-40B4-BE49-F238E27FC236}">
                <a16:creationId xmlns:a16="http://schemas.microsoft.com/office/drawing/2014/main" id="{A7B10746-7019-273E-F5CF-07A3BB9E9B7A}"/>
              </a:ext>
            </a:extLst>
          </p:cNvPr>
          <p:cNvGraphicFramePr>
            <a:graphicFrameLocks noGrp="1"/>
          </p:cNvGraphicFramePr>
          <p:nvPr>
            <p:extLst>
              <p:ext uri="{D42A27DB-BD31-4B8C-83A1-F6EECF244321}">
                <p14:modId xmlns:p14="http://schemas.microsoft.com/office/powerpoint/2010/main" val="1561832218"/>
              </p:ext>
            </p:extLst>
          </p:nvPr>
        </p:nvGraphicFramePr>
        <p:xfrm>
          <a:off x="969039" y="3113322"/>
          <a:ext cx="4749412" cy="1115745"/>
        </p:xfrm>
        <a:graphic>
          <a:graphicData uri="http://schemas.openxmlformats.org/drawingml/2006/table">
            <a:tbl>
              <a:tblPr firstRow="1" bandRow="1">
                <a:tableStyleId>{69CF1AB2-1976-4502-BF36-3FF5EA218861}</a:tableStyleId>
              </a:tblPr>
              <a:tblGrid>
                <a:gridCol w="4749412">
                  <a:extLst>
                    <a:ext uri="{9D8B030D-6E8A-4147-A177-3AD203B41FA5}">
                      <a16:colId xmlns:a16="http://schemas.microsoft.com/office/drawing/2014/main" val="20000"/>
                    </a:ext>
                  </a:extLst>
                </a:gridCol>
              </a:tblGrid>
              <a:tr h="475665">
                <a:tc>
                  <a:txBody>
                    <a:bodyPr/>
                    <a:lstStyle/>
                    <a:p>
                      <a:pPr algn="ctr" rtl="1"/>
                      <a:r>
                        <a:rPr lang="fa-IR" altLang="ko-KR" sz="2000" b="1" dirty="0">
                          <a:solidFill>
                            <a:sysClr val="windowText" lastClr="000000"/>
                          </a:solidFill>
                          <a:latin typeface="Shabnam" panose="020B0603030804020204" pitchFamily="34" charset="-78"/>
                          <a:cs typeface="Shabnam" panose="020B0603030804020204" pitchFamily="34" charset="-78"/>
                        </a:rPr>
                        <a:t>تحلیل عملکرد </a:t>
                      </a:r>
                      <a:r>
                        <a:rPr lang="en-US" altLang="ko-KR" sz="2000" b="1" dirty="0">
                          <a:solidFill>
                            <a:sysClr val="windowText" lastClr="000000"/>
                          </a:solidFill>
                          <a:latin typeface="Shabnam" panose="020B0603030804020204" pitchFamily="34" charset="-78"/>
                          <a:cs typeface="Shabnam" panose="020B0603030804020204" pitchFamily="34" charset="-78"/>
                        </a:rPr>
                        <a:t>LFA</a:t>
                      </a:r>
                      <a:r>
                        <a:rPr lang="fa-IR" altLang="ko-KR" sz="2000" b="1" dirty="0">
                          <a:solidFill>
                            <a:sysClr val="windowText" lastClr="000000"/>
                          </a:solidFill>
                          <a:latin typeface="Shabnam" panose="020B0603030804020204" pitchFamily="34" charset="-78"/>
                          <a:cs typeface="Shabnam" panose="020B0603030804020204" pitchFamily="34" charset="-78"/>
                        </a:rPr>
                        <a:t> در دستگاه‌های مدرن</a:t>
                      </a:r>
                      <a:endParaRPr lang="ko-KR" altLang="en-US" sz="2000" b="1" dirty="0">
                        <a:solidFill>
                          <a:sysClr val="windowText" lastClr="000000"/>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82271">
                <a:tc>
                  <a:txBody>
                    <a:bodyPr/>
                    <a:lstStyle/>
                    <a:p>
                      <a:pPr algn="ctr" rtl="1"/>
                      <a:r>
                        <a:rPr lang="fa-IR" altLang="ko-KR" sz="1800" dirty="0">
                          <a:solidFill>
                            <a:sysClr val="windowText" lastClr="000000"/>
                          </a:solidFill>
                          <a:latin typeface="Shabnam" panose="020B0603030804020204" pitchFamily="34" charset="-78"/>
                          <a:cs typeface="Shabnam" panose="020B0603030804020204" pitchFamily="34" charset="-78"/>
                        </a:rPr>
                        <a:t>می‌توان انجام آزمایش‌های پیاده‌سازی را بر روی پلتفرم‌های مدرن‌تر مانند </a:t>
                      </a:r>
                      <a:r>
                        <a:rPr lang="en-US" altLang="ko-KR" sz="1800" dirty="0">
                          <a:solidFill>
                            <a:sysClr val="windowText" lastClr="000000"/>
                          </a:solidFill>
                          <a:latin typeface="Shabnam" panose="020B0603030804020204" pitchFamily="34" charset="-78"/>
                          <a:cs typeface="Shabnam" panose="020B0603030804020204" pitchFamily="34" charset="-78"/>
                        </a:rPr>
                        <a:t>FPGA</a:t>
                      </a:r>
                      <a:r>
                        <a:rPr lang="fa-IR" altLang="ko-KR" sz="1800" dirty="0">
                          <a:solidFill>
                            <a:sysClr val="windowText" lastClr="000000"/>
                          </a:solidFill>
                          <a:latin typeface="Shabnam" panose="020B0603030804020204" pitchFamily="34" charset="-78"/>
                          <a:cs typeface="Shabnam" panose="020B0603030804020204" pitchFamily="34" charset="-78"/>
                        </a:rPr>
                        <a:t> بررسی کرد.</a:t>
                      </a:r>
                      <a:endParaRPr lang="ko-KR" altLang="en-US" sz="1800" dirty="0">
                        <a:solidFill>
                          <a:sysClr val="windowText" lastClr="000000"/>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bl>
          </a:graphicData>
        </a:graphic>
      </p:graphicFrame>
      <p:graphicFrame>
        <p:nvGraphicFramePr>
          <p:cNvPr id="33" name="Table 32">
            <a:extLst>
              <a:ext uri="{FF2B5EF4-FFF2-40B4-BE49-F238E27FC236}">
                <a16:creationId xmlns:a16="http://schemas.microsoft.com/office/drawing/2014/main" id="{763E934D-BD69-556D-972B-714934F85AC1}"/>
              </a:ext>
            </a:extLst>
          </p:cNvPr>
          <p:cNvGraphicFramePr>
            <a:graphicFrameLocks noGrp="1"/>
          </p:cNvGraphicFramePr>
          <p:nvPr>
            <p:extLst>
              <p:ext uri="{D42A27DB-BD31-4B8C-83A1-F6EECF244321}">
                <p14:modId xmlns:p14="http://schemas.microsoft.com/office/powerpoint/2010/main" val="366055174"/>
              </p:ext>
            </p:extLst>
          </p:nvPr>
        </p:nvGraphicFramePr>
        <p:xfrm>
          <a:off x="969039" y="4525764"/>
          <a:ext cx="4749412" cy="1115745"/>
        </p:xfrm>
        <a:graphic>
          <a:graphicData uri="http://schemas.openxmlformats.org/drawingml/2006/table">
            <a:tbl>
              <a:tblPr firstRow="1" bandRow="1">
                <a:tableStyleId>{69CF1AB2-1976-4502-BF36-3FF5EA218861}</a:tableStyleId>
              </a:tblPr>
              <a:tblGrid>
                <a:gridCol w="4749412">
                  <a:extLst>
                    <a:ext uri="{9D8B030D-6E8A-4147-A177-3AD203B41FA5}">
                      <a16:colId xmlns:a16="http://schemas.microsoft.com/office/drawing/2014/main" val="20000"/>
                    </a:ext>
                  </a:extLst>
                </a:gridCol>
              </a:tblGrid>
              <a:tr h="475665">
                <a:tc>
                  <a:txBody>
                    <a:bodyPr/>
                    <a:lstStyle/>
                    <a:p>
                      <a:pPr algn="ctr" rtl="1"/>
                      <a:r>
                        <a:rPr lang="fa-IR" altLang="ko-KR" sz="2000" b="1" dirty="0">
                          <a:solidFill>
                            <a:schemeClr val="bg1"/>
                          </a:solidFill>
                          <a:latin typeface="Shabnam" panose="020B0603030804020204" pitchFamily="34" charset="-78"/>
                          <a:cs typeface="Shabnam" panose="020B0603030804020204" pitchFamily="34" charset="-78"/>
                        </a:rPr>
                        <a:t>ادغام با هوش مصنوعی</a:t>
                      </a:r>
                      <a:endParaRPr lang="ko-KR" altLang="en-US" sz="2000" b="1" dirty="0">
                        <a:solidFill>
                          <a:schemeClr val="bg1"/>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2344"/>
                    </a:solidFill>
                  </a:tcPr>
                </a:tc>
                <a:extLst>
                  <a:ext uri="{0D108BD9-81ED-4DB2-BD59-A6C34878D82A}">
                    <a16:rowId xmlns:a16="http://schemas.microsoft.com/office/drawing/2014/main" val="10000"/>
                  </a:ext>
                </a:extLst>
              </a:tr>
              <a:tr h="482271">
                <a:tc>
                  <a:txBody>
                    <a:bodyPr/>
                    <a:lstStyle/>
                    <a:p>
                      <a:pPr algn="ctr" rtl="1"/>
                      <a:r>
                        <a:rPr lang="fa-IR" altLang="ko-KR" sz="1800" dirty="0">
                          <a:solidFill>
                            <a:schemeClr val="tx1">
                              <a:lumMod val="75000"/>
                              <a:lumOff val="25000"/>
                            </a:schemeClr>
                          </a:solidFill>
                          <a:latin typeface="Shabnam" panose="020B0603030804020204" pitchFamily="34" charset="-78"/>
                          <a:cs typeface="Shabnam" panose="020B0603030804020204" pitchFamily="34" charset="-78"/>
                        </a:rPr>
                        <a:t>می‌توان برای تحلیل بهتر نتایج پیاده‌سازی از بستر های ماشین لرنینگ و دیپ لرنینگ استفاده کرد.</a:t>
                      </a:r>
                      <a:endParaRPr lang="ko-KR" altLang="en-US" sz="1800" dirty="0">
                        <a:solidFill>
                          <a:schemeClr val="tx1">
                            <a:lumMod val="75000"/>
                            <a:lumOff val="25000"/>
                          </a:schemeClr>
                        </a:solidFill>
                        <a:latin typeface="Shabnam" panose="020B0603030804020204" pitchFamily="34" charset="-78"/>
                        <a:cs typeface="Shabnam" panose="020B0603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bl>
          </a:graphicData>
        </a:graphic>
      </p:graphicFrame>
      <p:sp>
        <p:nvSpPr>
          <p:cNvPr id="34" name="Down Arrow 12">
            <a:extLst>
              <a:ext uri="{FF2B5EF4-FFF2-40B4-BE49-F238E27FC236}">
                <a16:creationId xmlns:a16="http://schemas.microsoft.com/office/drawing/2014/main" id="{F116D607-A768-FAD2-7292-F511BA2ABEA6}"/>
              </a:ext>
            </a:extLst>
          </p:cNvPr>
          <p:cNvSpPr/>
          <p:nvPr/>
        </p:nvSpPr>
        <p:spPr>
          <a:xfrm>
            <a:off x="3163725" y="2709868"/>
            <a:ext cx="360040" cy="352403"/>
          </a:xfrm>
          <a:prstGeom prst="downArrow">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Down Arrow 13">
            <a:extLst>
              <a:ext uri="{FF2B5EF4-FFF2-40B4-BE49-F238E27FC236}">
                <a16:creationId xmlns:a16="http://schemas.microsoft.com/office/drawing/2014/main" id="{C0059699-D5B6-AC7E-4F90-1A0BC0FABB12}"/>
              </a:ext>
            </a:extLst>
          </p:cNvPr>
          <p:cNvSpPr/>
          <p:nvPr/>
        </p:nvSpPr>
        <p:spPr>
          <a:xfrm>
            <a:off x="3163725" y="4122310"/>
            <a:ext cx="360040" cy="352403"/>
          </a:xfrm>
          <a:prstGeom prst="downArrow">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1246095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500"/>
                            </p:stCondLst>
                            <p:childTnLst>
                              <p:par>
                                <p:cTn id="34" presetID="2" presetClass="entr" presetSubtype="1"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par>
                          <p:cTn id="43" fill="hold">
                            <p:stCondLst>
                              <p:cond delay="500"/>
                            </p:stCondLst>
                            <p:childTnLst>
                              <p:par>
                                <p:cTn id="44" presetID="2" presetClass="entr" presetSubtype="1"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62344"/>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30605E-9E23-F5F0-38FF-085E00BE118E}"/>
              </a:ext>
            </a:extLst>
          </p:cNvPr>
          <p:cNvSpPr/>
          <p:nvPr/>
        </p:nvSpPr>
        <p:spPr>
          <a:xfrm>
            <a:off x="224590" y="277585"/>
            <a:ext cx="11742821" cy="6333193"/>
          </a:xfrm>
          <a:prstGeom prst="roundRect">
            <a:avLst>
              <a:gd name="adj" fmla="val 76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0BBC91C-AA97-9ADF-01C9-EF4C91CD65B5}"/>
              </a:ext>
            </a:extLst>
          </p:cNvPr>
          <p:cNvCxnSpPr/>
          <p:nvPr/>
        </p:nvCxnSpPr>
        <p:spPr>
          <a:xfrm>
            <a:off x="224302" y="742948"/>
            <a:ext cx="1174282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B3157E-B8C2-D722-02F9-8CBEA04350ED}"/>
              </a:ext>
            </a:extLst>
          </p:cNvPr>
          <p:cNvSpPr/>
          <p:nvPr/>
        </p:nvSpPr>
        <p:spPr>
          <a:xfrm>
            <a:off x="2275115" y="440870"/>
            <a:ext cx="7641771" cy="60415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262344"/>
                </a:solidFill>
                <a:latin typeface="Shabnam" panose="020B0603030804020204" pitchFamily="34" charset="-78"/>
                <a:cs typeface="Shabnam" panose="020B0603030804020204" pitchFamily="34" charset="-78"/>
              </a:rPr>
              <a:t>منابع فارسی</a:t>
            </a:r>
            <a:endParaRPr lang="en-US" sz="2800" b="1" dirty="0">
              <a:solidFill>
                <a:srgbClr val="262344"/>
              </a:solidFill>
              <a:latin typeface="Shabnam" panose="020B0603030804020204" pitchFamily="34" charset="-78"/>
              <a:cs typeface="Shabnam" panose="020B0603030804020204" pitchFamily="34" charset="-78"/>
            </a:endParaRPr>
          </a:p>
        </p:txBody>
      </p:sp>
      <p:sp>
        <p:nvSpPr>
          <p:cNvPr id="6" name="Rectangle 5">
            <a:extLst>
              <a:ext uri="{FF2B5EF4-FFF2-40B4-BE49-F238E27FC236}">
                <a16:creationId xmlns:a16="http://schemas.microsoft.com/office/drawing/2014/main" id="{BA93B34E-C5E7-80A5-16D1-EF93B9C273F8}"/>
              </a:ext>
            </a:extLst>
          </p:cNvPr>
          <p:cNvSpPr/>
          <p:nvPr/>
        </p:nvSpPr>
        <p:spPr>
          <a:xfrm>
            <a:off x="652727" y="1499222"/>
            <a:ext cx="10851930" cy="4401205"/>
          </a:xfrm>
          <a:prstGeom prst="rect">
            <a:avLst/>
          </a:prstGeom>
        </p:spPr>
        <p:txBody>
          <a:bodyPr wrap="square">
            <a:spAutoFit/>
          </a:bodyPr>
          <a:lstStyle/>
          <a:p>
            <a:pPr algn="justLow" rtl="1">
              <a:defRPr/>
            </a:pP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B Titr" panose="00000700000000000000" pitchFamily="2" charset="-78"/>
                <a:sym typeface="Arial"/>
              </a:rPr>
              <a:t>1</a:t>
            </a: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Shabnam" panose="020B0603030804020204" pitchFamily="34" charset="-78"/>
                <a:sym typeface="Arial"/>
              </a:rPr>
              <a:t> بیگی زاد، ع ا. 1401، ارائه و پیاده ساز ی یک حمله القا ی خطا جدید، پایان‌نامه کارشناسی ارشد مخابرات امن و رمزنگاری، دانشگاه شهید بهشتی</a:t>
            </a:r>
          </a:p>
          <a:p>
            <a:pPr algn="justLow" rtl="1">
              <a:defRPr/>
            </a:pPr>
            <a:endParaRPr lang="fa-IR" sz="2000" dirty="0">
              <a:solidFill>
                <a:srgbClr val="434343"/>
              </a:solidFill>
              <a:latin typeface="Shabnam" panose="020B0603030804020204" pitchFamily="34" charset="-78"/>
              <a:cs typeface="Shabnam" panose="020B0603030804020204" pitchFamily="34" charset="-78"/>
              <a:sym typeface="Arial"/>
            </a:endParaRPr>
          </a:p>
          <a:p>
            <a:pPr algn="justLow" rtl="1">
              <a:defRPr/>
            </a:pPr>
            <a:endParaRPr lang="en-US" sz="2000" dirty="0">
              <a:solidFill>
                <a:srgbClr val="434343"/>
              </a:solidFill>
              <a:latin typeface="Shabnam" panose="020B0603030804020204" pitchFamily="34" charset="-78"/>
              <a:cs typeface="Shabnam" panose="020B0603030804020204" pitchFamily="34" charset="-78"/>
              <a:sym typeface="Arial"/>
            </a:endParaRPr>
          </a:p>
          <a:p>
            <a:pPr algn="justLow" rtl="1">
              <a:defRPr/>
            </a:pP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B Titr" panose="00000700000000000000" pitchFamily="2" charset="-78"/>
                <a:sym typeface="Arial"/>
              </a:rPr>
              <a:t>2</a:t>
            </a: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Shabnam" panose="020B0603030804020204" pitchFamily="34" charset="-78"/>
                <a:sym typeface="Arial"/>
              </a:rPr>
              <a:t> رمضانی پور، ح.1400، تحلیل خطای تفاضلی بر الگوریتم رمزنگاری </a:t>
            </a:r>
            <a:r>
              <a:rPr lang="en-US" sz="2000" dirty="0">
                <a:solidFill>
                  <a:srgbClr val="434343"/>
                </a:solidFill>
                <a:latin typeface="Shabnam" panose="020B0603030804020204" pitchFamily="34" charset="-78"/>
                <a:cs typeface="Shabnam" panose="020B0603030804020204" pitchFamily="34" charset="-78"/>
                <a:sym typeface="Arial"/>
              </a:rPr>
              <a:t>CRAFT</a:t>
            </a:r>
            <a:r>
              <a:rPr lang="fa-IR" sz="2000" dirty="0">
                <a:solidFill>
                  <a:srgbClr val="434343"/>
                </a:solidFill>
                <a:latin typeface="Shabnam" panose="020B0603030804020204" pitchFamily="34" charset="-78"/>
                <a:cs typeface="Shabnam" panose="020B0603030804020204" pitchFamily="34" charset="-78"/>
                <a:sym typeface="Arial"/>
              </a:rPr>
              <a:t>، پایان نامه کارشناسی ارشد الکترونیک، دانشگاه تربیت دبیر شهید رجایی</a:t>
            </a:r>
          </a:p>
          <a:p>
            <a:pPr algn="justLow" rtl="1">
              <a:defRPr/>
            </a:pPr>
            <a:endParaRPr lang="fa-IR" sz="2000" dirty="0">
              <a:solidFill>
                <a:srgbClr val="434343"/>
              </a:solidFill>
              <a:latin typeface="Shabnam" panose="020B0603030804020204" pitchFamily="34" charset="-78"/>
              <a:cs typeface="Shabnam" panose="020B0603030804020204" pitchFamily="34" charset="-78"/>
              <a:sym typeface="Arial"/>
            </a:endParaRPr>
          </a:p>
          <a:p>
            <a:pPr algn="justLow" rtl="1">
              <a:defRPr/>
            </a:pPr>
            <a:endParaRPr lang="en-US" sz="2000" dirty="0">
              <a:solidFill>
                <a:srgbClr val="434343"/>
              </a:solidFill>
              <a:latin typeface="Arial"/>
              <a:cs typeface="Arial"/>
              <a:sym typeface="Arial"/>
            </a:endParaRPr>
          </a:p>
          <a:p>
            <a:pPr algn="justLow" rtl="1">
              <a:defRPr/>
            </a:pP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B Titr" panose="00000700000000000000" pitchFamily="2" charset="-78"/>
                <a:sym typeface="Arial"/>
              </a:rPr>
              <a:t>3</a:t>
            </a: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Shabnam" panose="020B0603030804020204" pitchFamily="34" charset="-78"/>
                <a:sym typeface="Arial"/>
              </a:rPr>
              <a:t> برجیان، م ص. 1402، ارائه یک حمله خطا بر الگوریتم رمزنگاری احراز اصالت شده </a:t>
            </a:r>
            <a:r>
              <a:rPr lang="en-US" sz="2000" dirty="0">
                <a:solidFill>
                  <a:srgbClr val="434343"/>
                </a:solidFill>
                <a:latin typeface="Shabnam" panose="020B0603030804020204" pitchFamily="34" charset="-78"/>
                <a:cs typeface="Shabnam" panose="020B0603030804020204" pitchFamily="34" charset="-78"/>
                <a:sym typeface="Arial"/>
              </a:rPr>
              <a:t>PHOTON-Beetle</a:t>
            </a:r>
            <a:r>
              <a:rPr lang="fa-IR" sz="2000" dirty="0">
                <a:solidFill>
                  <a:srgbClr val="434343"/>
                </a:solidFill>
                <a:latin typeface="Shabnam" panose="020B0603030804020204" pitchFamily="34" charset="-78"/>
                <a:cs typeface="Shabnam" panose="020B0603030804020204" pitchFamily="34" charset="-78"/>
                <a:sym typeface="Arial"/>
              </a:rPr>
              <a:t>، پایان نامه کارشناسی ارشد مخابرات امن و رمزنگاری، دانشگاه شهید بهشتی</a:t>
            </a:r>
          </a:p>
          <a:p>
            <a:pPr algn="justLow" rtl="1">
              <a:defRPr/>
            </a:pPr>
            <a:endParaRPr lang="fa-IR" sz="2000" dirty="0">
              <a:solidFill>
                <a:srgbClr val="434343"/>
              </a:solidFill>
              <a:latin typeface="Shabnam" panose="020B0603030804020204" pitchFamily="34" charset="-78"/>
              <a:cs typeface="Shabnam" panose="020B0603030804020204" pitchFamily="34" charset="-78"/>
              <a:sym typeface="Arial"/>
            </a:endParaRPr>
          </a:p>
          <a:p>
            <a:pPr algn="justLow" rtl="1">
              <a:defRPr/>
            </a:pPr>
            <a:endParaRPr lang="fa-IR" sz="2000" dirty="0">
              <a:solidFill>
                <a:srgbClr val="434343"/>
              </a:solidFill>
              <a:latin typeface="Shabnam" panose="020B0603030804020204" pitchFamily="34" charset="-78"/>
              <a:cs typeface="Shabnam" panose="020B0603030804020204" pitchFamily="34" charset="-78"/>
              <a:sym typeface="Arial"/>
            </a:endParaRPr>
          </a:p>
          <a:p>
            <a:pPr algn="justLow" rtl="1">
              <a:defRPr/>
            </a:pP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B Titr" panose="00000700000000000000" pitchFamily="2" charset="-78"/>
                <a:sym typeface="Arial"/>
              </a:rPr>
              <a:t>4</a:t>
            </a:r>
            <a:r>
              <a:rPr lang="en-US" sz="2000" dirty="0">
                <a:solidFill>
                  <a:srgbClr val="434343"/>
                </a:solidFill>
                <a:latin typeface="Shabnam" panose="020B0603030804020204" pitchFamily="34" charset="-78"/>
                <a:cs typeface="B Titr" panose="00000700000000000000" pitchFamily="2" charset="-78"/>
                <a:sym typeface="Arial"/>
              </a:rPr>
              <a:t>[</a:t>
            </a:r>
            <a:r>
              <a:rPr lang="fa-IR" sz="2000" dirty="0">
                <a:solidFill>
                  <a:srgbClr val="434343"/>
                </a:solidFill>
                <a:latin typeface="Shabnam" panose="020B0603030804020204" pitchFamily="34" charset="-78"/>
                <a:cs typeface="Shabnam" panose="020B0603030804020204" pitchFamily="34" charset="-78"/>
                <a:sym typeface="Arial"/>
              </a:rPr>
              <a:t> منصوری، س. 1400، ارائه یک حمله تزریق خطای بهینه بر روی الگوریتم رمزنگاری </a:t>
            </a:r>
            <a:r>
              <a:rPr lang="en-US" sz="2000" dirty="0">
                <a:solidFill>
                  <a:srgbClr val="434343"/>
                </a:solidFill>
                <a:latin typeface="Shabnam" panose="020B0603030804020204" pitchFamily="34" charset="-78"/>
                <a:cs typeface="Shabnam" panose="020B0603030804020204" pitchFamily="34" charset="-78"/>
                <a:sym typeface="Arial"/>
              </a:rPr>
              <a:t>AES</a:t>
            </a:r>
            <a:r>
              <a:rPr lang="fa-IR" sz="2000" dirty="0">
                <a:solidFill>
                  <a:srgbClr val="434343"/>
                </a:solidFill>
                <a:latin typeface="Shabnam" panose="020B0603030804020204" pitchFamily="34" charset="-78"/>
                <a:cs typeface="Shabnam" panose="020B0603030804020204" pitchFamily="34" charset="-78"/>
                <a:sym typeface="Arial"/>
              </a:rPr>
              <a:t>، پایان نامه کارشناسی ارشد مخابرات امن و رمزنگاری، دانشگاه شهید بهشتی</a:t>
            </a:r>
            <a:endParaRPr lang="en-US" sz="2000" dirty="0">
              <a:solidFill>
                <a:srgbClr val="434343"/>
              </a:solidFill>
              <a:latin typeface="Arial"/>
              <a:cs typeface="Arial"/>
              <a:sym typeface="Arial"/>
            </a:endParaRPr>
          </a:p>
        </p:txBody>
      </p:sp>
    </p:spTree>
    <p:extLst>
      <p:ext uri="{BB962C8B-B14F-4D97-AF65-F5344CB8AC3E}">
        <p14:creationId xmlns:p14="http://schemas.microsoft.com/office/powerpoint/2010/main" val="729884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62344"/>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30605E-9E23-F5F0-38FF-085E00BE118E}"/>
              </a:ext>
            </a:extLst>
          </p:cNvPr>
          <p:cNvSpPr/>
          <p:nvPr/>
        </p:nvSpPr>
        <p:spPr>
          <a:xfrm>
            <a:off x="224590" y="277585"/>
            <a:ext cx="11742821" cy="6333193"/>
          </a:xfrm>
          <a:prstGeom prst="roundRect">
            <a:avLst>
              <a:gd name="adj" fmla="val 76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0BBC91C-AA97-9ADF-01C9-EF4C91CD65B5}"/>
              </a:ext>
            </a:extLst>
          </p:cNvPr>
          <p:cNvCxnSpPr/>
          <p:nvPr/>
        </p:nvCxnSpPr>
        <p:spPr>
          <a:xfrm>
            <a:off x="224302" y="742948"/>
            <a:ext cx="1174282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B3157E-B8C2-D722-02F9-8CBEA04350ED}"/>
              </a:ext>
            </a:extLst>
          </p:cNvPr>
          <p:cNvSpPr/>
          <p:nvPr/>
        </p:nvSpPr>
        <p:spPr>
          <a:xfrm>
            <a:off x="2275115" y="440870"/>
            <a:ext cx="7641771" cy="60415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262344"/>
                </a:solidFill>
                <a:latin typeface="Shabnam" panose="020B0603030804020204" pitchFamily="34" charset="-78"/>
                <a:cs typeface="Shabnam" panose="020B0603030804020204" pitchFamily="34" charset="-78"/>
              </a:rPr>
              <a:t>منابع انگلیسی</a:t>
            </a:r>
            <a:endParaRPr lang="en-US" sz="2800" b="1" dirty="0">
              <a:solidFill>
                <a:srgbClr val="262344"/>
              </a:solidFill>
              <a:latin typeface="Shabnam" panose="020B0603030804020204" pitchFamily="34" charset="-78"/>
              <a:cs typeface="Shabnam" panose="020B0603030804020204" pitchFamily="34" charset="-78"/>
            </a:endParaRPr>
          </a:p>
        </p:txBody>
      </p:sp>
      <p:sp>
        <p:nvSpPr>
          <p:cNvPr id="4" name="Rectangle 3">
            <a:extLst>
              <a:ext uri="{FF2B5EF4-FFF2-40B4-BE49-F238E27FC236}">
                <a16:creationId xmlns:a16="http://schemas.microsoft.com/office/drawing/2014/main" id="{C4A47D87-271F-354E-8D79-99B5DF12D24C}"/>
              </a:ext>
            </a:extLst>
          </p:cNvPr>
          <p:cNvSpPr/>
          <p:nvPr/>
        </p:nvSpPr>
        <p:spPr>
          <a:xfrm>
            <a:off x="670035" y="1519390"/>
            <a:ext cx="10851930" cy="4708981"/>
          </a:xfrm>
          <a:prstGeom prst="rect">
            <a:avLst/>
          </a:prstGeom>
        </p:spPr>
        <p:txBody>
          <a:bodyPr wrap="square">
            <a:spAutoFit/>
          </a:bodyPr>
          <a:lstStyle/>
          <a:p>
            <a:pPr algn="just">
              <a:defRPr/>
            </a:pPr>
            <a:r>
              <a:rPr lang="en-US" sz="2000" b="1" dirty="0">
                <a:solidFill>
                  <a:srgbClr val="262344"/>
                </a:solidFill>
                <a:latin typeface="Arial"/>
                <a:cs typeface="Arial"/>
                <a:sym typeface="Arial"/>
              </a:rPr>
              <a:t>[1] </a:t>
            </a:r>
            <a:r>
              <a:rPr lang="en-US" sz="2000" dirty="0">
                <a:solidFill>
                  <a:srgbClr val="262344"/>
                </a:solidFill>
                <a:latin typeface="Arial"/>
                <a:cs typeface="Arial"/>
                <a:sym typeface="Arial"/>
              </a:rPr>
              <a:t>Ali Asghar </a:t>
            </a:r>
            <a:r>
              <a:rPr lang="en-US" sz="2000" dirty="0" err="1">
                <a:solidFill>
                  <a:srgbClr val="262344"/>
                </a:solidFill>
                <a:latin typeface="Arial"/>
                <a:cs typeface="Arial"/>
                <a:sym typeface="Arial"/>
              </a:rPr>
              <a:t>Beigizad</a:t>
            </a:r>
            <a:r>
              <a:rPr lang="en-US" sz="2000" dirty="0">
                <a:solidFill>
                  <a:srgbClr val="262344"/>
                </a:solidFill>
                <a:latin typeface="Arial"/>
                <a:cs typeface="Arial"/>
                <a:sym typeface="Arial"/>
              </a:rPr>
              <a:t>, Hadi </a:t>
            </a:r>
            <a:r>
              <a:rPr lang="en-US" sz="2000" dirty="0" err="1">
                <a:solidFill>
                  <a:srgbClr val="262344"/>
                </a:solidFill>
                <a:latin typeface="Arial"/>
                <a:cs typeface="Arial"/>
                <a:sym typeface="Arial"/>
              </a:rPr>
              <a:t>Soleimany</a:t>
            </a:r>
            <a:r>
              <a:rPr lang="en-US" sz="2000" dirty="0">
                <a:solidFill>
                  <a:srgbClr val="262344"/>
                </a:solidFill>
                <a:latin typeface="Arial"/>
                <a:cs typeface="Arial"/>
                <a:sym typeface="Arial"/>
              </a:rPr>
              <a:t>, Sara </a:t>
            </a:r>
            <a:r>
              <a:rPr lang="en-US" sz="2000" dirty="0" err="1">
                <a:solidFill>
                  <a:srgbClr val="262344"/>
                </a:solidFill>
                <a:latin typeface="Arial"/>
                <a:cs typeface="Arial"/>
                <a:sym typeface="Arial"/>
              </a:rPr>
              <a:t>Zarei</a:t>
            </a:r>
            <a:r>
              <a:rPr lang="en-US" sz="2000" dirty="0">
                <a:solidFill>
                  <a:srgbClr val="262344"/>
                </a:solidFill>
                <a:latin typeface="Arial"/>
                <a:cs typeface="Arial"/>
                <a:sym typeface="Arial"/>
              </a:rPr>
              <a:t>, and</a:t>
            </a:r>
            <a:r>
              <a:rPr lang="fa-IR" sz="2000" dirty="0">
                <a:solidFill>
                  <a:srgbClr val="262344"/>
                </a:solidFill>
                <a:latin typeface="Arial"/>
                <a:cs typeface="Arial"/>
                <a:sym typeface="Arial"/>
              </a:rPr>
              <a:t> </a:t>
            </a:r>
            <a:r>
              <a:rPr lang="en-US" sz="2000" dirty="0">
                <a:solidFill>
                  <a:srgbClr val="262344"/>
                </a:solidFill>
                <a:latin typeface="Arial"/>
                <a:cs typeface="Arial"/>
                <a:sym typeface="Arial"/>
              </a:rPr>
              <a:t>Hamed </a:t>
            </a:r>
            <a:r>
              <a:rPr lang="en-US" sz="2000" dirty="0" err="1">
                <a:solidFill>
                  <a:srgbClr val="262344"/>
                </a:solidFill>
                <a:latin typeface="Arial"/>
                <a:cs typeface="Arial"/>
                <a:sym typeface="Arial"/>
              </a:rPr>
              <a:t>Ramzanipour</a:t>
            </a:r>
            <a:r>
              <a:rPr lang="en-US" sz="2000" dirty="0">
                <a:solidFill>
                  <a:srgbClr val="262344"/>
                </a:solidFill>
                <a:latin typeface="Arial"/>
                <a:cs typeface="Arial"/>
                <a:sym typeface="Arial"/>
              </a:rPr>
              <a:t>. Linked fault analysis. IEEE Transactions on Information Forensics and Security, 19:632–645, 2024.</a:t>
            </a:r>
            <a:endParaRPr lang="fa-IR" sz="2000" dirty="0">
              <a:solidFill>
                <a:srgbClr val="262344"/>
              </a:solidFill>
              <a:latin typeface="Arial"/>
              <a:cs typeface="Arial"/>
              <a:sym typeface="Arial"/>
            </a:endParaRPr>
          </a:p>
          <a:p>
            <a:pPr algn="just">
              <a:defRPr/>
            </a:pPr>
            <a:endParaRPr lang="en-US" sz="2000" dirty="0">
              <a:solidFill>
                <a:srgbClr val="262344"/>
              </a:solidFill>
              <a:latin typeface="Arial"/>
              <a:cs typeface="Arial"/>
              <a:sym typeface="Arial"/>
            </a:endParaRPr>
          </a:p>
          <a:p>
            <a:pPr algn="just">
              <a:defRPr/>
            </a:pPr>
            <a:r>
              <a:rPr lang="en-US" sz="2000" b="1" dirty="0">
                <a:solidFill>
                  <a:srgbClr val="262344"/>
                </a:solidFill>
                <a:latin typeface="Arial"/>
                <a:cs typeface="Arial"/>
                <a:sym typeface="Arial"/>
              </a:rPr>
              <a:t>[2] </a:t>
            </a:r>
            <a:r>
              <a:rPr lang="en-US" sz="2000" dirty="0" err="1">
                <a:solidFill>
                  <a:srgbClr val="262344"/>
                </a:solidFill>
                <a:latin typeface="Arial"/>
                <a:cs typeface="Arial"/>
                <a:sym typeface="Arial"/>
              </a:rPr>
              <a:t>Nasour</a:t>
            </a:r>
            <a:r>
              <a:rPr lang="en-US" sz="2000" dirty="0">
                <a:solidFill>
                  <a:srgbClr val="262344"/>
                </a:solidFill>
                <a:latin typeface="Arial"/>
                <a:cs typeface="Arial"/>
                <a:sym typeface="Arial"/>
              </a:rPr>
              <a:t> Bagheri, Sadegh Sadeghi, Prasanna Ravi,</a:t>
            </a:r>
            <a:r>
              <a:rPr lang="fa-IR" sz="2000" dirty="0">
                <a:solidFill>
                  <a:srgbClr val="262344"/>
                </a:solidFill>
                <a:latin typeface="Arial"/>
                <a:cs typeface="Arial"/>
                <a:sym typeface="Arial"/>
              </a:rPr>
              <a:t> </a:t>
            </a:r>
            <a:r>
              <a:rPr lang="en-US" sz="2000" dirty="0">
                <a:solidFill>
                  <a:srgbClr val="262344"/>
                </a:solidFill>
                <a:latin typeface="Arial"/>
                <a:cs typeface="Arial"/>
                <a:sym typeface="Arial"/>
              </a:rPr>
              <a:t>Shivam Bhasin, and Hadi </a:t>
            </a:r>
            <a:r>
              <a:rPr lang="en-US" sz="2000" dirty="0" err="1">
                <a:solidFill>
                  <a:srgbClr val="262344"/>
                </a:solidFill>
                <a:latin typeface="Arial"/>
                <a:cs typeface="Arial"/>
                <a:sym typeface="Arial"/>
              </a:rPr>
              <a:t>Soleimany</a:t>
            </a:r>
            <a:r>
              <a:rPr lang="en-US" sz="2000" dirty="0">
                <a:solidFill>
                  <a:srgbClr val="262344"/>
                </a:solidFill>
                <a:latin typeface="Arial"/>
                <a:cs typeface="Arial"/>
                <a:sym typeface="Arial"/>
              </a:rPr>
              <a:t>. </a:t>
            </a:r>
            <a:r>
              <a:rPr lang="en-US" sz="2000" dirty="0" err="1">
                <a:solidFill>
                  <a:srgbClr val="262344"/>
                </a:solidFill>
                <a:latin typeface="Arial"/>
                <a:cs typeface="Arial"/>
                <a:sym typeface="Arial"/>
              </a:rPr>
              <a:t>Sipfa</a:t>
            </a:r>
            <a:r>
              <a:rPr lang="en-US" sz="2000" dirty="0">
                <a:solidFill>
                  <a:srgbClr val="262344"/>
                </a:solidFill>
                <a:latin typeface="Arial"/>
                <a:cs typeface="Arial"/>
                <a:sym typeface="Arial"/>
              </a:rPr>
              <a:t>: statistical ineffective persistent faults analysis on </a:t>
            </a:r>
            <a:r>
              <a:rPr lang="en-US" sz="2000" dirty="0" err="1">
                <a:solidFill>
                  <a:srgbClr val="262344"/>
                </a:solidFill>
                <a:latin typeface="Arial"/>
                <a:cs typeface="Arial"/>
                <a:sym typeface="Arial"/>
              </a:rPr>
              <a:t>feistel</a:t>
            </a:r>
            <a:r>
              <a:rPr lang="en-US" sz="2000" dirty="0">
                <a:solidFill>
                  <a:srgbClr val="262344"/>
                </a:solidFill>
                <a:latin typeface="Arial"/>
                <a:cs typeface="Arial"/>
                <a:sym typeface="Arial"/>
              </a:rPr>
              <a:t> ciphers. IACR Transactions on Cryptographic Hardware and Embedded Systems, pages 367–390, 2022.</a:t>
            </a:r>
          </a:p>
          <a:p>
            <a:pPr algn="just">
              <a:defRPr/>
            </a:pPr>
            <a:endParaRPr lang="en-US" sz="2000" dirty="0">
              <a:solidFill>
                <a:srgbClr val="262344"/>
              </a:solidFill>
              <a:latin typeface="Arial"/>
              <a:cs typeface="Arial"/>
              <a:sym typeface="Arial"/>
            </a:endParaRPr>
          </a:p>
          <a:p>
            <a:pPr algn="just">
              <a:defRPr/>
            </a:pPr>
            <a:r>
              <a:rPr lang="en-US" sz="2000" b="1" dirty="0">
                <a:solidFill>
                  <a:srgbClr val="262344"/>
                </a:solidFill>
                <a:latin typeface="Arial"/>
                <a:cs typeface="Arial"/>
                <a:sym typeface="Arial"/>
              </a:rPr>
              <a:t>[3] </a:t>
            </a:r>
            <a:r>
              <a:rPr lang="en-US" sz="2000" dirty="0">
                <a:solidFill>
                  <a:srgbClr val="262344"/>
                </a:solidFill>
                <a:latin typeface="Arial"/>
                <a:cs typeface="Arial"/>
                <a:sym typeface="Arial"/>
              </a:rPr>
              <a:t>Christoph </a:t>
            </a:r>
            <a:r>
              <a:rPr lang="en-US" sz="2000" dirty="0" err="1">
                <a:solidFill>
                  <a:srgbClr val="262344"/>
                </a:solidFill>
                <a:latin typeface="Arial"/>
                <a:cs typeface="Arial"/>
                <a:sym typeface="Arial"/>
              </a:rPr>
              <a:t>Dobraunig</a:t>
            </a:r>
            <a:r>
              <a:rPr lang="en-US" sz="2000" dirty="0">
                <a:solidFill>
                  <a:srgbClr val="262344"/>
                </a:solidFill>
                <a:latin typeface="Arial"/>
                <a:cs typeface="Arial"/>
                <a:sym typeface="Arial"/>
              </a:rPr>
              <a:t>, Maria </a:t>
            </a:r>
            <a:r>
              <a:rPr lang="en-US" sz="2000" dirty="0" err="1">
                <a:solidFill>
                  <a:srgbClr val="262344"/>
                </a:solidFill>
                <a:latin typeface="Arial"/>
                <a:cs typeface="Arial"/>
                <a:sym typeface="Arial"/>
              </a:rPr>
              <a:t>Eichlseder</a:t>
            </a:r>
            <a:r>
              <a:rPr lang="en-US" sz="2000" dirty="0">
                <a:solidFill>
                  <a:srgbClr val="262344"/>
                </a:solidFill>
                <a:latin typeface="Arial"/>
                <a:cs typeface="Arial"/>
                <a:sym typeface="Arial"/>
              </a:rPr>
              <a:t>, Thomas</a:t>
            </a:r>
            <a:r>
              <a:rPr lang="fa-IR" sz="2000" dirty="0">
                <a:solidFill>
                  <a:srgbClr val="262344"/>
                </a:solidFill>
                <a:latin typeface="Arial"/>
                <a:cs typeface="Arial"/>
                <a:sym typeface="Arial"/>
              </a:rPr>
              <a:t> </a:t>
            </a:r>
            <a:r>
              <a:rPr lang="en-US" sz="2000" dirty="0" err="1">
                <a:solidFill>
                  <a:srgbClr val="262344"/>
                </a:solidFill>
                <a:latin typeface="Arial"/>
                <a:cs typeface="Arial"/>
                <a:sym typeface="Arial"/>
              </a:rPr>
              <a:t>Korak</a:t>
            </a:r>
            <a:r>
              <a:rPr lang="en-US" sz="2000" dirty="0">
                <a:solidFill>
                  <a:srgbClr val="262344"/>
                </a:solidFill>
                <a:latin typeface="Arial"/>
                <a:cs typeface="Arial"/>
                <a:sym typeface="Arial"/>
              </a:rPr>
              <a:t>, Stefan </a:t>
            </a:r>
            <a:r>
              <a:rPr lang="en-US" sz="2000" dirty="0" err="1">
                <a:solidFill>
                  <a:srgbClr val="262344"/>
                </a:solidFill>
                <a:latin typeface="Arial"/>
                <a:cs typeface="Arial"/>
                <a:sym typeface="Arial"/>
              </a:rPr>
              <a:t>Mangard</a:t>
            </a:r>
            <a:r>
              <a:rPr lang="en-US" sz="2000" dirty="0">
                <a:solidFill>
                  <a:srgbClr val="262344"/>
                </a:solidFill>
                <a:latin typeface="Arial"/>
                <a:cs typeface="Arial"/>
                <a:sym typeface="Arial"/>
              </a:rPr>
              <a:t>, Florian Mendel, and Robert Primas. Sifa: exploiting ineffective fault inductions on symmetric cryptography. IACR Transactions on Cryptographic Hardware and Embedded Systems, pages 547–572, 2018.</a:t>
            </a:r>
            <a:endParaRPr lang="fa-IR" sz="2000" dirty="0">
              <a:solidFill>
                <a:srgbClr val="262344"/>
              </a:solidFill>
              <a:latin typeface="Arial"/>
              <a:cs typeface="Arial"/>
              <a:sym typeface="Arial"/>
            </a:endParaRPr>
          </a:p>
          <a:p>
            <a:pPr algn="just">
              <a:defRPr/>
            </a:pPr>
            <a:endParaRPr lang="fa-IR" sz="2000" dirty="0">
              <a:solidFill>
                <a:srgbClr val="262344"/>
              </a:solidFill>
              <a:latin typeface="Arial"/>
              <a:sym typeface="Arial"/>
            </a:endParaRPr>
          </a:p>
          <a:p>
            <a:pPr algn="just">
              <a:buFont typeface="Arial"/>
              <a:buNone/>
            </a:pPr>
            <a:r>
              <a:rPr lang="en-US" sz="2000" b="1" dirty="0">
                <a:solidFill>
                  <a:srgbClr val="262344"/>
                </a:solidFill>
                <a:latin typeface="Arial"/>
                <a:cs typeface="Arial"/>
                <a:sym typeface="Arial"/>
              </a:rPr>
              <a:t>[</a:t>
            </a:r>
            <a:r>
              <a:rPr lang="fa-IR" sz="2000" b="1" dirty="0">
                <a:solidFill>
                  <a:srgbClr val="262344"/>
                </a:solidFill>
                <a:latin typeface="Arial"/>
                <a:sym typeface="Arial"/>
              </a:rPr>
              <a:t>4</a:t>
            </a:r>
            <a:r>
              <a:rPr lang="en-US" sz="2000" b="1" dirty="0">
                <a:solidFill>
                  <a:srgbClr val="262344"/>
                </a:solidFill>
                <a:latin typeface="Arial"/>
                <a:cs typeface="Arial"/>
                <a:sym typeface="Arial"/>
              </a:rPr>
              <a:t>] </a:t>
            </a:r>
            <a:r>
              <a:rPr lang="en-US" sz="2000" dirty="0">
                <a:solidFill>
                  <a:srgbClr val="262344"/>
                </a:solidFill>
                <a:latin typeface="Arial"/>
                <a:cs typeface="Arial"/>
                <a:sym typeface="Arial"/>
              </a:rPr>
              <a:t>Data Encryption Standard et al. Data encryption</a:t>
            </a:r>
            <a:r>
              <a:rPr lang="fa-IR" sz="2000" dirty="0">
                <a:solidFill>
                  <a:srgbClr val="262344"/>
                </a:solidFill>
                <a:latin typeface="Arial"/>
                <a:cs typeface="Arial"/>
                <a:sym typeface="Arial"/>
              </a:rPr>
              <a:t> </a:t>
            </a:r>
            <a:r>
              <a:rPr lang="en-US" sz="2000" dirty="0">
                <a:solidFill>
                  <a:srgbClr val="262344"/>
                </a:solidFill>
                <a:latin typeface="Arial"/>
                <a:cs typeface="Arial"/>
                <a:sym typeface="Arial"/>
              </a:rPr>
              <a:t>standard.</a:t>
            </a:r>
            <a:r>
              <a:rPr lang="fa-IR" sz="2000" dirty="0">
                <a:solidFill>
                  <a:srgbClr val="262344"/>
                </a:solidFill>
                <a:latin typeface="Arial"/>
                <a:cs typeface="Arial"/>
                <a:sym typeface="Arial"/>
              </a:rPr>
              <a:t> </a:t>
            </a:r>
            <a:r>
              <a:rPr lang="en-US" sz="2000" dirty="0">
                <a:solidFill>
                  <a:srgbClr val="262344"/>
                </a:solidFill>
                <a:latin typeface="Arial"/>
                <a:cs typeface="Arial"/>
                <a:sym typeface="Arial"/>
              </a:rPr>
              <a:t>Federal Information Processing Standards</a:t>
            </a:r>
            <a:r>
              <a:rPr lang="fa-IR" sz="2000" dirty="0">
                <a:solidFill>
                  <a:srgbClr val="262344"/>
                </a:solidFill>
                <a:latin typeface="Arial"/>
                <a:cs typeface="Arial"/>
                <a:sym typeface="Arial"/>
              </a:rPr>
              <a:t> </a:t>
            </a:r>
            <a:r>
              <a:rPr lang="en-US" sz="2000" dirty="0">
                <a:solidFill>
                  <a:srgbClr val="262344"/>
                </a:solidFill>
                <a:latin typeface="Arial"/>
                <a:cs typeface="Arial"/>
                <a:sym typeface="Arial"/>
              </a:rPr>
              <a:t>Publication, 112, 1999. </a:t>
            </a:r>
          </a:p>
          <a:p>
            <a:pPr algn="just">
              <a:defRPr/>
            </a:pPr>
            <a:endParaRPr lang="en-US" sz="2000" dirty="0">
              <a:solidFill>
                <a:srgbClr val="262344"/>
              </a:solidFill>
              <a:latin typeface="Arial"/>
              <a:cs typeface="Arial"/>
              <a:sym typeface="Arial"/>
            </a:endParaRPr>
          </a:p>
        </p:txBody>
      </p:sp>
    </p:spTree>
    <p:extLst>
      <p:ext uri="{BB962C8B-B14F-4D97-AF65-F5344CB8AC3E}">
        <p14:creationId xmlns:p14="http://schemas.microsoft.com/office/powerpoint/2010/main" val="4172179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79FFBA9-FBA0-11FA-1B31-6BABE96D930E}"/>
              </a:ext>
            </a:extLst>
          </p:cNvPr>
          <p:cNvSpPr/>
          <p:nvPr/>
        </p:nvSpPr>
        <p:spPr>
          <a:xfrm>
            <a:off x="240631" y="433137"/>
            <a:ext cx="11742821" cy="6210300"/>
          </a:xfrm>
          <a:prstGeom prst="roundRect">
            <a:avLst>
              <a:gd name="adj" fmla="val 7626"/>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4">
            <a:extLst>
              <a:ext uri="{FF2B5EF4-FFF2-40B4-BE49-F238E27FC236}">
                <a16:creationId xmlns:a16="http://schemas.microsoft.com/office/drawing/2014/main" id="{82613E9C-E3EA-EFBC-708D-BE027BB14D22}"/>
              </a:ext>
            </a:extLst>
          </p:cNvPr>
          <p:cNvSpPr/>
          <p:nvPr/>
        </p:nvSpPr>
        <p:spPr>
          <a:xfrm rot="10800000">
            <a:off x="1295400" y="0"/>
            <a:ext cx="9601200" cy="2645229"/>
          </a:xfrm>
          <a:prstGeom prst="round2SameRect">
            <a:avLst/>
          </a:prstGeom>
          <a:solidFill>
            <a:srgbClr val="262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5080;p58">
            <a:extLst>
              <a:ext uri="{FF2B5EF4-FFF2-40B4-BE49-F238E27FC236}">
                <a16:creationId xmlns:a16="http://schemas.microsoft.com/office/drawing/2014/main" id="{0FDB76A4-36DB-044B-DDD9-A1EEE49B8C55}"/>
              </a:ext>
            </a:extLst>
          </p:cNvPr>
          <p:cNvSpPr/>
          <p:nvPr/>
        </p:nvSpPr>
        <p:spPr>
          <a:xfrm>
            <a:off x="4488938" y="4232855"/>
            <a:ext cx="3214124" cy="473357"/>
          </a:xfrm>
          <a:prstGeom prst="roundRect">
            <a:avLst>
              <a:gd name="adj" fmla="val 50000"/>
            </a:avLst>
          </a:pr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262344"/>
              </a:solidFill>
              <a:effectLst/>
              <a:uLnTx/>
              <a:uFillTx/>
              <a:latin typeface="Arial"/>
              <a:cs typeface="Arial"/>
              <a:sym typeface="Arial"/>
            </a:endParaRPr>
          </a:p>
        </p:txBody>
      </p:sp>
      <p:sp>
        <p:nvSpPr>
          <p:cNvPr id="2" name="TextBox 1">
            <a:extLst>
              <a:ext uri="{FF2B5EF4-FFF2-40B4-BE49-F238E27FC236}">
                <a16:creationId xmlns:a16="http://schemas.microsoft.com/office/drawing/2014/main" id="{36657AB1-E457-2AC2-869E-7C4909E4ADBB}"/>
              </a:ext>
            </a:extLst>
          </p:cNvPr>
          <p:cNvSpPr txBox="1"/>
          <p:nvPr/>
        </p:nvSpPr>
        <p:spPr>
          <a:xfrm>
            <a:off x="4178106" y="4906551"/>
            <a:ext cx="3840480" cy="1015663"/>
          </a:xfrm>
          <a:prstGeom prst="rect">
            <a:avLst/>
          </a:prstGeom>
          <a:noFill/>
        </p:spPr>
        <p:txBody>
          <a:bodyPr wrap="square" rtlCol="1">
            <a:spAutoFit/>
          </a:bodyPr>
          <a:lstStyle/>
          <a:p>
            <a:pPr algn="ctr" rtl="1"/>
            <a:r>
              <a:rPr lang="fa-IR" sz="2000" dirty="0">
                <a:latin typeface="Shabnam" panose="020B0603030804020204" pitchFamily="34" charset="-78"/>
                <a:cs typeface="Shabnam" panose="020B0603030804020204" pitchFamily="34" charset="-78"/>
              </a:rPr>
              <a:t>09129265062</a:t>
            </a:r>
          </a:p>
          <a:p>
            <a:pPr algn="ctr" rtl="1"/>
            <a:r>
              <a:rPr lang="en-US" sz="2000" dirty="0">
                <a:latin typeface="+mj-lt"/>
              </a:rPr>
              <a:t>@svahid44</a:t>
            </a:r>
          </a:p>
          <a:p>
            <a:pPr algn="ctr" rtl="1"/>
            <a:r>
              <a:rPr lang="en-US" sz="2000" dirty="0">
                <a:latin typeface="+mj-lt"/>
              </a:rPr>
              <a:t>Vahidsoleimani.tc@gmail.com</a:t>
            </a:r>
            <a:endParaRPr lang="fa-IR" sz="2000" dirty="0">
              <a:latin typeface="+mj-lt"/>
            </a:endParaRPr>
          </a:p>
        </p:txBody>
      </p:sp>
      <p:sp>
        <p:nvSpPr>
          <p:cNvPr id="3" name="TextBox 2">
            <a:extLst>
              <a:ext uri="{FF2B5EF4-FFF2-40B4-BE49-F238E27FC236}">
                <a16:creationId xmlns:a16="http://schemas.microsoft.com/office/drawing/2014/main" id="{6A8752E8-398C-6753-2E28-3846EDA69A5E}"/>
              </a:ext>
            </a:extLst>
          </p:cNvPr>
          <p:cNvSpPr txBox="1"/>
          <p:nvPr/>
        </p:nvSpPr>
        <p:spPr>
          <a:xfrm>
            <a:off x="5015575" y="4251328"/>
            <a:ext cx="2036154" cy="461665"/>
          </a:xfrm>
          <a:prstGeom prst="rect">
            <a:avLst/>
          </a:prstGeom>
          <a:noFill/>
        </p:spPr>
        <p:txBody>
          <a:bodyPr wrap="square" rtlCol="1">
            <a:spAutoFit/>
          </a:bodyPr>
          <a:lstStyle/>
          <a:p>
            <a:pPr algn="ctr" rtl="1"/>
            <a:r>
              <a:rPr lang="fa-IR" sz="2400" b="1" dirty="0">
                <a:latin typeface="Shabnam" panose="020B0603030804020204" pitchFamily="34" charset="-78"/>
                <a:cs typeface="Shabnam" panose="020B0603030804020204" pitchFamily="34" charset="-78"/>
              </a:rPr>
              <a:t>ارتباط با من</a:t>
            </a:r>
          </a:p>
        </p:txBody>
      </p:sp>
      <p:sp>
        <p:nvSpPr>
          <p:cNvPr id="4" name="TextBox 3">
            <a:extLst>
              <a:ext uri="{FF2B5EF4-FFF2-40B4-BE49-F238E27FC236}">
                <a16:creationId xmlns:a16="http://schemas.microsoft.com/office/drawing/2014/main" id="{9BAD0C0F-FA4E-DEC5-E282-D09A4F94513B}"/>
              </a:ext>
            </a:extLst>
          </p:cNvPr>
          <p:cNvSpPr txBox="1"/>
          <p:nvPr/>
        </p:nvSpPr>
        <p:spPr>
          <a:xfrm>
            <a:off x="1436987" y="446435"/>
            <a:ext cx="9298983" cy="1754326"/>
          </a:xfrm>
          <a:prstGeom prst="rect">
            <a:avLst/>
          </a:prstGeom>
          <a:noFill/>
        </p:spPr>
        <p:txBody>
          <a:bodyPr wrap="square" rtlCol="1">
            <a:spAutoFit/>
          </a:bodyPr>
          <a:lstStyle/>
          <a:p>
            <a:pPr algn="ctr" rtl="1"/>
            <a:r>
              <a:rPr lang="fa-IR" sz="5400" b="1" dirty="0">
                <a:solidFill>
                  <a:schemeClr val="bg1"/>
                </a:solidFill>
                <a:latin typeface="Shabnam" panose="020B0603030804020204" pitchFamily="34" charset="-78"/>
                <a:cs typeface="Shabnam" panose="020B0603030804020204" pitchFamily="34" charset="-78"/>
              </a:rPr>
              <a:t>با سپاس از استادان محترم و حضار گرامی</a:t>
            </a:r>
          </a:p>
        </p:txBody>
      </p:sp>
    </p:spTree>
    <p:extLst>
      <p:ext uri="{BB962C8B-B14F-4D97-AF65-F5344CB8AC3E}">
        <p14:creationId xmlns:p14="http://schemas.microsoft.com/office/powerpoint/2010/main" val="3410359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4</a:t>
            </a:fld>
            <a:endParaRPr lang="en-US" dirty="0"/>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9" name="Rectangle: Rounded Corners 8">
            <a:extLst>
              <a:ext uri="{FF2B5EF4-FFF2-40B4-BE49-F238E27FC236}">
                <a16:creationId xmlns:a16="http://schemas.microsoft.com/office/drawing/2014/main" id="{330D2357-72B2-AD22-BCA6-1AA90F529BE4}"/>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a:solidFill>
                  <a:schemeClr val="tx1">
                    <a:lumMod val="75000"/>
                    <a:lumOff val="25000"/>
                  </a:schemeClr>
                </a:solidFill>
                <a:latin typeface="Shabnam" panose="020B0603030804020204" pitchFamily="34" charset="-78"/>
                <a:cs typeface="Shabnam" panose="020B0603030804020204" pitchFamily="34" charset="-78"/>
              </a:rPr>
              <a:t>مقدمه</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sp>
        <p:nvSpPr>
          <p:cNvPr id="10" name="Rectangle 9">
            <a:extLst>
              <a:ext uri="{FF2B5EF4-FFF2-40B4-BE49-F238E27FC236}">
                <a16:creationId xmlns:a16="http://schemas.microsoft.com/office/drawing/2014/main" id="{EBE5B2AE-F25B-AD9F-1DEE-FD390F2AE4CD}"/>
              </a:ext>
            </a:extLst>
          </p:cNvPr>
          <p:cNvSpPr/>
          <p:nvPr/>
        </p:nvSpPr>
        <p:spPr>
          <a:xfrm>
            <a:off x="9671368" y="2010603"/>
            <a:ext cx="433137" cy="1957137"/>
          </a:xfrm>
          <a:prstGeom prst="rect">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rtl="1"/>
            <a:r>
              <a:rPr lang="fa-IR" b="1" dirty="0">
                <a:solidFill>
                  <a:schemeClr val="bg1"/>
                </a:solidFill>
                <a:latin typeface="Shabnam" panose="020B0603030804020204" pitchFamily="34" charset="-78"/>
                <a:cs typeface="Shabnam" panose="020B0603030804020204" pitchFamily="34" charset="-78"/>
              </a:rPr>
              <a:t>حملات القاء خطا</a:t>
            </a:r>
            <a:endParaRPr lang="en-US" b="1" dirty="0">
              <a:solidFill>
                <a:schemeClr val="bg1"/>
              </a:solidFill>
              <a:latin typeface="Shabnam" panose="020B0603030804020204" pitchFamily="34" charset="-78"/>
              <a:cs typeface="Shabnam" panose="020B0603030804020204" pitchFamily="34" charset="-78"/>
            </a:endParaRPr>
          </a:p>
        </p:txBody>
      </p:sp>
      <p:sp>
        <p:nvSpPr>
          <p:cNvPr id="11" name="Rectangle 10">
            <a:extLst>
              <a:ext uri="{FF2B5EF4-FFF2-40B4-BE49-F238E27FC236}">
                <a16:creationId xmlns:a16="http://schemas.microsoft.com/office/drawing/2014/main" id="{4432A9F8-785B-E650-D5E0-081CA14C6EA6}"/>
              </a:ext>
            </a:extLst>
          </p:cNvPr>
          <p:cNvSpPr/>
          <p:nvPr/>
        </p:nvSpPr>
        <p:spPr>
          <a:xfrm>
            <a:off x="2180088" y="2010603"/>
            <a:ext cx="7491280" cy="1957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r>
              <a:rPr lang="fa-IR" dirty="0">
                <a:solidFill>
                  <a:schemeClr val="tx1">
                    <a:lumMod val="85000"/>
                    <a:lumOff val="15000"/>
                  </a:schemeClr>
                </a:solidFill>
                <a:latin typeface="Shabnam" panose="020B0603030804020204" pitchFamily="34" charset="-78"/>
                <a:cs typeface="Shabnam" panose="020B0603030804020204" pitchFamily="34" charset="-78"/>
              </a:rPr>
              <a:t>حملات القاء خطا، نوعی از حملات فیزیکی به سیستم‌های رمزنگاری هستند که در آن‌ها مهاجم به‌صورت عمدی با تزریق خطا به روش‌های مختلف در تجهیزات، سعی در تضعیف امنیت سیستم دارند. این حملات در روش های مختلف می‌توانند باعث بدست آوردن بخشی از کلید و زیر سوال بردن امنیت یک سیستم شوند.</a:t>
            </a:r>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9" name="Rectangle: Rounded Corners 18">
            <a:extLst>
              <a:ext uri="{FF2B5EF4-FFF2-40B4-BE49-F238E27FC236}">
                <a16:creationId xmlns:a16="http://schemas.microsoft.com/office/drawing/2014/main" id="{FC00BA5B-5930-CD29-2A8F-62DDE2EA394F}"/>
              </a:ext>
            </a:extLst>
          </p:cNvPr>
          <p:cNvSpPr/>
          <p:nvPr/>
        </p:nvSpPr>
        <p:spPr>
          <a:xfrm>
            <a:off x="2019282" y="1831437"/>
            <a:ext cx="8229217" cy="2294022"/>
          </a:xfrm>
          <a:prstGeom prst="roundRect">
            <a:avLst>
              <a:gd name="adj" fmla="val 6097"/>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12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5</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9" name="Rectangle: Rounded Corners 8">
            <a:extLst>
              <a:ext uri="{FF2B5EF4-FFF2-40B4-BE49-F238E27FC236}">
                <a16:creationId xmlns:a16="http://schemas.microsoft.com/office/drawing/2014/main" id="{330D2357-72B2-AD22-BCA6-1AA90F529BE4}"/>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نوآو</a:t>
            </a:r>
            <a:r>
              <a:rPr lang="fa-IR" sz="2400" b="1" dirty="0">
                <a:solidFill>
                  <a:schemeClr val="tx1">
                    <a:lumMod val="75000"/>
                    <a:lumOff val="25000"/>
                  </a:schemeClr>
                </a:solidFill>
                <a:latin typeface="Shabnam" panose="020B0603030804020204" pitchFamily="34" charset="-78"/>
                <a:cs typeface="Shabnam" panose="020B0603030804020204" pitchFamily="34" charset="-78"/>
              </a:rPr>
              <a:t>ری های پژوهش</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grpSp>
        <p:nvGrpSpPr>
          <p:cNvPr id="3" name="Google Shape;2279;p59">
            <a:extLst>
              <a:ext uri="{FF2B5EF4-FFF2-40B4-BE49-F238E27FC236}">
                <a16:creationId xmlns:a16="http://schemas.microsoft.com/office/drawing/2014/main" id="{14E66285-9BEF-E023-5D25-64D96ACCC58B}"/>
              </a:ext>
            </a:extLst>
          </p:cNvPr>
          <p:cNvGrpSpPr/>
          <p:nvPr/>
        </p:nvGrpSpPr>
        <p:grpSpPr>
          <a:xfrm>
            <a:off x="4909244" y="2649605"/>
            <a:ext cx="2777025" cy="2599400"/>
            <a:chOff x="3183513" y="2481875"/>
            <a:chExt cx="2777025" cy="2599400"/>
          </a:xfrm>
        </p:grpSpPr>
        <p:sp>
          <p:nvSpPr>
            <p:cNvPr id="4" name="Google Shape;2280;p59">
              <a:extLst>
                <a:ext uri="{FF2B5EF4-FFF2-40B4-BE49-F238E27FC236}">
                  <a16:creationId xmlns:a16="http://schemas.microsoft.com/office/drawing/2014/main" id="{379A1379-7E4E-B2A3-06D6-25745D242413}"/>
                </a:ext>
              </a:extLst>
            </p:cNvPr>
            <p:cNvSpPr/>
            <p:nvPr/>
          </p:nvSpPr>
          <p:spPr>
            <a:xfrm>
              <a:off x="3355313" y="3840350"/>
              <a:ext cx="597125" cy="1240925"/>
            </a:xfrm>
            <a:custGeom>
              <a:avLst/>
              <a:gdLst/>
              <a:ahLst/>
              <a:cxnLst/>
              <a:rect l="l" t="t" r="r" b="b"/>
              <a:pathLst>
                <a:path w="23885" h="49637" fill="none" extrusionOk="0">
                  <a:moveTo>
                    <a:pt x="0" y="1"/>
                  </a:moveTo>
                  <a:cubicBezTo>
                    <a:pt x="1835" y="15479"/>
                    <a:pt x="11008" y="28721"/>
                    <a:pt x="23884" y="36160"/>
                  </a:cubicBezTo>
                  <a:lnTo>
                    <a:pt x="16112" y="49636"/>
                  </a:lnTo>
                </a:path>
              </a:pathLst>
            </a:custGeom>
            <a:solidFill>
              <a:schemeClr val="dk1"/>
            </a:solid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281;p59">
              <a:extLst>
                <a:ext uri="{FF2B5EF4-FFF2-40B4-BE49-F238E27FC236}">
                  <a16:creationId xmlns:a16="http://schemas.microsoft.com/office/drawing/2014/main" id="{0E6F7966-FA4F-66B0-BAA4-4F49D0647F71}"/>
                </a:ext>
              </a:extLst>
            </p:cNvPr>
            <p:cNvSpPr/>
            <p:nvPr/>
          </p:nvSpPr>
          <p:spPr>
            <a:xfrm>
              <a:off x="5164938" y="3694425"/>
              <a:ext cx="606275" cy="1386850"/>
            </a:xfrm>
            <a:custGeom>
              <a:avLst/>
              <a:gdLst/>
              <a:ahLst/>
              <a:cxnLst/>
              <a:rect l="l" t="t" r="r" b="b"/>
              <a:pathLst>
                <a:path w="24251" h="55474" fill="none" extrusionOk="0">
                  <a:moveTo>
                    <a:pt x="7806" y="55473"/>
                  </a:moveTo>
                  <a:lnTo>
                    <a:pt x="0" y="41997"/>
                  </a:lnTo>
                  <a:cubicBezTo>
                    <a:pt x="14511" y="33624"/>
                    <a:pt x="24251" y="17946"/>
                    <a:pt x="24251" y="0"/>
                  </a:cubicBezTo>
                </a:path>
              </a:pathLst>
            </a:custGeom>
            <a:solidFill>
              <a:schemeClr val="dk1"/>
            </a:solid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282;p59">
              <a:extLst>
                <a:ext uri="{FF2B5EF4-FFF2-40B4-BE49-F238E27FC236}">
                  <a16:creationId xmlns:a16="http://schemas.microsoft.com/office/drawing/2014/main" id="{2CB65154-24A6-A590-D7F9-2415F7195DEF}"/>
                </a:ext>
              </a:extLst>
            </p:cNvPr>
            <p:cNvSpPr/>
            <p:nvPr/>
          </p:nvSpPr>
          <p:spPr>
            <a:xfrm>
              <a:off x="3183513" y="2724550"/>
              <a:ext cx="646325" cy="969900"/>
            </a:xfrm>
            <a:custGeom>
              <a:avLst/>
              <a:gdLst/>
              <a:ahLst/>
              <a:cxnLst/>
              <a:rect l="l" t="t" r="r" b="b"/>
              <a:pathLst>
                <a:path w="25853" h="38796" fill="none" extrusionOk="0">
                  <a:moveTo>
                    <a:pt x="25853" y="1"/>
                  </a:moveTo>
                  <a:cubicBezTo>
                    <a:pt x="14111" y="8874"/>
                    <a:pt x="6505" y="22951"/>
                    <a:pt x="6505" y="38795"/>
                  </a:cubicBezTo>
                  <a:lnTo>
                    <a:pt x="1" y="38795"/>
                  </a:lnTo>
                </a:path>
              </a:pathLst>
            </a:custGeom>
            <a:solidFill>
              <a:schemeClr val="dk1"/>
            </a:solid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283;p59">
              <a:extLst>
                <a:ext uri="{FF2B5EF4-FFF2-40B4-BE49-F238E27FC236}">
                  <a16:creationId xmlns:a16="http://schemas.microsoft.com/office/drawing/2014/main" id="{4FE82CF3-284D-E372-388B-388AE20DFCFC}"/>
                </a:ext>
              </a:extLst>
            </p:cNvPr>
            <p:cNvSpPr/>
            <p:nvPr/>
          </p:nvSpPr>
          <p:spPr>
            <a:xfrm>
              <a:off x="3952413" y="2481875"/>
              <a:ext cx="1081625" cy="162650"/>
            </a:xfrm>
            <a:custGeom>
              <a:avLst/>
              <a:gdLst/>
              <a:ahLst/>
              <a:cxnLst/>
              <a:rect l="l" t="t" r="r" b="b"/>
              <a:pathLst>
                <a:path w="43265" h="6506" fill="none" extrusionOk="0">
                  <a:moveTo>
                    <a:pt x="43264" y="3870"/>
                  </a:moveTo>
                  <a:cubicBezTo>
                    <a:pt x="37427" y="1369"/>
                    <a:pt x="30989" y="1"/>
                    <a:pt x="24251" y="1"/>
                  </a:cubicBezTo>
                  <a:cubicBezTo>
                    <a:pt x="15411" y="1"/>
                    <a:pt x="7139" y="2369"/>
                    <a:pt x="0" y="6506"/>
                  </a:cubicBezTo>
                </a:path>
              </a:pathLst>
            </a:custGeom>
            <a:solidFill>
              <a:schemeClr val="dk1"/>
            </a:solid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284;p59">
              <a:extLst>
                <a:ext uri="{FF2B5EF4-FFF2-40B4-BE49-F238E27FC236}">
                  <a16:creationId xmlns:a16="http://schemas.microsoft.com/office/drawing/2014/main" id="{A247417B-F682-3284-95A7-9A6958742BD7}"/>
                </a:ext>
              </a:extLst>
            </p:cNvPr>
            <p:cNvSpPr/>
            <p:nvPr/>
          </p:nvSpPr>
          <p:spPr>
            <a:xfrm>
              <a:off x="5164938" y="2643675"/>
              <a:ext cx="795600" cy="904000"/>
            </a:xfrm>
            <a:custGeom>
              <a:avLst/>
              <a:gdLst/>
              <a:ahLst/>
              <a:cxnLst/>
              <a:rect l="l" t="t" r="r" b="b"/>
              <a:pathLst>
                <a:path w="31824" h="36160" fill="none" extrusionOk="0">
                  <a:moveTo>
                    <a:pt x="31823" y="36159"/>
                  </a:moveTo>
                  <a:lnTo>
                    <a:pt x="23918" y="36159"/>
                  </a:lnTo>
                  <a:cubicBezTo>
                    <a:pt x="22050" y="20715"/>
                    <a:pt x="12910" y="7472"/>
                    <a:pt x="0" y="0"/>
                  </a:cubicBezTo>
                </a:path>
              </a:pathLst>
            </a:custGeom>
            <a:solidFill>
              <a:schemeClr val="dk1"/>
            </a:solid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2285;p59">
            <a:extLst>
              <a:ext uri="{FF2B5EF4-FFF2-40B4-BE49-F238E27FC236}">
                <a16:creationId xmlns:a16="http://schemas.microsoft.com/office/drawing/2014/main" id="{A2C12E1A-A8CA-9E71-8A17-A7DA088A51CB}"/>
              </a:ext>
            </a:extLst>
          </p:cNvPr>
          <p:cNvSpPr/>
          <p:nvPr/>
        </p:nvSpPr>
        <p:spPr>
          <a:xfrm>
            <a:off x="5103569" y="4397230"/>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262344"/>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bg1"/>
                </a:solidFill>
                <a:latin typeface="Roboto"/>
                <a:ea typeface="Roboto"/>
                <a:cs typeface="B Titr" panose="00000700000000000000" pitchFamily="2" charset="-78"/>
                <a:sym typeface="Roboto"/>
              </a:rPr>
              <a:t>5</a:t>
            </a:r>
            <a:endParaRPr b="1" dirty="0">
              <a:solidFill>
                <a:schemeClr val="bg1"/>
              </a:solidFill>
              <a:latin typeface="Roboto"/>
              <a:ea typeface="Roboto"/>
              <a:cs typeface="B Titr" panose="00000700000000000000" pitchFamily="2" charset="-78"/>
              <a:sym typeface="Roboto"/>
            </a:endParaRPr>
          </a:p>
        </p:txBody>
      </p:sp>
      <p:sp>
        <p:nvSpPr>
          <p:cNvPr id="14" name="Google Shape;2286;p59">
            <a:extLst>
              <a:ext uri="{FF2B5EF4-FFF2-40B4-BE49-F238E27FC236}">
                <a16:creationId xmlns:a16="http://schemas.microsoft.com/office/drawing/2014/main" id="{8B77CE46-BD29-CD40-F495-0B5215039EA0}"/>
              </a:ext>
            </a:extLst>
          </p:cNvPr>
          <p:cNvSpPr/>
          <p:nvPr/>
        </p:nvSpPr>
        <p:spPr>
          <a:xfrm>
            <a:off x="7074144" y="4397230"/>
            <a:ext cx="403625" cy="355525"/>
          </a:xfrm>
          <a:custGeom>
            <a:avLst/>
            <a:gdLst/>
            <a:ahLst/>
            <a:cxnLst/>
            <a:rect l="l" t="t" r="r" b="b"/>
            <a:pathLst>
              <a:path w="16145" h="14221" extrusionOk="0">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rgbClr val="262344"/>
          </a:solidFill>
          <a:ln>
            <a:noFill/>
          </a:ln>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b="1" dirty="0">
                <a:solidFill>
                  <a:schemeClr val="bg1"/>
                </a:solidFill>
                <a:latin typeface="Roboto"/>
                <a:ea typeface="Roboto"/>
                <a:cs typeface="B Titr" panose="00000700000000000000" pitchFamily="2" charset="-78"/>
                <a:sym typeface="Roboto"/>
              </a:rPr>
              <a:t>1</a:t>
            </a:r>
            <a:endParaRPr b="1" dirty="0">
              <a:solidFill>
                <a:schemeClr val="bg1"/>
              </a:solidFill>
              <a:latin typeface="Roboto"/>
              <a:ea typeface="Roboto"/>
              <a:cs typeface="B Titr" panose="00000700000000000000" pitchFamily="2" charset="-78"/>
              <a:sym typeface="Roboto"/>
            </a:endParaRPr>
          </a:p>
        </p:txBody>
      </p:sp>
      <p:sp>
        <p:nvSpPr>
          <p:cNvPr id="15" name="Google Shape;2287;p59">
            <a:extLst>
              <a:ext uri="{FF2B5EF4-FFF2-40B4-BE49-F238E27FC236}">
                <a16:creationId xmlns:a16="http://schemas.microsoft.com/office/drawing/2014/main" id="{3F78484A-BC5E-3BAD-7F35-8586205DDA30}"/>
              </a:ext>
            </a:extLst>
          </p:cNvPr>
          <p:cNvSpPr/>
          <p:nvPr/>
        </p:nvSpPr>
        <p:spPr>
          <a:xfrm>
            <a:off x="5011819" y="3114330"/>
            <a:ext cx="391150" cy="354850"/>
          </a:xfrm>
          <a:custGeom>
            <a:avLst/>
            <a:gdLst/>
            <a:ahLst/>
            <a:cxnLst/>
            <a:rect l="l" t="t" r="r" b="b"/>
            <a:pathLst>
              <a:path w="15646" h="14194" extrusionOk="0">
                <a:moveTo>
                  <a:pt x="7810" y="1"/>
                </a:moveTo>
                <a:cubicBezTo>
                  <a:pt x="4597" y="1"/>
                  <a:pt x="1673" y="2206"/>
                  <a:pt x="901" y="5462"/>
                </a:cubicBezTo>
                <a:cubicBezTo>
                  <a:pt x="1" y="9298"/>
                  <a:pt x="2369" y="13101"/>
                  <a:pt x="6205" y="14002"/>
                </a:cubicBezTo>
                <a:cubicBezTo>
                  <a:pt x="6751" y="14131"/>
                  <a:pt x="7298" y="14193"/>
                  <a:pt x="7836" y="14193"/>
                </a:cubicBezTo>
                <a:cubicBezTo>
                  <a:pt x="11049" y="14193"/>
                  <a:pt x="13973" y="11988"/>
                  <a:pt x="14745" y="8731"/>
                </a:cubicBezTo>
                <a:cubicBezTo>
                  <a:pt x="15645" y="4895"/>
                  <a:pt x="13277" y="1059"/>
                  <a:pt x="9441" y="192"/>
                </a:cubicBezTo>
                <a:cubicBezTo>
                  <a:pt x="8895" y="63"/>
                  <a:pt x="8348" y="1"/>
                  <a:pt x="7810" y="1"/>
                </a:cubicBezTo>
                <a:close/>
              </a:path>
            </a:pathLst>
          </a:custGeom>
          <a:solidFill>
            <a:srgbClr val="262344"/>
          </a:solidFill>
          <a:ln>
            <a:noFill/>
          </a:ln>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b="1" dirty="0">
                <a:solidFill>
                  <a:schemeClr val="bg1"/>
                </a:solidFill>
                <a:latin typeface="Roboto"/>
                <a:ea typeface="Roboto"/>
                <a:cs typeface="B Titr" panose="00000700000000000000" pitchFamily="2" charset="-78"/>
                <a:sym typeface="Roboto"/>
              </a:rPr>
              <a:t>4</a:t>
            </a:r>
            <a:endParaRPr b="1" dirty="0">
              <a:solidFill>
                <a:schemeClr val="bg1"/>
              </a:solidFill>
              <a:latin typeface="Roboto"/>
              <a:ea typeface="Roboto"/>
              <a:cs typeface="B Titr" panose="00000700000000000000" pitchFamily="2" charset="-78"/>
              <a:sym typeface="Roboto"/>
            </a:endParaRPr>
          </a:p>
        </p:txBody>
      </p:sp>
      <p:sp>
        <p:nvSpPr>
          <p:cNvPr id="16" name="Google Shape;2288;p59">
            <a:extLst>
              <a:ext uri="{FF2B5EF4-FFF2-40B4-BE49-F238E27FC236}">
                <a16:creationId xmlns:a16="http://schemas.microsoft.com/office/drawing/2014/main" id="{EEEB7D9E-EB1B-F3C2-A180-C5C3241BED69}"/>
              </a:ext>
            </a:extLst>
          </p:cNvPr>
          <p:cNvSpPr/>
          <p:nvPr/>
        </p:nvSpPr>
        <p:spPr>
          <a:xfrm>
            <a:off x="7161694" y="3114330"/>
            <a:ext cx="390300" cy="354850"/>
          </a:xfrm>
          <a:custGeom>
            <a:avLst/>
            <a:gdLst/>
            <a:ahLst/>
            <a:cxnLst/>
            <a:rect l="l" t="t" r="r" b="b"/>
            <a:pathLst>
              <a:path w="15612" h="14194" extrusionOk="0">
                <a:moveTo>
                  <a:pt x="7776" y="1"/>
                </a:moveTo>
                <a:cubicBezTo>
                  <a:pt x="4564" y="1"/>
                  <a:pt x="1639" y="2206"/>
                  <a:pt x="868" y="5462"/>
                </a:cubicBezTo>
                <a:cubicBezTo>
                  <a:pt x="1" y="9298"/>
                  <a:pt x="2369" y="13101"/>
                  <a:pt x="6172" y="14002"/>
                </a:cubicBezTo>
                <a:cubicBezTo>
                  <a:pt x="6722" y="14131"/>
                  <a:pt x="7272" y="14193"/>
                  <a:pt x="7813" y="14193"/>
                </a:cubicBezTo>
                <a:cubicBezTo>
                  <a:pt x="11040" y="14193"/>
                  <a:pt x="13940" y="11988"/>
                  <a:pt x="14711" y="8731"/>
                </a:cubicBezTo>
                <a:cubicBezTo>
                  <a:pt x="15612" y="4895"/>
                  <a:pt x="13243" y="1059"/>
                  <a:pt x="9407" y="192"/>
                </a:cubicBezTo>
                <a:cubicBezTo>
                  <a:pt x="8861" y="63"/>
                  <a:pt x="8315" y="1"/>
                  <a:pt x="7776" y="1"/>
                </a:cubicBezTo>
                <a:close/>
              </a:path>
            </a:pathLst>
          </a:custGeom>
          <a:solidFill>
            <a:srgbClr val="262344"/>
          </a:solidFill>
          <a:ln>
            <a:noFill/>
          </a:ln>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b="1" dirty="0">
                <a:solidFill>
                  <a:schemeClr val="bg1"/>
                </a:solidFill>
                <a:latin typeface="Roboto"/>
                <a:ea typeface="Roboto"/>
                <a:cs typeface="B Titr" panose="00000700000000000000" pitchFamily="2" charset="-78"/>
                <a:sym typeface="Roboto"/>
              </a:rPr>
              <a:t>2</a:t>
            </a:r>
            <a:endParaRPr b="1" dirty="0">
              <a:solidFill>
                <a:schemeClr val="bg1"/>
              </a:solidFill>
              <a:latin typeface="Roboto"/>
              <a:ea typeface="Roboto"/>
              <a:cs typeface="B Titr" panose="00000700000000000000" pitchFamily="2" charset="-78"/>
              <a:sym typeface="Roboto"/>
            </a:endParaRPr>
          </a:p>
        </p:txBody>
      </p:sp>
      <p:sp>
        <p:nvSpPr>
          <p:cNvPr id="17" name="Google Shape;2289;p59">
            <a:extLst>
              <a:ext uri="{FF2B5EF4-FFF2-40B4-BE49-F238E27FC236}">
                <a16:creationId xmlns:a16="http://schemas.microsoft.com/office/drawing/2014/main" id="{870A1996-51D4-6871-9DBB-A1295C44268E}"/>
              </a:ext>
            </a:extLst>
          </p:cNvPr>
          <p:cNvSpPr/>
          <p:nvPr/>
        </p:nvSpPr>
        <p:spPr>
          <a:xfrm>
            <a:off x="6093419" y="2471380"/>
            <a:ext cx="390325" cy="355650"/>
          </a:xfrm>
          <a:custGeom>
            <a:avLst/>
            <a:gdLst/>
            <a:ahLst/>
            <a:cxnLst/>
            <a:rect l="l" t="t" r="r" b="b"/>
            <a:pathLst>
              <a:path w="15613" h="14226" extrusionOk="0">
                <a:moveTo>
                  <a:pt x="7799" y="0"/>
                </a:moveTo>
                <a:cubicBezTo>
                  <a:pt x="4566" y="0"/>
                  <a:pt x="1645" y="2209"/>
                  <a:pt x="902" y="5495"/>
                </a:cubicBezTo>
                <a:cubicBezTo>
                  <a:pt x="1" y="9298"/>
                  <a:pt x="2369" y="13134"/>
                  <a:pt x="6172" y="14035"/>
                </a:cubicBezTo>
                <a:cubicBezTo>
                  <a:pt x="6722" y="14164"/>
                  <a:pt x="7272" y="14226"/>
                  <a:pt x="7812" y="14226"/>
                </a:cubicBezTo>
                <a:cubicBezTo>
                  <a:pt x="11039" y="14226"/>
                  <a:pt x="13940" y="12017"/>
                  <a:pt x="14712" y="8731"/>
                </a:cubicBezTo>
                <a:cubicBezTo>
                  <a:pt x="15612" y="4928"/>
                  <a:pt x="13244" y="1092"/>
                  <a:pt x="9441" y="192"/>
                </a:cubicBezTo>
                <a:cubicBezTo>
                  <a:pt x="8891" y="62"/>
                  <a:pt x="8341" y="0"/>
                  <a:pt x="7799" y="0"/>
                </a:cubicBezTo>
                <a:close/>
              </a:path>
            </a:pathLst>
          </a:custGeom>
          <a:solidFill>
            <a:srgbClr val="262344"/>
          </a:solidFill>
          <a:ln>
            <a:noFill/>
          </a:ln>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b="1" dirty="0">
                <a:solidFill>
                  <a:schemeClr val="bg1"/>
                </a:solidFill>
                <a:latin typeface="Roboto"/>
                <a:ea typeface="Roboto"/>
                <a:cs typeface="B Titr" panose="00000700000000000000" pitchFamily="2" charset="-78"/>
                <a:sym typeface="Roboto"/>
              </a:rPr>
              <a:t>3</a:t>
            </a:r>
            <a:endParaRPr b="1" dirty="0">
              <a:solidFill>
                <a:schemeClr val="bg1"/>
              </a:solidFill>
              <a:latin typeface="Roboto"/>
              <a:ea typeface="Roboto"/>
              <a:cs typeface="B Titr" panose="00000700000000000000" pitchFamily="2" charset="-78"/>
              <a:sym typeface="Roboto"/>
            </a:endParaRPr>
          </a:p>
        </p:txBody>
      </p:sp>
      <p:grpSp>
        <p:nvGrpSpPr>
          <p:cNvPr id="18" name="Google Shape;2290;p59">
            <a:extLst>
              <a:ext uri="{FF2B5EF4-FFF2-40B4-BE49-F238E27FC236}">
                <a16:creationId xmlns:a16="http://schemas.microsoft.com/office/drawing/2014/main" id="{809D44B9-B966-EA31-1BEA-0EC7F6ED43F1}"/>
              </a:ext>
            </a:extLst>
          </p:cNvPr>
          <p:cNvGrpSpPr/>
          <p:nvPr/>
        </p:nvGrpSpPr>
        <p:grpSpPr>
          <a:xfrm>
            <a:off x="5333719" y="2903130"/>
            <a:ext cx="1902225" cy="1721250"/>
            <a:chOff x="3607988" y="2402025"/>
            <a:chExt cx="1902225" cy="1721250"/>
          </a:xfrm>
        </p:grpSpPr>
        <p:sp>
          <p:nvSpPr>
            <p:cNvPr id="19" name="Google Shape;2291;p59">
              <a:extLst>
                <a:ext uri="{FF2B5EF4-FFF2-40B4-BE49-F238E27FC236}">
                  <a16:creationId xmlns:a16="http://schemas.microsoft.com/office/drawing/2014/main" id="{81C0A488-5ABC-2A8E-3BEE-15ED4189E6AC}"/>
                </a:ext>
              </a:extLst>
            </p:cNvPr>
            <p:cNvSpPr/>
            <p:nvPr/>
          </p:nvSpPr>
          <p:spPr>
            <a:xfrm>
              <a:off x="3607988" y="3481975"/>
              <a:ext cx="402825" cy="641300"/>
            </a:xfrm>
            <a:custGeom>
              <a:avLst/>
              <a:gdLst/>
              <a:ahLst/>
              <a:cxnLst/>
              <a:rect l="l" t="t" r="r" b="b"/>
              <a:pathLst>
                <a:path w="16113" h="25652" extrusionOk="0">
                  <a:moveTo>
                    <a:pt x="1" y="0"/>
                  </a:moveTo>
                  <a:cubicBezTo>
                    <a:pt x="1335" y="10441"/>
                    <a:pt x="6839" y="19581"/>
                    <a:pt x="14845" y="25652"/>
                  </a:cubicBezTo>
                  <a:lnTo>
                    <a:pt x="16112" y="23450"/>
                  </a:lnTo>
                  <a:cubicBezTo>
                    <a:pt x="8874" y="17813"/>
                    <a:pt x="3837" y="9507"/>
                    <a:pt x="2569"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92;p59">
              <a:extLst>
                <a:ext uri="{FF2B5EF4-FFF2-40B4-BE49-F238E27FC236}">
                  <a16:creationId xmlns:a16="http://schemas.microsoft.com/office/drawing/2014/main" id="{E79EDB1D-99CF-CAB1-5047-1FFE463C2F44}"/>
                </a:ext>
              </a:extLst>
            </p:cNvPr>
            <p:cNvSpPr/>
            <p:nvPr/>
          </p:nvSpPr>
          <p:spPr>
            <a:xfrm>
              <a:off x="3607988" y="2598000"/>
              <a:ext cx="402825" cy="641325"/>
            </a:xfrm>
            <a:custGeom>
              <a:avLst/>
              <a:gdLst/>
              <a:ahLst/>
              <a:cxnLst/>
              <a:rect l="l" t="t" r="r" b="b"/>
              <a:pathLst>
                <a:path w="16113" h="25653" extrusionOk="0">
                  <a:moveTo>
                    <a:pt x="14811" y="0"/>
                  </a:moveTo>
                  <a:cubicBezTo>
                    <a:pt x="6839" y="6105"/>
                    <a:pt x="1302" y="15245"/>
                    <a:pt x="1" y="25652"/>
                  </a:cubicBezTo>
                  <a:lnTo>
                    <a:pt x="2569" y="25652"/>
                  </a:lnTo>
                  <a:cubicBezTo>
                    <a:pt x="3837" y="16179"/>
                    <a:pt x="8874" y="7839"/>
                    <a:pt x="16112" y="2235"/>
                  </a:cubicBezTo>
                  <a:lnTo>
                    <a:pt x="14811" y="0"/>
                  </a:lnTo>
                  <a:close/>
                </a:path>
              </a:pathLst>
            </a:custGeom>
            <a:solidFill>
              <a:srgbClr val="262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293;p59">
              <a:extLst>
                <a:ext uri="{FF2B5EF4-FFF2-40B4-BE49-F238E27FC236}">
                  <a16:creationId xmlns:a16="http://schemas.microsoft.com/office/drawing/2014/main" id="{803678BE-AE3D-C791-B1C6-05C9E2DD0B2F}"/>
                </a:ext>
              </a:extLst>
            </p:cNvPr>
            <p:cNvSpPr/>
            <p:nvPr/>
          </p:nvSpPr>
          <p:spPr>
            <a:xfrm>
              <a:off x="5107388" y="3481975"/>
              <a:ext cx="402825" cy="641300"/>
            </a:xfrm>
            <a:custGeom>
              <a:avLst/>
              <a:gdLst/>
              <a:ahLst/>
              <a:cxnLst/>
              <a:rect l="l" t="t" r="r" b="b"/>
              <a:pathLst>
                <a:path w="16113" h="25652" extrusionOk="0">
                  <a:moveTo>
                    <a:pt x="13544" y="0"/>
                  </a:moveTo>
                  <a:cubicBezTo>
                    <a:pt x="12243" y="9507"/>
                    <a:pt x="7206" y="17813"/>
                    <a:pt x="1" y="23450"/>
                  </a:cubicBezTo>
                  <a:lnTo>
                    <a:pt x="1268" y="25652"/>
                  </a:lnTo>
                  <a:cubicBezTo>
                    <a:pt x="9241" y="19581"/>
                    <a:pt x="14778" y="10441"/>
                    <a:pt x="16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94;p59">
              <a:extLst>
                <a:ext uri="{FF2B5EF4-FFF2-40B4-BE49-F238E27FC236}">
                  <a16:creationId xmlns:a16="http://schemas.microsoft.com/office/drawing/2014/main" id="{1653E76C-C56A-E1F0-51C6-6A3CAE59EEEA}"/>
                </a:ext>
              </a:extLst>
            </p:cNvPr>
            <p:cNvSpPr/>
            <p:nvPr/>
          </p:nvSpPr>
          <p:spPr>
            <a:xfrm>
              <a:off x="4188413" y="2402025"/>
              <a:ext cx="740550" cy="130125"/>
            </a:xfrm>
            <a:custGeom>
              <a:avLst/>
              <a:gdLst/>
              <a:ahLst/>
              <a:cxnLst/>
              <a:rect l="l" t="t" r="r" b="b"/>
              <a:pathLst>
                <a:path w="29622" h="5205" extrusionOk="0">
                  <a:moveTo>
                    <a:pt x="14811" y="0"/>
                  </a:moveTo>
                  <a:cubicBezTo>
                    <a:pt x="9574" y="0"/>
                    <a:pt x="4570" y="1068"/>
                    <a:pt x="0" y="3003"/>
                  </a:cubicBezTo>
                  <a:lnTo>
                    <a:pt x="1268" y="5204"/>
                  </a:lnTo>
                  <a:cubicBezTo>
                    <a:pt x="5471" y="3503"/>
                    <a:pt x="10041" y="2536"/>
                    <a:pt x="14811" y="2536"/>
                  </a:cubicBezTo>
                  <a:cubicBezTo>
                    <a:pt x="19614" y="2536"/>
                    <a:pt x="24184" y="3503"/>
                    <a:pt x="28354" y="5204"/>
                  </a:cubicBezTo>
                  <a:lnTo>
                    <a:pt x="29621" y="3003"/>
                  </a:lnTo>
                  <a:cubicBezTo>
                    <a:pt x="25085" y="1068"/>
                    <a:pt x="20081" y="0"/>
                    <a:pt x="1481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295;p59">
              <a:extLst>
                <a:ext uri="{FF2B5EF4-FFF2-40B4-BE49-F238E27FC236}">
                  <a16:creationId xmlns:a16="http://schemas.microsoft.com/office/drawing/2014/main" id="{132E90E7-96D8-9F35-567B-8ECCBAC68AAF}"/>
                </a:ext>
              </a:extLst>
            </p:cNvPr>
            <p:cNvSpPr/>
            <p:nvPr/>
          </p:nvSpPr>
          <p:spPr>
            <a:xfrm>
              <a:off x="5106563" y="2598000"/>
              <a:ext cx="402800" cy="641325"/>
            </a:xfrm>
            <a:custGeom>
              <a:avLst/>
              <a:gdLst/>
              <a:ahLst/>
              <a:cxnLst/>
              <a:rect l="l" t="t" r="r" b="b"/>
              <a:pathLst>
                <a:path w="16112" h="25653" extrusionOk="0">
                  <a:moveTo>
                    <a:pt x="1301" y="0"/>
                  </a:moveTo>
                  <a:lnTo>
                    <a:pt x="0" y="2235"/>
                  </a:lnTo>
                  <a:cubicBezTo>
                    <a:pt x="7239" y="7839"/>
                    <a:pt x="12276" y="16179"/>
                    <a:pt x="13577" y="25652"/>
                  </a:cubicBezTo>
                  <a:lnTo>
                    <a:pt x="16112" y="25652"/>
                  </a:lnTo>
                  <a:cubicBezTo>
                    <a:pt x="14811" y="15245"/>
                    <a:pt x="9274" y="6105"/>
                    <a:pt x="1301" y="0"/>
                  </a:cubicBezTo>
                  <a:close/>
                </a:path>
              </a:pathLst>
            </a:custGeom>
            <a:solidFill>
              <a:srgbClr val="262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 name="Google Shape;2296;p59">
            <a:extLst>
              <a:ext uri="{FF2B5EF4-FFF2-40B4-BE49-F238E27FC236}">
                <a16:creationId xmlns:a16="http://schemas.microsoft.com/office/drawing/2014/main" id="{80AB9BFF-8DAC-100B-3E2E-4346CB689D07}"/>
              </a:ext>
            </a:extLst>
          </p:cNvPr>
          <p:cNvSpPr txBox="1"/>
          <p:nvPr/>
        </p:nvSpPr>
        <p:spPr>
          <a:xfrm>
            <a:off x="1885071" y="2634730"/>
            <a:ext cx="2992658" cy="755700"/>
          </a:xfrm>
          <a:prstGeom prst="rect">
            <a:avLst/>
          </a:prstGeom>
          <a:noFill/>
          <a:ln>
            <a:noFill/>
          </a:ln>
        </p:spPr>
        <p:txBody>
          <a:bodyPr spcFirstLastPara="1" wrap="square" lIns="91425" tIns="91425" rIns="91425" bIns="91425" anchor="t" anchorCtr="0">
            <a:noAutofit/>
          </a:bodyPr>
          <a:lstStyle/>
          <a:p>
            <a:pPr lvl="0" algn="ctr" rtl="1">
              <a:lnSpc>
                <a:spcPct val="115000"/>
              </a:lnSpc>
            </a:pPr>
            <a:r>
              <a:rPr lang="fa-IR"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تحلیل مقاومت رمزهای فایستل در سناریوهای مختلف</a:t>
            </a:r>
          </a:p>
        </p:txBody>
      </p:sp>
      <p:sp>
        <p:nvSpPr>
          <p:cNvPr id="25" name="Google Shape;2297;p59">
            <a:extLst>
              <a:ext uri="{FF2B5EF4-FFF2-40B4-BE49-F238E27FC236}">
                <a16:creationId xmlns:a16="http://schemas.microsoft.com/office/drawing/2014/main" id="{5788173C-093F-15E4-EF64-91FF1C50F19C}"/>
              </a:ext>
            </a:extLst>
          </p:cNvPr>
          <p:cNvSpPr txBox="1"/>
          <p:nvPr/>
        </p:nvSpPr>
        <p:spPr>
          <a:xfrm>
            <a:off x="7644002" y="4058630"/>
            <a:ext cx="2836652" cy="755700"/>
          </a:xfrm>
          <a:prstGeom prst="rect">
            <a:avLst/>
          </a:prstGeom>
          <a:noFill/>
          <a:ln>
            <a:noFill/>
          </a:ln>
        </p:spPr>
        <p:txBody>
          <a:bodyPr spcFirstLastPara="1" wrap="square" lIns="91425" tIns="91425" rIns="91425" bIns="91425" anchor="ctr" anchorCtr="0">
            <a:noAutofit/>
          </a:bodyPr>
          <a:lstStyle/>
          <a:p>
            <a:pPr lvl="0" algn="ctr" rtl="1">
              <a:lnSpc>
                <a:spcPct val="115000"/>
              </a:lnSpc>
            </a:pPr>
            <a:r>
              <a:rPr lang="fa-IR"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کاربرد </a:t>
            </a:r>
            <a:r>
              <a:rPr lang="en-US"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LFA</a:t>
            </a:r>
            <a:r>
              <a:rPr lang="fa-IR"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 بر روی الگوریتم‌های فایستل</a:t>
            </a:r>
          </a:p>
        </p:txBody>
      </p:sp>
      <p:sp>
        <p:nvSpPr>
          <p:cNvPr id="26" name="Google Shape;2298;p59">
            <a:extLst>
              <a:ext uri="{FF2B5EF4-FFF2-40B4-BE49-F238E27FC236}">
                <a16:creationId xmlns:a16="http://schemas.microsoft.com/office/drawing/2014/main" id="{3671B803-DC9E-1C2D-AC75-453B7FDCC4FA}"/>
              </a:ext>
            </a:extLst>
          </p:cNvPr>
          <p:cNvSpPr txBox="1"/>
          <p:nvPr/>
        </p:nvSpPr>
        <p:spPr>
          <a:xfrm>
            <a:off x="7629769" y="2634725"/>
            <a:ext cx="2836652" cy="755700"/>
          </a:xfrm>
          <a:prstGeom prst="rect">
            <a:avLst/>
          </a:prstGeom>
          <a:noFill/>
          <a:ln>
            <a:noFill/>
          </a:ln>
        </p:spPr>
        <p:txBody>
          <a:bodyPr spcFirstLastPara="1" wrap="square" lIns="91425" tIns="91425" rIns="91425" bIns="91425" anchor="t" anchorCtr="0">
            <a:noAutofit/>
          </a:bodyPr>
          <a:lstStyle/>
          <a:p>
            <a:pPr lvl="0" algn="ctr" rtl="1">
              <a:lnSpc>
                <a:spcPct val="115000"/>
              </a:lnSpc>
            </a:pPr>
            <a:r>
              <a:rPr lang="fa-IR"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بررسی خطاهای پیوندی متعدد</a:t>
            </a:r>
          </a:p>
        </p:txBody>
      </p:sp>
      <p:sp>
        <p:nvSpPr>
          <p:cNvPr id="27" name="Google Shape;2299;p59">
            <a:extLst>
              <a:ext uri="{FF2B5EF4-FFF2-40B4-BE49-F238E27FC236}">
                <a16:creationId xmlns:a16="http://schemas.microsoft.com/office/drawing/2014/main" id="{407787B2-AE3E-2A38-7500-D23050114EE1}"/>
              </a:ext>
            </a:extLst>
          </p:cNvPr>
          <p:cNvSpPr txBox="1"/>
          <p:nvPr/>
        </p:nvSpPr>
        <p:spPr>
          <a:xfrm>
            <a:off x="2053802" y="4058690"/>
            <a:ext cx="2836652" cy="960739"/>
          </a:xfrm>
          <a:prstGeom prst="rect">
            <a:avLst/>
          </a:prstGeom>
          <a:noFill/>
          <a:ln>
            <a:noFill/>
          </a:ln>
        </p:spPr>
        <p:txBody>
          <a:bodyPr spcFirstLastPara="1" wrap="square" lIns="91425" tIns="91425" rIns="91425" bIns="91425" anchor="ctr" anchorCtr="0">
            <a:noAutofit/>
          </a:bodyPr>
          <a:lstStyle/>
          <a:p>
            <a:pPr lvl="0" algn="ctr" rtl="1">
              <a:lnSpc>
                <a:spcPct val="115000"/>
              </a:lnSpc>
            </a:pPr>
            <a:r>
              <a:rPr lang="fa-IR"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مقایسه عملکرد نتایج پیاده‌سازی شبیه‌سازی و پیاده‌سازی و دیگر حملات</a:t>
            </a:r>
          </a:p>
        </p:txBody>
      </p:sp>
      <p:sp>
        <p:nvSpPr>
          <p:cNvPr id="28" name="Google Shape;2300;p59">
            <a:extLst>
              <a:ext uri="{FF2B5EF4-FFF2-40B4-BE49-F238E27FC236}">
                <a16:creationId xmlns:a16="http://schemas.microsoft.com/office/drawing/2014/main" id="{D864C2B4-2DB7-7EB4-82DE-80B463F2E159}"/>
              </a:ext>
            </a:extLst>
          </p:cNvPr>
          <p:cNvSpPr txBox="1"/>
          <p:nvPr/>
        </p:nvSpPr>
        <p:spPr>
          <a:xfrm>
            <a:off x="4691481" y="1628594"/>
            <a:ext cx="3212400" cy="677316"/>
          </a:xfrm>
          <a:prstGeom prst="rect">
            <a:avLst/>
          </a:prstGeom>
          <a:noFill/>
          <a:ln>
            <a:noFill/>
          </a:ln>
        </p:spPr>
        <p:txBody>
          <a:bodyPr spcFirstLastPara="1" wrap="square" lIns="91425" tIns="91425" rIns="91425" bIns="91425" anchor="t" anchorCtr="0">
            <a:noAutofit/>
          </a:bodyPr>
          <a:lstStyle/>
          <a:p>
            <a:pPr lvl="0" algn="ctr" rtl="1">
              <a:lnSpc>
                <a:spcPct val="115000"/>
              </a:lnSpc>
            </a:pPr>
            <a:r>
              <a:rPr lang="fa-IR" dirty="0">
                <a:solidFill>
                  <a:schemeClr val="tx1">
                    <a:lumMod val="85000"/>
                    <a:lumOff val="15000"/>
                  </a:schemeClr>
                </a:solidFill>
                <a:latin typeface="Shabnam" panose="020B0603030804020204" pitchFamily="34" charset="-78"/>
                <a:ea typeface="Roboto"/>
                <a:cs typeface="Shabnam" panose="020B0603030804020204" pitchFamily="34" charset="-78"/>
                <a:sym typeface="Roboto"/>
              </a:rPr>
              <a:t>شبیه سازی و آزمایش های عملی</a:t>
            </a:r>
          </a:p>
        </p:txBody>
      </p:sp>
      <p:grpSp>
        <p:nvGrpSpPr>
          <p:cNvPr id="57" name="Group 56">
            <a:extLst>
              <a:ext uri="{FF2B5EF4-FFF2-40B4-BE49-F238E27FC236}">
                <a16:creationId xmlns:a16="http://schemas.microsoft.com/office/drawing/2014/main" id="{ADF1AAA9-5347-012E-71D4-0DF1AB799663}"/>
              </a:ext>
            </a:extLst>
          </p:cNvPr>
          <p:cNvGrpSpPr/>
          <p:nvPr/>
        </p:nvGrpSpPr>
        <p:grpSpPr>
          <a:xfrm>
            <a:off x="5582244" y="3134955"/>
            <a:ext cx="1404350" cy="2218879"/>
            <a:chOff x="5582244" y="3134955"/>
            <a:chExt cx="1404350" cy="2218879"/>
          </a:xfrm>
        </p:grpSpPr>
        <p:grpSp>
          <p:nvGrpSpPr>
            <p:cNvPr id="30" name="Google Shape;2302;p59">
              <a:extLst>
                <a:ext uri="{FF2B5EF4-FFF2-40B4-BE49-F238E27FC236}">
                  <a16:creationId xmlns:a16="http://schemas.microsoft.com/office/drawing/2014/main" id="{BC521390-E064-94C7-A333-E10F453120FC}"/>
                </a:ext>
              </a:extLst>
            </p:cNvPr>
            <p:cNvGrpSpPr/>
            <p:nvPr/>
          </p:nvGrpSpPr>
          <p:grpSpPr>
            <a:xfrm>
              <a:off x="5582244" y="3134955"/>
              <a:ext cx="1404350" cy="2218879"/>
              <a:chOff x="3856513" y="2621944"/>
              <a:chExt cx="1404350" cy="2218879"/>
            </a:xfrm>
          </p:grpSpPr>
          <p:sp>
            <p:nvSpPr>
              <p:cNvPr id="32" name="Google Shape;2303;p59">
                <a:extLst>
                  <a:ext uri="{FF2B5EF4-FFF2-40B4-BE49-F238E27FC236}">
                    <a16:creationId xmlns:a16="http://schemas.microsoft.com/office/drawing/2014/main" id="{A15ED63A-562D-1658-ED02-CB8AF83608AE}"/>
                  </a:ext>
                </a:extLst>
              </p:cNvPr>
              <p:cNvSpPr/>
              <p:nvPr/>
            </p:nvSpPr>
            <p:spPr>
              <a:xfrm>
                <a:off x="3856513" y="2621944"/>
                <a:ext cx="1404350" cy="1833000"/>
              </a:xfrm>
              <a:custGeom>
                <a:avLst/>
                <a:gdLst/>
                <a:ahLst/>
                <a:cxnLst/>
                <a:rect l="l" t="t" r="r" b="b"/>
                <a:pathLst>
                  <a:path w="56174" h="73320" extrusionOk="0">
                    <a:moveTo>
                      <a:pt x="14544" y="68150"/>
                    </a:moveTo>
                    <a:cubicBezTo>
                      <a:pt x="11308" y="64547"/>
                      <a:pt x="12909" y="56575"/>
                      <a:pt x="10441" y="52605"/>
                    </a:cubicBezTo>
                    <a:cubicBezTo>
                      <a:pt x="7939" y="48636"/>
                      <a:pt x="0" y="39662"/>
                      <a:pt x="0" y="28088"/>
                    </a:cubicBezTo>
                    <a:cubicBezTo>
                      <a:pt x="0" y="16513"/>
                      <a:pt x="8973" y="1"/>
                      <a:pt x="27920" y="1"/>
                    </a:cubicBezTo>
                    <a:cubicBezTo>
                      <a:pt x="46834" y="1"/>
                      <a:pt x="56174" y="16513"/>
                      <a:pt x="56174" y="28088"/>
                    </a:cubicBezTo>
                    <a:cubicBezTo>
                      <a:pt x="56174" y="39662"/>
                      <a:pt x="47868" y="48636"/>
                      <a:pt x="45399" y="52605"/>
                    </a:cubicBezTo>
                    <a:cubicBezTo>
                      <a:pt x="42897" y="56575"/>
                      <a:pt x="44499" y="64547"/>
                      <a:pt x="41296" y="68150"/>
                    </a:cubicBezTo>
                    <a:cubicBezTo>
                      <a:pt x="36626" y="73320"/>
                      <a:pt x="19180" y="73320"/>
                      <a:pt x="14544" y="68150"/>
                    </a:cubicBezTo>
                    <a:close/>
                  </a:path>
                </a:pathLst>
              </a:custGeom>
              <a:solidFill>
                <a:srgbClr val="262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 name="Google Shape;2304;p59">
                <a:extLst>
                  <a:ext uri="{FF2B5EF4-FFF2-40B4-BE49-F238E27FC236}">
                    <a16:creationId xmlns:a16="http://schemas.microsoft.com/office/drawing/2014/main" id="{C3293109-CFEB-25FC-DBBA-E9D1F5E3614D}"/>
                  </a:ext>
                </a:extLst>
              </p:cNvPr>
              <p:cNvGrpSpPr/>
              <p:nvPr/>
            </p:nvGrpSpPr>
            <p:grpSpPr>
              <a:xfrm>
                <a:off x="4258475" y="4359592"/>
                <a:ext cx="601275" cy="481231"/>
                <a:chOff x="4277513" y="4546900"/>
                <a:chExt cx="601275" cy="688850"/>
              </a:xfrm>
            </p:grpSpPr>
            <p:sp>
              <p:nvSpPr>
                <p:cNvPr id="34" name="Google Shape;2305;p59">
                  <a:extLst>
                    <a:ext uri="{FF2B5EF4-FFF2-40B4-BE49-F238E27FC236}">
                      <a16:creationId xmlns:a16="http://schemas.microsoft.com/office/drawing/2014/main" id="{CBEE0E45-45EB-F62F-2EB3-162B472C0685}"/>
                    </a:ext>
                  </a:extLst>
                </p:cNvPr>
                <p:cNvSpPr/>
                <p:nvPr/>
              </p:nvSpPr>
              <p:spPr>
                <a:xfrm>
                  <a:off x="4420938" y="5080625"/>
                  <a:ext cx="313575" cy="155125"/>
                </a:xfrm>
                <a:custGeom>
                  <a:avLst/>
                  <a:gdLst/>
                  <a:ahLst/>
                  <a:cxnLst/>
                  <a:rect l="l" t="t" r="r" b="b"/>
                  <a:pathLst>
                    <a:path w="12543" h="6205" extrusionOk="0">
                      <a:moveTo>
                        <a:pt x="6272" y="6205"/>
                      </a:moveTo>
                      <a:cubicBezTo>
                        <a:pt x="9741" y="6205"/>
                        <a:pt x="12543" y="4804"/>
                        <a:pt x="12543" y="3103"/>
                      </a:cubicBezTo>
                      <a:cubicBezTo>
                        <a:pt x="12543" y="1401"/>
                        <a:pt x="9741" y="0"/>
                        <a:pt x="6272" y="0"/>
                      </a:cubicBezTo>
                      <a:cubicBezTo>
                        <a:pt x="2836" y="0"/>
                        <a:pt x="1" y="1401"/>
                        <a:pt x="1" y="3103"/>
                      </a:cubicBezTo>
                      <a:cubicBezTo>
                        <a:pt x="1" y="4804"/>
                        <a:pt x="2836" y="6205"/>
                        <a:pt x="6272" y="62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306;p59">
                  <a:extLst>
                    <a:ext uri="{FF2B5EF4-FFF2-40B4-BE49-F238E27FC236}">
                      <a16:creationId xmlns:a16="http://schemas.microsoft.com/office/drawing/2014/main" id="{ABF25E92-A3C8-4B23-F9F9-FA5AED84C79A}"/>
                    </a:ext>
                  </a:extLst>
                </p:cNvPr>
                <p:cNvSpPr/>
                <p:nvPr/>
              </p:nvSpPr>
              <p:spPr>
                <a:xfrm>
                  <a:off x="4365913" y="4555250"/>
                  <a:ext cx="423650" cy="602950"/>
                </a:xfrm>
                <a:custGeom>
                  <a:avLst/>
                  <a:gdLst/>
                  <a:ahLst/>
                  <a:cxnLst/>
                  <a:rect l="l" t="t" r="r" b="b"/>
                  <a:pathLst>
                    <a:path w="16946" h="24118" extrusionOk="0">
                      <a:moveTo>
                        <a:pt x="1935" y="0"/>
                      </a:moveTo>
                      <a:lnTo>
                        <a:pt x="15011" y="0"/>
                      </a:lnTo>
                      <a:cubicBezTo>
                        <a:pt x="16078" y="0"/>
                        <a:pt x="16946" y="567"/>
                        <a:pt x="16946" y="1268"/>
                      </a:cubicBezTo>
                      <a:lnTo>
                        <a:pt x="16946" y="22850"/>
                      </a:lnTo>
                      <a:cubicBezTo>
                        <a:pt x="16946" y="23550"/>
                        <a:pt x="16078" y="24118"/>
                        <a:pt x="15011" y="24118"/>
                      </a:cubicBezTo>
                      <a:lnTo>
                        <a:pt x="1935" y="24118"/>
                      </a:lnTo>
                      <a:cubicBezTo>
                        <a:pt x="867" y="24118"/>
                        <a:pt x="0" y="23550"/>
                        <a:pt x="0" y="22850"/>
                      </a:cubicBezTo>
                      <a:lnTo>
                        <a:pt x="0" y="1268"/>
                      </a:lnTo>
                      <a:cubicBezTo>
                        <a:pt x="0" y="567"/>
                        <a:pt x="867" y="0"/>
                        <a:pt x="1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307;p59">
                  <a:extLst>
                    <a:ext uri="{FF2B5EF4-FFF2-40B4-BE49-F238E27FC236}">
                      <a16:creationId xmlns:a16="http://schemas.microsoft.com/office/drawing/2014/main" id="{57D183BB-2D5A-596D-5781-6489CC16BCAE}"/>
                    </a:ext>
                  </a:extLst>
                </p:cNvPr>
                <p:cNvSpPr/>
                <p:nvPr/>
              </p:nvSpPr>
              <p:spPr>
                <a:xfrm>
                  <a:off x="4277513" y="4546900"/>
                  <a:ext cx="601275" cy="241025"/>
                </a:xfrm>
                <a:custGeom>
                  <a:avLst/>
                  <a:gdLst/>
                  <a:ahLst/>
                  <a:cxnLst/>
                  <a:rect l="l" t="t" r="r" b="b"/>
                  <a:pathLst>
                    <a:path w="24051" h="9641" extrusionOk="0">
                      <a:moveTo>
                        <a:pt x="24051" y="1"/>
                      </a:moveTo>
                      <a:lnTo>
                        <a:pt x="24051" y="6505"/>
                      </a:lnTo>
                      <a:cubicBezTo>
                        <a:pt x="24051" y="8240"/>
                        <a:pt x="22616" y="9641"/>
                        <a:pt x="20915" y="9641"/>
                      </a:cubicBezTo>
                      <a:lnTo>
                        <a:pt x="3102" y="9641"/>
                      </a:lnTo>
                      <a:cubicBezTo>
                        <a:pt x="1401" y="9641"/>
                        <a:pt x="0" y="8207"/>
                        <a:pt x="0" y="6505"/>
                      </a:cubicBezTo>
                      <a:lnTo>
                        <a:pt x="0" y="1"/>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308;p59">
                  <a:extLst>
                    <a:ext uri="{FF2B5EF4-FFF2-40B4-BE49-F238E27FC236}">
                      <a16:creationId xmlns:a16="http://schemas.microsoft.com/office/drawing/2014/main" id="{4EEBE52D-1D4A-4854-4F71-62B3FCFB5D5A}"/>
                    </a:ext>
                  </a:extLst>
                </p:cNvPr>
                <p:cNvSpPr/>
                <p:nvPr/>
              </p:nvSpPr>
              <p:spPr>
                <a:xfrm>
                  <a:off x="4707813" y="4589425"/>
                  <a:ext cx="116775" cy="167650"/>
                </a:xfrm>
                <a:custGeom>
                  <a:avLst/>
                  <a:gdLst/>
                  <a:ahLst/>
                  <a:cxnLst/>
                  <a:rect l="l" t="t" r="r" b="b"/>
                  <a:pathLst>
                    <a:path w="4671" h="6706" extrusionOk="0">
                      <a:moveTo>
                        <a:pt x="4671" y="1"/>
                      </a:moveTo>
                      <a:lnTo>
                        <a:pt x="4671" y="4537"/>
                      </a:lnTo>
                      <a:cubicBezTo>
                        <a:pt x="4671" y="5738"/>
                        <a:pt x="3670" y="6706"/>
                        <a:pt x="2469" y="6706"/>
                      </a:cubicBezTo>
                      <a:lnTo>
                        <a:pt x="1" y="6706"/>
                      </a:lnTo>
                      <a:cubicBezTo>
                        <a:pt x="1201" y="6706"/>
                        <a:pt x="2169" y="5738"/>
                        <a:pt x="2169" y="4537"/>
                      </a:cubicBezTo>
                      <a:lnTo>
                        <a:pt x="2169" y="1"/>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309;p59">
                  <a:extLst>
                    <a:ext uri="{FF2B5EF4-FFF2-40B4-BE49-F238E27FC236}">
                      <a16:creationId xmlns:a16="http://schemas.microsoft.com/office/drawing/2014/main" id="{9F91D9D7-701D-8ACF-0D09-BF9D2B1DC20F}"/>
                    </a:ext>
                  </a:extLst>
                </p:cNvPr>
                <p:cNvSpPr/>
                <p:nvPr/>
              </p:nvSpPr>
              <p:spPr>
                <a:xfrm>
                  <a:off x="4277513" y="4546900"/>
                  <a:ext cx="601275" cy="16700"/>
                </a:xfrm>
                <a:custGeom>
                  <a:avLst/>
                  <a:gdLst/>
                  <a:ahLst/>
                  <a:cxnLst/>
                  <a:rect l="l" t="t" r="r" b="b"/>
                  <a:pathLst>
                    <a:path w="24051" h="668" extrusionOk="0">
                      <a:moveTo>
                        <a:pt x="0" y="1"/>
                      </a:moveTo>
                      <a:lnTo>
                        <a:pt x="24051" y="1"/>
                      </a:lnTo>
                      <a:lnTo>
                        <a:pt x="24051" y="668"/>
                      </a:lnTo>
                      <a:lnTo>
                        <a:pt x="0" y="6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310;p59">
                  <a:extLst>
                    <a:ext uri="{FF2B5EF4-FFF2-40B4-BE49-F238E27FC236}">
                      <a16:creationId xmlns:a16="http://schemas.microsoft.com/office/drawing/2014/main" id="{2E287043-ABF3-52C0-4C54-C448EB0A0B7C}"/>
                    </a:ext>
                  </a:extLst>
                </p:cNvPr>
                <p:cNvSpPr/>
                <p:nvPr/>
              </p:nvSpPr>
              <p:spPr>
                <a:xfrm>
                  <a:off x="4325038" y="4797925"/>
                  <a:ext cx="505375" cy="125100"/>
                </a:xfrm>
                <a:custGeom>
                  <a:avLst/>
                  <a:gdLst/>
                  <a:ahLst/>
                  <a:cxnLst/>
                  <a:rect l="l" t="t" r="r" b="b"/>
                  <a:pathLst>
                    <a:path w="20215" h="5004" extrusionOk="0">
                      <a:moveTo>
                        <a:pt x="1335" y="2268"/>
                      </a:moveTo>
                      <a:lnTo>
                        <a:pt x="18914" y="100"/>
                      </a:lnTo>
                      <a:cubicBezTo>
                        <a:pt x="19615" y="0"/>
                        <a:pt x="20215" y="534"/>
                        <a:pt x="20215" y="1268"/>
                      </a:cubicBezTo>
                      <a:lnTo>
                        <a:pt x="20215" y="1268"/>
                      </a:lnTo>
                      <a:cubicBezTo>
                        <a:pt x="20215" y="2002"/>
                        <a:pt x="19615" y="2669"/>
                        <a:pt x="18914" y="2735"/>
                      </a:cubicBezTo>
                      <a:lnTo>
                        <a:pt x="1335" y="4904"/>
                      </a:lnTo>
                      <a:cubicBezTo>
                        <a:pt x="601" y="5004"/>
                        <a:pt x="1" y="4470"/>
                        <a:pt x="1" y="3736"/>
                      </a:cubicBezTo>
                      <a:lnTo>
                        <a:pt x="1" y="3736"/>
                      </a:lnTo>
                      <a:cubicBezTo>
                        <a:pt x="34" y="3002"/>
                        <a:pt x="601" y="2335"/>
                        <a:pt x="1335" y="2268"/>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311;p59">
                  <a:extLst>
                    <a:ext uri="{FF2B5EF4-FFF2-40B4-BE49-F238E27FC236}">
                      <a16:creationId xmlns:a16="http://schemas.microsoft.com/office/drawing/2014/main" id="{B22A38D2-1E91-37B3-F281-368C85E86755}"/>
                    </a:ext>
                  </a:extLst>
                </p:cNvPr>
                <p:cNvSpPr/>
                <p:nvPr/>
              </p:nvSpPr>
              <p:spPr>
                <a:xfrm>
                  <a:off x="4325038" y="4898000"/>
                  <a:ext cx="505375" cy="125100"/>
                </a:xfrm>
                <a:custGeom>
                  <a:avLst/>
                  <a:gdLst/>
                  <a:ahLst/>
                  <a:cxnLst/>
                  <a:rect l="l" t="t" r="r" b="b"/>
                  <a:pathLst>
                    <a:path w="20215" h="5004" extrusionOk="0">
                      <a:moveTo>
                        <a:pt x="1335" y="2268"/>
                      </a:moveTo>
                      <a:lnTo>
                        <a:pt x="18914" y="100"/>
                      </a:lnTo>
                      <a:cubicBezTo>
                        <a:pt x="19615" y="0"/>
                        <a:pt x="20215" y="534"/>
                        <a:pt x="20215" y="1268"/>
                      </a:cubicBezTo>
                      <a:lnTo>
                        <a:pt x="20215" y="1268"/>
                      </a:lnTo>
                      <a:cubicBezTo>
                        <a:pt x="20215" y="1968"/>
                        <a:pt x="19615" y="2635"/>
                        <a:pt x="18914" y="2735"/>
                      </a:cubicBezTo>
                      <a:lnTo>
                        <a:pt x="1335" y="4904"/>
                      </a:lnTo>
                      <a:cubicBezTo>
                        <a:pt x="601" y="5004"/>
                        <a:pt x="1" y="4470"/>
                        <a:pt x="1" y="3736"/>
                      </a:cubicBezTo>
                      <a:lnTo>
                        <a:pt x="1" y="3736"/>
                      </a:lnTo>
                      <a:cubicBezTo>
                        <a:pt x="34" y="3002"/>
                        <a:pt x="601" y="2335"/>
                        <a:pt x="1335" y="2268"/>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312;p59">
                  <a:extLst>
                    <a:ext uri="{FF2B5EF4-FFF2-40B4-BE49-F238E27FC236}">
                      <a16:creationId xmlns:a16="http://schemas.microsoft.com/office/drawing/2014/main" id="{80081EC3-9886-8B70-C8C2-8C847CAE8D58}"/>
                    </a:ext>
                  </a:extLst>
                </p:cNvPr>
                <p:cNvSpPr/>
                <p:nvPr/>
              </p:nvSpPr>
              <p:spPr>
                <a:xfrm>
                  <a:off x="4325038" y="4998050"/>
                  <a:ext cx="505375" cy="124300"/>
                </a:xfrm>
                <a:custGeom>
                  <a:avLst/>
                  <a:gdLst/>
                  <a:ahLst/>
                  <a:cxnLst/>
                  <a:rect l="l" t="t" r="r" b="b"/>
                  <a:pathLst>
                    <a:path w="20215" h="4972" extrusionOk="0">
                      <a:moveTo>
                        <a:pt x="1335" y="2236"/>
                      </a:moveTo>
                      <a:lnTo>
                        <a:pt x="18914" y="68"/>
                      </a:lnTo>
                      <a:cubicBezTo>
                        <a:pt x="19615" y="1"/>
                        <a:pt x="20215" y="501"/>
                        <a:pt x="20215" y="1235"/>
                      </a:cubicBezTo>
                      <a:lnTo>
                        <a:pt x="20215" y="1235"/>
                      </a:lnTo>
                      <a:cubicBezTo>
                        <a:pt x="20215" y="1969"/>
                        <a:pt x="19615" y="2636"/>
                        <a:pt x="18914" y="2736"/>
                      </a:cubicBezTo>
                      <a:lnTo>
                        <a:pt x="1335" y="4904"/>
                      </a:lnTo>
                      <a:cubicBezTo>
                        <a:pt x="601" y="4971"/>
                        <a:pt x="1" y="4471"/>
                        <a:pt x="1" y="3737"/>
                      </a:cubicBezTo>
                      <a:lnTo>
                        <a:pt x="1" y="3737"/>
                      </a:lnTo>
                      <a:cubicBezTo>
                        <a:pt x="34" y="3003"/>
                        <a:pt x="601" y="2336"/>
                        <a:pt x="1335" y="2236"/>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313;p59">
                  <a:extLst>
                    <a:ext uri="{FF2B5EF4-FFF2-40B4-BE49-F238E27FC236}">
                      <a16:creationId xmlns:a16="http://schemas.microsoft.com/office/drawing/2014/main" id="{1B6C66FD-BFE7-34E2-7C01-DC8D3BE2C88F}"/>
                    </a:ext>
                  </a:extLst>
                </p:cNvPr>
                <p:cNvSpPr/>
                <p:nvPr/>
              </p:nvSpPr>
              <p:spPr>
                <a:xfrm>
                  <a:off x="4381738" y="4829600"/>
                  <a:ext cx="178500" cy="85925"/>
                </a:xfrm>
                <a:custGeom>
                  <a:avLst/>
                  <a:gdLst/>
                  <a:ahLst/>
                  <a:cxnLst/>
                  <a:rect l="l" t="t" r="r" b="b"/>
                  <a:pathLst>
                    <a:path w="7140" h="3437" extrusionOk="0">
                      <a:moveTo>
                        <a:pt x="1302" y="701"/>
                      </a:moveTo>
                      <a:lnTo>
                        <a:pt x="7106" y="1"/>
                      </a:lnTo>
                      <a:cubicBezTo>
                        <a:pt x="6405" y="101"/>
                        <a:pt x="5838" y="768"/>
                        <a:pt x="5838" y="1468"/>
                      </a:cubicBezTo>
                      <a:lnTo>
                        <a:pt x="5838" y="1468"/>
                      </a:lnTo>
                      <a:cubicBezTo>
                        <a:pt x="5838" y="2202"/>
                        <a:pt x="6405" y="2736"/>
                        <a:pt x="7139" y="2636"/>
                      </a:cubicBezTo>
                      <a:lnTo>
                        <a:pt x="1302" y="3370"/>
                      </a:lnTo>
                      <a:cubicBezTo>
                        <a:pt x="601" y="3437"/>
                        <a:pt x="1" y="2936"/>
                        <a:pt x="1" y="2202"/>
                      </a:cubicBezTo>
                      <a:lnTo>
                        <a:pt x="1" y="2202"/>
                      </a:lnTo>
                      <a:cubicBezTo>
                        <a:pt x="1" y="1468"/>
                        <a:pt x="601" y="801"/>
                        <a:pt x="1302" y="70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314;p59">
                  <a:extLst>
                    <a:ext uri="{FF2B5EF4-FFF2-40B4-BE49-F238E27FC236}">
                      <a16:creationId xmlns:a16="http://schemas.microsoft.com/office/drawing/2014/main" id="{5345A0C7-2A36-1CF6-349D-2A494B0DBB51}"/>
                    </a:ext>
                  </a:extLst>
                </p:cNvPr>
                <p:cNvSpPr/>
                <p:nvPr/>
              </p:nvSpPr>
              <p:spPr>
                <a:xfrm>
                  <a:off x="4686138" y="4802925"/>
                  <a:ext cx="105100" cy="77575"/>
                </a:xfrm>
                <a:custGeom>
                  <a:avLst/>
                  <a:gdLst/>
                  <a:ahLst/>
                  <a:cxnLst/>
                  <a:rect l="l" t="t" r="r" b="b"/>
                  <a:pathLst>
                    <a:path w="4204" h="3103" extrusionOk="0">
                      <a:moveTo>
                        <a:pt x="2902" y="2736"/>
                      </a:moveTo>
                      <a:lnTo>
                        <a:pt x="0" y="3103"/>
                      </a:lnTo>
                      <a:cubicBezTo>
                        <a:pt x="701" y="3002"/>
                        <a:pt x="1301" y="2335"/>
                        <a:pt x="1301" y="1601"/>
                      </a:cubicBezTo>
                      <a:lnTo>
                        <a:pt x="1301" y="1601"/>
                      </a:lnTo>
                      <a:cubicBezTo>
                        <a:pt x="1301" y="868"/>
                        <a:pt x="701" y="367"/>
                        <a:pt x="0" y="467"/>
                      </a:cubicBezTo>
                      <a:lnTo>
                        <a:pt x="2902" y="100"/>
                      </a:lnTo>
                      <a:cubicBezTo>
                        <a:pt x="3603" y="0"/>
                        <a:pt x="4203" y="534"/>
                        <a:pt x="4203" y="1268"/>
                      </a:cubicBezTo>
                      <a:lnTo>
                        <a:pt x="4203" y="1268"/>
                      </a:lnTo>
                      <a:cubicBezTo>
                        <a:pt x="4203" y="1968"/>
                        <a:pt x="3636" y="2636"/>
                        <a:pt x="2902" y="2736"/>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315;p59">
                  <a:extLst>
                    <a:ext uri="{FF2B5EF4-FFF2-40B4-BE49-F238E27FC236}">
                      <a16:creationId xmlns:a16="http://schemas.microsoft.com/office/drawing/2014/main" id="{B64CDA42-A81C-2B2A-B33E-0849C1FACBFF}"/>
                    </a:ext>
                  </a:extLst>
                </p:cNvPr>
                <p:cNvSpPr/>
                <p:nvPr/>
              </p:nvSpPr>
              <p:spPr>
                <a:xfrm>
                  <a:off x="4385088" y="4928850"/>
                  <a:ext cx="178475" cy="86750"/>
                </a:xfrm>
                <a:custGeom>
                  <a:avLst/>
                  <a:gdLst/>
                  <a:ahLst/>
                  <a:cxnLst/>
                  <a:rect l="l" t="t" r="r" b="b"/>
                  <a:pathLst>
                    <a:path w="7139" h="3470" extrusionOk="0">
                      <a:moveTo>
                        <a:pt x="1301" y="734"/>
                      </a:moveTo>
                      <a:lnTo>
                        <a:pt x="7139" y="0"/>
                      </a:lnTo>
                      <a:cubicBezTo>
                        <a:pt x="6405" y="100"/>
                        <a:pt x="5838" y="767"/>
                        <a:pt x="5838" y="1501"/>
                      </a:cubicBezTo>
                      <a:lnTo>
                        <a:pt x="5838" y="1501"/>
                      </a:lnTo>
                      <a:cubicBezTo>
                        <a:pt x="5838" y="2235"/>
                        <a:pt x="6405" y="2736"/>
                        <a:pt x="7139" y="2669"/>
                      </a:cubicBezTo>
                      <a:lnTo>
                        <a:pt x="1301" y="3369"/>
                      </a:lnTo>
                      <a:cubicBezTo>
                        <a:pt x="601" y="3469"/>
                        <a:pt x="0" y="2936"/>
                        <a:pt x="0" y="2202"/>
                      </a:cubicBezTo>
                      <a:lnTo>
                        <a:pt x="0" y="2202"/>
                      </a:lnTo>
                      <a:cubicBezTo>
                        <a:pt x="0" y="1468"/>
                        <a:pt x="601" y="801"/>
                        <a:pt x="1301" y="734"/>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316;p59">
                  <a:extLst>
                    <a:ext uri="{FF2B5EF4-FFF2-40B4-BE49-F238E27FC236}">
                      <a16:creationId xmlns:a16="http://schemas.microsoft.com/office/drawing/2014/main" id="{66099380-09E8-CFFC-2273-645147039EA2}"/>
                    </a:ext>
                  </a:extLst>
                </p:cNvPr>
                <p:cNvSpPr/>
                <p:nvPr/>
              </p:nvSpPr>
              <p:spPr>
                <a:xfrm>
                  <a:off x="4689463" y="4902150"/>
                  <a:ext cx="105100" cy="77600"/>
                </a:xfrm>
                <a:custGeom>
                  <a:avLst/>
                  <a:gdLst/>
                  <a:ahLst/>
                  <a:cxnLst/>
                  <a:rect l="l" t="t" r="r" b="b"/>
                  <a:pathLst>
                    <a:path w="4204" h="3104" extrusionOk="0">
                      <a:moveTo>
                        <a:pt x="2903" y="2736"/>
                      </a:moveTo>
                      <a:lnTo>
                        <a:pt x="1" y="3103"/>
                      </a:lnTo>
                      <a:cubicBezTo>
                        <a:pt x="701" y="3003"/>
                        <a:pt x="1302" y="2336"/>
                        <a:pt x="1302" y="1635"/>
                      </a:cubicBezTo>
                      <a:lnTo>
                        <a:pt x="1302" y="1635"/>
                      </a:lnTo>
                      <a:cubicBezTo>
                        <a:pt x="1302" y="901"/>
                        <a:pt x="701" y="368"/>
                        <a:pt x="1" y="468"/>
                      </a:cubicBezTo>
                      <a:lnTo>
                        <a:pt x="2903" y="101"/>
                      </a:lnTo>
                      <a:cubicBezTo>
                        <a:pt x="3637" y="1"/>
                        <a:pt x="4204" y="535"/>
                        <a:pt x="4204" y="1268"/>
                      </a:cubicBezTo>
                      <a:lnTo>
                        <a:pt x="4204" y="1268"/>
                      </a:lnTo>
                      <a:cubicBezTo>
                        <a:pt x="4204" y="2002"/>
                        <a:pt x="3637" y="2669"/>
                        <a:pt x="2903" y="2736"/>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317;p59">
                  <a:extLst>
                    <a:ext uri="{FF2B5EF4-FFF2-40B4-BE49-F238E27FC236}">
                      <a16:creationId xmlns:a16="http://schemas.microsoft.com/office/drawing/2014/main" id="{EE8D1217-3DD9-6E5C-18FA-6C0F89E9D9B8}"/>
                    </a:ext>
                  </a:extLst>
                </p:cNvPr>
                <p:cNvSpPr/>
                <p:nvPr/>
              </p:nvSpPr>
              <p:spPr>
                <a:xfrm>
                  <a:off x="4385913" y="5028925"/>
                  <a:ext cx="178475" cy="85900"/>
                </a:xfrm>
                <a:custGeom>
                  <a:avLst/>
                  <a:gdLst/>
                  <a:ahLst/>
                  <a:cxnLst/>
                  <a:rect l="l" t="t" r="r" b="b"/>
                  <a:pathLst>
                    <a:path w="7139" h="3436" extrusionOk="0">
                      <a:moveTo>
                        <a:pt x="1335" y="701"/>
                      </a:moveTo>
                      <a:lnTo>
                        <a:pt x="7139" y="0"/>
                      </a:lnTo>
                      <a:cubicBezTo>
                        <a:pt x="6405" y="100"/>
                        <a:pt x="5838" y="767"/>
                        <a:pt x="5838" y="1468"/>
                      </a:cubicBezTo>
                      <a:lnTo>
                        <a:pt x="5838" y="1468"/>
                      </a:lnTo>
                      <a:cubicBezTo>
                        <a:pt x="5838" y="2202"/>
                        <a:pt x="6439" y="2735"/>
                        <a:pt x="7139" y="2635"/>
                      </a:cubicBezTo>
                      <a:lnTo>
                        <a:pt x="1335" y="3369"/>
                      </a:lnTo>
                      <a:cubicBezTo>
                        <a:pt x="601" y="3436"/>
                        <a:pt x="1" y="2936"/>
                        <a:pt x="1" y="2202"/>
                      </a:cubicBezTo>
                      <a:lnTo>
                        <a:pt x="1" y="2202"/>
                      </a:lnTo>
                      <a:cubicBezTo>
                        <a:pt x="1" y="1468"/>
                        <a:pt x="601" y="801"/>
                        <a:pt x="1335" y="70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318;p59">
                  <a:extLst>
                    <a:ext uri="{FF2B5EF4-FFF2-40B4-BE49-F238E27FC236}">
                      <a16:creationId xmlns:a16="http://schemas.microsoft.com/office/drawing/2014/main" id="{AD0D96E9-652F-8D2A-7C06-48DC1D7A4C8D}"/>
                    </a:ext>
                  </a:extLst>
                </p:cNvPr>
                <p:cNvSpPr/>
                <p:nvPr/>
              </p:nvSpPr>
              <p:spPr>
                <a:xfrm>
                  <a:off x="4690313" y="5002225"/>
                  <a:ext cx="105925" cy="77575"/>
                </a:xfrm>
                <a:custGeom>
                  <a:avLst/>
                  <a:gdLst/>
                  <a:ahLst/>
                  <a:cxnLst/>
                  <a:rect l="l" t="t" r="r" b="b"/>
                  <a:pathLst>
                    <a:path w="4237" h="3103" extrusionOk="0">
                      <a:moveTo>
                        <a:pt x="2902" y="2736"/>
                      </a:moveTo>
                      <a:lnTo>
                        <a:pt x="0" y="3103"/>
                      </a:lnTo>
                      <a:cubicBezTo>
                        <a:pt x="734" y="3003"/>
                        <a:pt x="1301" y="2336"/>
                        <a:pt x="1301" y="1602"/>
                      </a:cubicBezTo>
                      <a:lnTo>
                        <a:pt x="1301" y="1602"/>
                      </a:lnTo>
                      <a:cubicBezTo>
                        <a:pt x="1301" y="868"/>
                        <a:pt x="734" y="368"/>
                        <a:pt x="0" y="434"/>
                      </a:cubicBezTo>
                      <a:lnTo>
                        <a:pt x="2902" y="101"/>
                      </a:lnTo>
                      <a:cubicBezTo>
                        <a:pt x="3636" y="1"/>
                        <a:pt x="4203" y="501"/>
                        <a:pt x="4203" y="1235"/>
                      </a:cubicBezTo>
                      <a:lnTo>
                        <a:pt x="4203" y="1235"/>
                      </a:lnTo>
                      <a:cubicBezTo>
                        <a:pt x="4236" y="1969"/>
                        <a:pt x="3636" y="2636"/>
                        <a:pt x="2902" y="2736"/>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1" name="Google Shape;2319;p59">
              <a:extLst>
                <a:ext uri="{FF2B5EF4-FFF2-40B4-BE49-F238E27FC236}">
                  <a16:creationId xmlns:a16="http://schemas.microsoft.com/office/drawing/2014/main" id="{426FF387-FF96-2938-FCB8-75F20B20EA40}"/>
                </a:ext>
              </a:extLst>
            </p:cNvPr>
            <p:cNvSpPr/>
            <p:nvPr/>
          </p:nvSpPr>
          <p:spPr>
            <a:xfrm>
              <a:off x="5867969" y="3435668"/>
              <a:ext cx="845419" cy="1103466"/>
            </a:xfrm>
            <a:custGeom>
              <a:avLst/>
              <a:gdLst/>
              <a:ahLst/>
              <a:cxnLst/>
              <a:rect l="l" t="t" r="r" b="b"/>
              <a:pathLst>
                <a:path w="56174" h="73320" extrusionOk="0">
                  <a:moveTo>
                    <a:pt x="14544" y="68150"/>
                  </a:moveTo>
                  <a:cubicBezTo>
                    <a:pt x="11308" y="64547"/>
                    <a:pt x="12909" y="56575"/>
                    <a:pt x="10441" y="52605"/>
                  </a:cubicBezTo>
                  <a:cubicBezTo>
                    <a:pt x="7939" y="48636"/>
                    <a:pt x="0" y="39662"/>
                    <a:pt x="0" y="28088"/>
                  </a:cubicBezTo>
                  <a:cubicBezTo>
                    <a:pt x="0" y="16513"/>
                    <a:pt x="8973" y="1"/>
                    <a:pt x="27920" y="1"/>
                  </a:cubicBezTo>
                  <a:cubicBezTo>
                    <a:pt x="46834" y="1"/>
                    <a:pt x="56174" y="16513"/>
                    <a:pt x="56174" y="28088"/>
                  </a:cubicBezTo>
                  <a:cubicBezTo>
                    <a:pt x="56174" y="39662"/>
                    <a:pt x="47868" y="48636"/>
                    <a:pt x="45399" y="52605"/>
                  </a:cubicBezTo>
                  <a:cubicBezTo>
                    <a:pt x="42897" y="56575"/>
                    <a:pt x="44499" y="64547"/>
                    <a:pt x="41296" y="68150"/>
                  </a:cubicBezTo>
                  <a:cubicBezTo>
                    <a:pt x="36626" y="73320"/>
                    <a:pt x="19180" y="73320"/>
                    <a:pt x="14544" y="6815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21431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2B0F822B-7BD1-E7E7-CED8-A6D0AE7C474E}"/>
              </a:ext>
            </a:extLst>
          </p:cNvPr>
          <p:cNvSpPr/>
          <p:nvPr/>
        </p:nvSpPr>
        <p:spPr>
          <a:xfrm>
            <a:off x="296779" y="300790"/>
            <a:ext cx="11598443" cy="6256421"/>
          </a:xfrm>
          <a:prstGeom prst="roundRect">
            <a:avLst>
              <a:gd name="adj" fmla="val 7626"/>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7F665D0-18CD-D76B-C6FC-B02E5B91E540}"/>
              </a:ext>
            </a:extLst>
          </p:cNvPr>
          <p:cNvSpPr/>
          <p:nvPr/>
        </p:nvSpPr>
        <p:spPr>
          <a:xfrm rot="16200000">
            <a:off x="4732421" y="-1829804"/>
            <a:ext cx="2727157" cy="10517608"/>
          </a:xfrm>
          <a:prstGeom prst="roundRect">
            <a:avLst>
              <a:gd name="adj" fmla="val 50000"/>
            </a:avLst>
          </a:prstGeom>
          <a:solidFill>
            <a:srgbClr val="262344"/>
          </a:solidFill>
          <a:ln>
            <a:noFill/>
          </a:ln>
          <a:effectLst>
            <a:outerShdw blurRad="1270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0BD35E-2975-C0BF-7AED-E032F0E3F198}"/>
              </a:ext>
            </a:extLst>
          </p:cNvPr>
          <p:cNvSpPr/>
          <p:nvPr/>
        </p:nvSpPr>
        <p:spPr>
          <a:xfrm>
            <a:off x="9025689" y="2431381"/>
            <a:ext cx="1995237" cy="1995237"/>
          </a:xfrm>
          <a:prstGeom prst="ellipse">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F2573D43-616B-2B65-FF4E-A4B3426B8D89}"/>
              </a:ext>
            </a:extLst>
          </p:cNvPr>
          <p:cNvSpPr txBox="1"/>
          <p:nvPr/>
        </p:nvSpPr>
        <p:spPr>
          <a:xfrm>
            <a:off x="837195" y="3045718"/>
            <a:ext cx="8042820" cy="1446550"/>
          </a:xfrm>
          <a:prstGeom prst="rect">
            <a:avLst/>
          </a:prstGeom>
          <a:noFill/>
        </p:spPr>
        <p:txBody>
          <a:bodyPr wrap="square" rtlCol="0">
            <a:spAutoFit/>
          </a:bodyPr>
          <a:lstStyle/>
          <a:p>
            <a:pPr algn="ctr" rtl="1"/>
            <a:r>
              <a:rPr lang="fa-IR" sz="4800" b="1" dirty="0">
                <a:solidFill>
                  <a:srgbClr val="FFC000"/>
                </a:solidFill>
                <a:latin typeface="Shabnam" panose="020B0603030804020204" pitchFamily="34" charset="-78"/>
                <a:cs typeface="Shabnam" panose="020B0603030804020204" pitchFamily="34" charset="-78"/>
              </a:rPr>
              <a:t>بخش دوم: </a:t>
            </a:r>
            <a:r>
              <a:rPr lang="fa-IR" sz="4000" b="1" dirty="0">
                <a:solidFill>
                  <a:schemeClr val="bg1"/>
                </a:solidFill>
                <a:latin typeface="Shabnam" panose="020B0603030804020204" pitchFamily="34" charset="-78"/>
                <a:cs typeface="Shabnam" panose="020B0603030804020204" pitchFamily="34" charset="-78"/>
              </a:rPr>
              <a:t>تحلیل القاء خطای پیوندی</a:t>
            </a:r>
            <a:endParaRPr lang="en-US" sz="4800" b="1" dirty="0">
              <a:solidFill>
                <a:schemeClr val="bg1"/>
              </a:solidFill>
              <a:latin typeface="Shabnam" panose="020B0603030804020204" pitchFamily="34" charset="-78"/>
              <a:cs typeface="Shabnam" panose="020B0603030804020204" pitchFamily="34" charset="-78"/>
            </a:endParaRPr>
          </a:p>
        </p:txBody>
      </p:sp>
      <p:sp>
        <p:nvSpPr>
          <p:cNvPr id="11" name="TextBox 10">
            <a:extLst>
              <a:ext uri="{FF2B5EF4-FFF2-40B4-BE49-F238E27FC236}">
                <a16:creationId xmlns:a16="http://schemas.microsoft.com/office/drawing/2014/main" id="{DAA81A9D-00E0-CF44-7164-F7EE8BFB983C}"/>
              </a:ext>
            </a:extLst>
          </p:cNvPr>
          <p:cNvSpPr txBox="1"/>
          <p:nvPr/>
        </p:nvSpPr>
        <p:spPr>
          <a:xfrm>
            <a:off x="9331741" y="2767279"/>
            <a:ext cx="1383131" cy="1323439"/>
          </a:xfrm>
          <a:prstGeom prst="rect">
            <a:avLst/>
          </a:prstGeom>
          <a:noFill/>
        </p:spPr>
        <p:txBody>
          <a:bodyPr wrap="square">
            <a:spAutoFit/>
          </a:bodyPr>
          <a:lstStyle/>
          <a:p>
            <a:r>
              <a:rPr lang="en-US" sz="8000" dirty="0">
                <a:effectLst/>
                <a:latin typeface="Cambria" panose="02040503050406030204" pitchFamily="18" charset="0"/>
                <a:ea typeface="MS Mincho" panose="02020609040205080304" pitchFamily="49" charset="-128"/>
                <a:cs typeface="Arial" panose="020B0604020202020204" pitchFamily="34" charset="0"/>
              </a:rPr>
              <a:t>⚡</a:t>
            </a:r>
            <a:endParaRPr lang="fa-IR" sz="8000" dirty="0"/>
          </a:p>
        </p:txBody>
      </p:sp>
    </p:spTree>
    <p:extLst>
      <p:ext uri="{BB962C8B-B14F-4D97-AF65-F5344CB8AC3E}">
        <p14:creationId xmlns:p14="http://schemas.microsoft.com/office/powerpoint/2010/main" val="36981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7</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972E811D-E2FD-700F-25E7-9A89296805FD}"/>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مروری بر مهم‌ترین حملات مورد نیاز</a:t>
            </a:r>
            <a:endParaRPr kumimoji="0" lang="en-US"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endParaRPr>
          </a:p>
        </p:txBody>
      </p:sp>
      <p:graphicFrame>
        <p:nvGraphicFramePr>
          <p:cNvPr id="12" name="Table 13">
            <a:extLst>
              <a:ext uri="{FF2B5EF4-FFF2-40B4-BE49-F238E27FC236}">
                <a16:creationId xmlns:a16="http://schemas.microsoft.com/office/drawing/2014/main" id="{6272207A-287C-AA99-14A4-FA1078DBE86B}"/>
              </a:ext>
            </a:extLst>
          </p:cNvPr>
          <p:cNvGraphicFramePr>
            <a:graphicFrameLocks/>
          </p:cNvGraphicFramePr>
          <p:nvPr>
            <p:extLst>
              <p:ext uri="{D42A27DB-BD31-4B8C-83A1-F6EECF244321}">
                <p14:modId xmlns:p14="http://schemas.microsoft.com/office/powerpoint/2010/main" val="2898236996"/>
              </p:ext>
            </p:extLst>
          </p:nvPr>
        </p:nvGraphicFramePr>
        <p:xfrm>
          <a:off x="1141412" y="2274888"/>
          <a:ext cx="4111904" cy="1828800"/>
        </p:xfrm>
        <a:graphic>
          <a:graphicData uri="http://schemas.openxmlformats.org/drawingml/2006/table">
            <a:tbl>
              <a:tblPr firstRow="1" bandRow="1">
                <a:tableStyleId>{5940675A-B579-460E-94D1-54222C63F5DA}</a:tableStyleId>
              </a:tblPr>
              <a:tblGrid>
                <a:gridCol w="829824">
                  <a:extLst>
                    <a:ext uri="{9D8B030D-6E8A-4147-A177-3AD203B41FA5}">
                      <a16:colId xmlns:a16="http://schemas.microsoft.com/office/drawing/2014/main" val="210736704"/>
                    </a:ext>
                  </a:extLst>
                </a:gridCol>
                <a:gridCol w="814937">
                  <a:extLst>
                    <a:ext uri="{9D8B030D-6E8A-4147-A177-3AD203B41FA5}">
                      <a16:colId xmlns:a16="http://schemas.microsoft.com/office/drawing/2014/main" val="2290911081"/>
                    </a:ext>
                  </a:extLst>
                </a:gridCol>
                <a:gridCol w="822381">
                  <a:extLst>
                    <a:ext uri="{9D8B030D-6E8A-4147-A177-3AD203B41FA5}">
                      <a16:colId xmlns:a16="http://schemas.microsoft.com/office/drawing/2014/main" val="1645189131"/>
                    </a:ext>
                  </a:extLst>
                </a:gridCol>
                <a:gridCol w="822381">
                  <a:extLst>
                    <a:ext uri="{9D8B030D-6E8A-4147-A177-3AD203B41FA5}">
                      <a16:colId xmlns:a16="http://schemas.microsoft.com/office/drawing/2014/main" val="2551045434"/>
                    </a:ext>
                  </a:extLst>
                </a:gridCol>
                <a:gridCol w="822381">
                  <a:extLst>
                    <a:ext uri="{9D8B030D-6E8A-4147-A177-3AD203B41FA5}">
                      <a16:colId xmlns:a16="http://schemas.microsoft.com/office/drawing/2014/main" val="2510008593"/>
                    </a:ext>
                  </a:extLst>
                </a:gridCol>
              </a:tblGrid>
              <a:tr h="363538">
                <a:tc>
                  <a:txBody>
                    <a:bodyPr/>
                    <a:lstStyle/>
                    <a:p>
                      <a:r>
                        <a:rPr lang="en-US" dirty="0">
                          <a:latin typeface="Times New Roman" panose="02020603050405020304" pitchFamily="18" charset="0"/>
                          <a:cs typeface="Times New Roman" panose="02020603050405020304" pitchFamily="18" charset="0"/>
                        </a:rPr>
                        <a:t>X    </a:t>
                      </a:r>
                      <a:r>
                        <a:rPr lang="en-US" dirty="0" err="1">
                          <a:solidFill>
                            <a:srgbClr val="FF0000"/>
                          </a:solidFill>
                          <a:latin typeface="Times New Roman" panose="02020603050405020304" pitchFamily="18" charset="0"/>
                          <a:cs typeface="Times New Roman" panose="02020603050405020304" pitchFamily="18" charset="0"/>
                        </a:rPr>
                        <a:t>X</a:t>
                      </a:r>
                      <a:r>
                        <a:rPr lang="en-US" dirty="0">
                          <a:solidFill>
                            <a:srgbClr val="FF0000"/>
                          </a:solidFill>
                          <a:latin typeface="Times New Roman" panose="02020603050405020304" pitchFamily="18" charset="0"/>
                          <a:cs typeface="Times New Roman" panose="02020603050405020304" pitchFamily="18" charset="0"/>
                        </a:rPr>
                        <a:t>`</a:t>
                      </a:r>
                    </a:p>
                  </a:txBody>
                  <a:tcPr/>
                </a:tc>
                <a:tc>
                  <a:txBody>
                    <a:bodyPr/>
                    <a:lstStyle/>
                    <a:p>
                      <a:pPr algn="ctr"/>
                      <a:r>
                        <a:rPr lang="en-US" dirty="0">
                          <a:latin typeface="Times New Roman" panose="02020603050405020304" pitchFamily="18" charset="0"/>
                          <a:cs typeface="Times New Roman" panose="02020603050405020304" pitchFamily="18" charset="0"/>
                        </a:rPr>
                        <a:t>00</a:t>
                      </a:r>
                    </a:p>
                  </a:txBody>
                  <a:tcPr/>
                </a:tc>
                <a:tc>
                  <a:txBody>
                    <a:bodyPr/>
                    <a:lstStyle/>
                    <a:p>
                      <a:pPr algn="ctr"/>
                      <a:r>
                        <a:rPr lang="en-US" dirty="0">
                          <a:latin typeface="Times New Roman" panose="02020603050405020304" pitchFamily="18" charset="0"/>
                          <a:cs typeface="Times New Roman" panose="02020603050405020304" pitchFamily="18" charset="0"/>
                        </a:rPr>
                        <a:t>01</a:t>
                      </a:r>
                    </a:p>
                  </a:txBody>
                  <a:tcPr/>
                </a:tc>
                <a:tc>
                  <a:txBody>
                    <a:bodyPr/>
                    <a:lstStyle/>
                    <a:p>
                      <a:pPr algn="ctr"/>
                      <a:r>
                        <a:rPr lang="en-US" dirty="0">
                          <a:latin typeface="Times New Roman" panose="02020603050405020304" pitchFamily="18" charset="0"/>
                          <a:cs typeface="Times New Roman" panose="02020603050405020304" pitchFamily="18" charset="0"/>
                        </a:rPr>
                        <a:t>10</a:t>
                      </a:r>
                    </a:p>
                  </a:txBody>
                  <a:tcPr/>
                </a:tc>
                <a:tc>
                  <a:txBody>
                    <a:bodyPr/>
                    <a:lstStyle/>
                    <a:p>
                      <a:pPr algn="ctr"/>
                      <a:r>
                        <a:rPr lang="en-US" dirty="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3896173756"/>
                  </a:ext>
                </a:extLst>
              </a:tr>
              <a:tr h="363538">
                <a:tc>
                  <a:txBody>
                    <a:bodyPr/>
                    <a:lstStyle/>
                    <a:p>
                      <a:pPr algn="ctr"/>
                      <a:r>
                        <a:rPr lang="en-US" dirty="0">
                          <a:latin typeface="Times New Roman" panose="02020603050405020304" pitchFamily="18" charset="0"/>
                          <a:cs typeface="Times New Roman" panose="02020603050405020304" pitchFamily="18" charset="0"/>
                        </a:rPr>
                        <a:t>00</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extLst>
                  <a:ext uri="{0D108BD9-81ED-4DB2-BD59-A6C34878D82A}">
                    <a16:rowId xmlns:a16="http://schemas.microsoft.com/office/drawing/2014/main" val="3837398278"/>
                  </a:ext>
                </a:extLst>
              </a:tr>
              <a:tr h="363538">
                <a:tc>
                  <a:txBody>
                    <a:bodyPr/>
                    <a:lstStyle/>
                    <a:p>
                      <a:pPr algn="ctr"/>
                      <a:r>
                        <a:rPr lang="en-US" dirty="0">
                          <a:latin typeface="Times New Roman" panose="02020603050405020304" pitchFamily="18" charset="0"/>
                          <a:cs typeface="Times New Roman" panose="02020603050405020304" pitchFamily="18" charset="0"/>
                        </a:rPr>
                        <a:t>01</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extLst>
                  <a:ext uri="{0D108BD9-81ED-4DB2-BD59-A6C34878D82A}">
                    <a16:rowId xmlns:a16="http://schemas.microsoft.com/office/drawing/2014/main" val="3744477797"/>
                  </a:ext>
                </a:extLst>
              </a:tr>
              <a:tr h="363538">
                <a:tc>
                  <a:txBody>
                    <a:bodyPr/>
                    <a:lstStyle/>
                    <a:p>
                      <a:pPr algn="ctr"/>
                      <a:r>
                        <a:rPr lang="en-US" dirty="0">
                          <a:latin typeface="Times New Roman" panose="02020603050405020304" pitchFamily="18" charset="0"/>
                          <a:cs typeface="Times New Roman" panose="02020603050405020304" pitchFamily="18" charset="0"/>
                        </a:rPr>
                        <a:t>10</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bg1"/>
                    </a:solidFill>
                  </a:tcPr>
                </a:tc>
                <a:extLst>
                  <a:ext uri="{0D108BD9-81ED-4DB2-BD59-A6C34878D82A}">
                    <a16:rowId xmlns:a16="http://schemas.microsoft.com/office/drawing/2014/main" val="3848962929"/>
                  </a:ext>
                </a:extLst>
              </a:tr>
              <a:tr h="363538">
                <a:tc>
                  <a:txBody>
                    <a:bodyPr/>
                    <a:lstStyle/>
                    <a:p>
                      <a:pPr algn="ctr"/>
                      <a:r>
                        <a:rPr lang="en-US" dirty="0">
                          <a:latin typeface="Times New Roman" panose="02020603050405020304" pitchFamily="18" charset="0"/>
                          <a:cs typeface="Times New Roman" panose="02020603050405020304" pitchFamily="18" charset="0"/>
                        </a:rPr>
                        <a:t>11</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bg1"/>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bg1"/>
                    </a:solidFill>
                  </a:tcPr>
                </a:tc>
                <a:extLst>
                  <a:ext uri="{0D108BD9-81ED-4DB2-BD59-A6C34878D82A}">
                    <a16:rowId xmlns:a16="http://schemas.microsoft.com/office/drawing/2014/main" val="3761242780"/>
                  </a:ext>
                </a:extLst>
              </a:tr>
            </a:tbl>
          </a:graphicData>
        </a:graphic>
      </p:graphicFrame>
      <p:sp>
        <p:nvSpPr>
          <p:cNvPr id="13" name="TextBox 12">
            <a:extLst>
              <a:ext uri="{FF2B5EF4-FFF2-40B4-BE49-F238E27FC236}">
                <a16:creationId xmlns:a16="http://schemas.microsoft.com/office/drawing/2014/main" id="{4DB88A86-A160-F08B-2174-2B87819BF647}"/>
              </a:ext>
            </a:extLst>
          </p:cNvPr>
          <p:cNvSpPr txBox="1"/>
          <p:nvPr/>
        </p:nvSpPr>
        <p:spPr>
          <a:xfrm>
            <a:off x="499409" y="1003112"/>
            <a:ext cx="1338644"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S</a:t>
            </a:r>
            <a:r>
              <a:rPr lang="en-US" sz="4400" dirty="0">
                <a:solidFill>
                  <a:schemeClr val="bg2">
                    <a:lumMod val="50000"/>
                  </a:schemeClr>
                </a:solidFill>
                <a:latin typeface="Times New Roman" panose="02020603050405020304" pitchFamily="18" charset="0"/>
                <a:cs typeface="Times New Roman" panose="02020603050405020304" pitchFamily="18" charset="0"/>
              </a:rPr>
              <a:t>FA</a:t>
            </a:r>
          </a:p>
        </p:txBody>
      </p:sp>
      <p:cxnSp>
        <p:nvCxnSpPr>
          <p:cNvPr id="14" name="Straight Arrow Connector 13">
            <a:extLst>
              <a:ext uri="{FF2B5EF4-FFF2-40B4-BE49-F238E27FC236}">
                <a16:creationId xmlns:a16="http://schemas.microsoft.com/office/drawing/2014/main" id="{D11368FD-967B-943E-1937-3337B81074A6}"/>
              </a:ext>
            </a:extLst>
          </p:cNvPr>
          <p:cNvCxnSpPr/>
          <p:nvPr/>
        </p:nvCxnSpPr>
        <p:spPr>
          <a:xfrm>
            <a:off x="1434353" y="2510118"/>
            <a:ext cx="1255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680E302-A60C-D4F5-54CB-9CB4A0703B6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644821" y="1944481"/>
            <a:ext cx="2134843" cy="2489613"/>
          </a:xfrm>
          <a:prstGeom prst="rect">
            <a:avLst/>
          </a:prstGeom>
        </p:spPr>
      </p:pic>
      <p:pic>
        <p:nvPicPr>
          <p:cNvPr id="16" name="Picture 15">
            <a:extLst>
              <a:ext uri="{FF2B5EF4-FFF2-40B4-BE49-F238E27FC236}">
                <a16:creationId xmlns:a16="http://schemas.microsoft.com/office/drawing/2014/main" id="{64CDA736-12C0-C002-E918-7DCE21B2DF7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flipH="1">
            <a:off x="5490768" y="2144180"/>
            <a:ext cx="852522" cy="852522"/>
          </a:xfrm>
          <a:prstGeom prst="rect">
            <a:avLst/>
          </a:prstGeom>
        </p:spPr>
      </p:pic>
      <p:sp>
        <p:nvSpPr>
          <p:cNvPr id="17" name="Speech Bubble: Oval 16">
            <a:extLst>
              <a:ext uri="{FF2B5EF4-FFF2-40B4-BE49-F238E27FC236}">
                <a16:creationId xmlns:a16="http://schemas.microsoft.com/office/drawing/2014/main" id="{4352EC47-2053-ACC9-C2B5-894807148BBA}"/>
              </a:ext>
            </a:extLst>
          </p:cNvPr>
          <p:cNvSpPr/>
          <p:nvPr/>
        </p:nvSpPr>
        <p:spPr>
          <a:xfrm>
            <a:off x="7542135" y="1578880"/>
            <a:ext cx="1571955" cy="848264"/>
          </a:xfrm>
          <a:prstGeom prst="wedgeEllipseCallou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61C8A4-098F-F511-FE5E-BFACF6AC2601}"/>
                  </a:ext>
                </a:extLst>
              </p:cNvPr>
              <p:cNvSpPr txBox="1"/>
              <p:nvPr/>
            </p:nvSpPr>
            <p:spPr>
              <a:xfrm>
                <a:off x="7643629" y="1818346"/>
                <a:ext cx="1368965" cy="369332"/>
              </a:xfrm>
              <a:prstGeom prst="rect">
                <a:avLst/>
              </a:prstGeom>
              <a:noFill/>
            </p:spPr>
            <p:txBody>
              <a:bodyPr wrap="none" rtlCol="0">
                <a:spAutoFit/>
              </a:bodyPr>
              <a:lstStyle/>
              <a:p>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b="0" i="1" smtClean="0">
                            <a:latin typeface="Cambria Math" panose="02040503050406030204" pitchFamily="18" charset="0"/>
                          </a:rPr>
                          <m:t>𝑁</m:t>
                        </m:r>
                      </m:sub>
                      <m:sup>
                        <m:r>
                          <a:rPr lang="en-US" i="1">
                            <a:latin typeface="Cambria Math" panose="02040503050406030204" pitchFamily="18" charset="0"/>
                            <a:ea typeface="Cambria Math" panose="02040503050406030204" pitchFamily="18" charset="0"/>
                          </a:rPr>
                          <m:t>↜</m:t>
                        </m:r>
                      </m:sup>
                    </m:sSubSup>
                    <m:r>
                      <a:rPr lang="en-US" b="0" i="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8" name="TextBox 17">
                <a:extLst>
                  <a:ext uri="{FF2B5EF4-FFF2-40B4-BE49-F238E27FC236}">
                    <a16:creationId xmlns:a16="http://schemas.microsoft.com/office/drawing/2014/main" id="{C261C8A4-098F-F511-FE5E-BFACF6AC2601}"/>
                  </a:ext>
                </a:extLst>
              </p:cNvPr>
              <p:cNvSpPr txBox="1">
                <a:spLocks noRot="1" noChangeAspect="1" noMove="1" noResize="1" noEditPoints="1" noAdjustHandles="1" noChangeArrowheads="1" noChangeShapeType="1" noTextEdit="1"/>
              </p:cNvSpPr>
              <p:nvPr/>
            </p:nvSpPr>
            <p:spPr>
              <a:xfrm>
                <a:off x="7643629" y="1818346"/>
                <a:ext cx="1368965" cy="369332"/>
              </a:xfrm>
              <a:prstGeom prst="rect">
                <a:avLst/>
              </a:prstGeom>
              <a:blipFill>
                <a:blip r:embed="rId15"/>
                <a:stretch>
                  <a:fillRect l="-4018" t="-13115" r="-4911" b="-27869"/>
                </a:stretch>
              </a:blipFill>
            </p:spPr>
            <p:txBody>
              <a:bodyPr/>
              <a:lstStyle/>
              <a:p>
                <a:r>
                  <a:rPr lang="fa-IR">
                    <a:noFill/>
                  </a:rPr>
                  <a:t> </a:t>
                </a:r>
              </a:p>
            </p:txBody>
          </p:sp>
        </mc:Fallback>
      </mc:AlternateContent>
      <p:sp>
        <p:nvSpPr>
          <p:cNvPr id="19" name="Arrow: Curved Left 18">
            <a:extLst>
              <a:ext uri="{FF2B5EF4-FFF2-40B4-BE49-F238E27FC236}">
                <a16:creationId xmlns:a16="http://schemas.microsoft.com/office/drawing/2014/main" id="{AB7BC2C8-C367-D862-FB49-E66FE6F92E45}"/>
              </a:ext>
            </a:extLst>
          </p:cNvPr>
          <p:cNvSpPr/>
          <p:nvPr/>
        </p:nvSpPr>
        <p:spPr>
          <a:xfrm>
            <a:off x="7990198" y="3721268"/>
            <a:ext cx="1386883" cy="171134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93C115-DD09-DB1B-37B1-C7D849601C13}"/>
                  </a:ext>
                </a:extLst>
              </p:cNvPr>
              <p:cNvSpPr txBox="1"/>
              <p:nvPr/>
            </p:nvSpPr>
            <p:spPr>
              <a:xfrm>
                <a:off x="9617950" y="4207608"/>
                <a:ext cx="2087895" cy="369332"/>
              </a:xfrm>
              <a:prstGeom prst="rect">
                <a:avLst/>
              </a:prstGeom>
              <a:noFill/>
            </p:spPr>
            <p:txBody>
              <a:bodyPr wrap="square" rtlCol="0">
                <a:spAutoFit/>
              </a:bodyPr>
              <a:lstStyle/>
              <a:p>
                <a:pPr algn="r" rtl="1"/>
                <a:r>
                  <a:rPr lang="fa-IR" dirty="0">
                    <a:latin typeface="Shabnam" panose="020B0604020202020204" charset="-78"/>
                    <a:cs typeface="Shabnam" panose="020B0604020202020204" charset="-78"/>
                  </a:rPr>
                  <a:t>حدس زدن کلید</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oMath>
                </a14:m>
                <a:endParaRPr lang="en-US" dirty="0">
                  <a:latin typeface="Shabnam" panose="020B0604020202020204" charset="-78"/>
                  <a:cs typeface="Shabnam" panose="020B0604020202020204" charset="-78"/>
                </a:endParaRPr>
              </a:p>
            </p:txBody>
          </p:sp>
        </mc:Choice>
        <mc:Fallback xmlns="">
          <p:sp>
            <p:nvSpPr>
              <p:cNvPr id="20" name="TextBox 19">
                <a:extLst>
                  <a:ext uri="{FF2B5EF4-FFF2-40B4-BE49-F238E27FC236}">
                    <a16:creationId xmlns:a16="http://schemas.microsoft.com/office/drawing/2014/main" id="{0393C115-DD09-DB1B-37B1-C7D849601C13}"/>
                  </a:ext>
                </a:extLst>
              </p:cNvPr>
              <p:cNvSpPr txBox="1">
                <a:spLocks noRot="1" noChangeAspect="1" noMove="1" noResize="1" noEditPoints="1" noAdjustHandles="1" noChangeArrowheads="1" noChangeShapeType="1" noTextEdit="1"/>
              </p:cNvSpPr>
              <p:nvPr/>
            </p:nvSpPr>
            <p:spPr>
              <a:xfrm>
                <a:off x="9617950" y="4207608"/>
                <a:ext cx="2087895" cy="369332"/>
              </a:xfrm>
              <a:prstGeom prst="rect">
                <a:avLst/>
              </a:prstGeom>
              <a:blipFill>
                <a:blip r:embed="rId16"/>
                <a:stretch>
                  <a:fillRect t="-4918" r="-2339" b="-27869"/>
                </a:stretch>
              </a:blipFill>
            </p:spPr>
            <p:txBody>
              <a:bodyPr/>
              <a:lstStyle/>
              <a:p>
                <a:r>
                  <a:rPr lang="fa-IR">
                    <a:noFill/>
                  </a:rPr>
                  <a:t> </a:t>
                </a:r>
              </a:p>
            </p:txBody>
          </p:sp>
        </mc:Fallback>
      </mc:AlternateContent>
      <p:pic>
        <p:nvPicPr>
          <p:cNvPr id="21" name="Picture 20">
            <a:extLst>
              <a:ext uri="{FF2B5EF4-FFF2-40B4-BE49-F238E27FC236}">
                <a16:creationId xmlns:a16="http://schemas.microsoft.com/office/drawing/2014/main" id="{9B3A8715-2339-0494-7627-FE8B46A60397}"/>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6141782" y="4434983"/>
            <a:ext cx="1450900" cy="1183693"/>
          </a:xfrm>
          <a:prstGeom prst="rect">
            <a:avLst/>
          </a:prstGeom>
          <a:ln>
            <a:noFill/>
          </a:ln>
          <a:effectLst>
            <a:softEdge rad="112500"/>
          </a:effectLst>
        </p:spPr>
      </p:pic>
      <p:sp>
        <p:nvSpPr>
          <p:cNvPr id="22" name="Arrow: Left 21">
            <a:extLst>
              <a:ext uri="{FF2B5EF4-FFF2-40B4-BE49-F238E27FC236}">
                <a16:creationId xmlns:a16="http://schemas.microsoft.com/office/drawing/2014/main" id="{62D2F87D-F37A-E08C-130B-BF3F0F92F2ED}"/>
              </a:ext>
            </a:extLst>
          </p:cNvPr>
          <p:cNvSpPr/>
          <p:nvPr/>
        </p:nvSpPr>
        <p:spPr>
          <a:xfrm>
            <a:off x="5051498" y="4853200"/>
            <a:ext cx="744070" cy="51098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95AAB1E-CAE2-8E95-CF42-2836F7E99165}"/>
                  </a:ext>
                </a:extLst>
              </p:cNvPr>
              <p:cNvSpPr txBox="1"/>
              <p:nvPr/>
            </p:nvSpPr>
            <p:spPr>
              <a:xfrm>
                <a:off x="3715363" y="4918834"/>
                <a:ext cx="1336135" cy="379719"/>
              </a:xfrm>
              <a:prstGeom prst="rect">
                <a:avLst/>
              </a:prstGeom>
              <a:noFill/>
            </p:spPr>
            <p:txBody>
              <a:bodyPr wrap="none" rtlCol="0">
                <a:spAutoFit/>
              </a:bodyPr>
              <a:lstStyle/>
              <a:p>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𝑘</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𝑘</m:t>
                        </m:r>
                      </m:sup>
                    </m:sSubSup>
                    <m:r>
                      <a:rPr lang="en-US" b="0" i="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3" name="TextBox 22">
                <a:extLst>
                  <a:ext uri="{FF2B5EF4-FFF2-40B4-BE49-F238E27FC236}">
                    <a16:creationId xmlns:a16="http://schemas.microsoft.com/office/drawing/2014/main" id="{295AAB1E-CAE2-8E95-CF42-2836F7E99165}"/>
                  </a:ext>
                </a:extLst>
              </p:cNvPr>
              <p:cNvSpPr txBox="1">
                <a:spLocks noRot="1" noChangeAspect="1" noMove="1" noResize="1" noEditPoints="1" noAdjustHandles="1" noChangeArrowheads="1" noChangeShapeType="1" noTextEdit="1"/>
              </p:cNvSpPr>
              <p:nvPr/>
            </p:nvSpPr>
            <p:spPr>
              <a:xfrm>
                <a:off x="3715363" y="4918834"/>
                <a:ext cx="1336135" cy="379719"/>
              </a:xfrm>
              <a:prstGeom prst="rect">
                <a:avLst/>
              </a:prstGeom>
              <a:blipFill>
                <a:blip r:embed="rId19"/>
                <a:stretch>
                  <a:fillRect l="-3636" t="-11290" r="-2727" b="-2903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50B49D5-EB85-172E-C705-0CCCBE965DE8}"/>
                  </a:ext>
                </a:extLst>
              </p:cNvPr>
              <p:cNvSpPr txBox="1"/>
              <p:nvPr/>
            </p:nvSpPr>
            <p:spPr>
              <a:xfrm>
                <a:off x="2070851" y="4167293"/>
                <a:ext cx="744068" cy="15721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eqArr>
                            <m:eqArrPr>
                              <m:ctrlPr>
                                <a:rPr lang="en-US" sz="3200" i="1" smtClean="0">
                                  <a:latin typeface="Cambria Math" panose="02040503050406030204" pitchFamily="18" charset="0"/>
                                </a:rPr>
                              </m:ctrlPr>
                            </m:eqArrPr>
                            <m:e>
                              <m:r>
                                <a:rPr lang="en-US" sz="3200" b="0" i="1" smtClean="0">
                                  <a:latin typeface="Cambria Math" panose="02040503050406030204" pitchFamily="18" charset="0"/>
                                </a:rPr>
                                <m:t>𝑆𝐸𝐼</m:t>
                              </m:r>
                            </m:e>
                            <m:e>
                              <m:r>
                                <a:rPr lang="en-US" sz="3200" i="1" smtClean="0">
                                  <a:latin typeface="Cambria Math" panose="02040503050406030204" pitchFamily="18" charset="0"/>
                                </a:rPr>
                                <m:t>𝐻</m:t>
                              </m:r>
                              <m:r>
                                <a:rPr lang="en-US" sz="3200" b="0" i="1" smtClean="0">
                                  <a:latin typeface="Cambria Math" panose="02040503050406030204" pitchFamily="18" charset="0"/>
                                </a:rPr>
                                <m:t>𝑊</m:t>
                              </m:r>
                            </m:e>
                            <m:e>
                              <m:r>
                                <a:rPr lang="en-US" sz="3200" b="0" i="1" smtClean="0">
                                  <a:latin typeface="Cambria Math" panose="02040503050406030204" pitchFamily="18" charset="0"/>
                                </a:rPr>
                                <m:t>𝐿𝐿𝑅</m:t>
                              </m:r>
                            </m:e>
                          </m:eqArr>
                        </m:e>
                      </m:d>
                    </m:oMath>
                  </m:oMathPara>
                </a14:m>
                <a:endParaRPr lang="en-US" dirty="0"/>
              </a:p>
            </p:txBody>
          </p:sp>
        </mc:Choice>
        <mc:Fallback xmlns="">
          <p:sp>
            <p:nvSpPr>
              <p:cNvPr id="24" name="TextBox 23">
                <a:extLst>
                  <a:ext uri="{FF2B5EF4-FFF2-40B4-BE49-F238E27FC236}">
                    <a16:creationId xmlns:a16="http://schemas.microsoft.com/office/drawing/2014/main" id="{750B49D5-EB85-172E-C705-0CCCBE965DE8}"/>
                  </a:ext>
                </a:extLst>
              </p:cNvPr>
              <p:cNvSpPr txBox="1">
                <a:spLocks noRot="1" noChangeAspect="1" noMove="1" noResize="1" noEditPoints="1" noAdjustHandles="1" noChangeArrowheads="1" noChangeShapeType="1" noTextEdit="1"/>
              </p:cNvSpPr>
              <p:nvPr/>
            </p:nvSpPr>
            <p:spPr>
              <a:xfrm>
                <a:off x="2070851" y="4167293"/>
                <a:ext cx="744068" cy="1572162"/>
              </a:xfrm>
              <a:prstGeom prst="rect">
                <a:avLst/>
              </a:prstGeom>
              <a:blipFill>
                <a:blip r:embed="rId20"/>
                <a:stretch>
                  <a:fillRect r="-24590"/>
                </a:stretch>
              </a:blipFill>
            </p:spPr>
            <p:txBody>
              <a:bodyPr/>
              <a:lstStyle/>
              <a:p>
                <a:r>
                  <a:rPr lang="fa-IR">
                    <a:noFill/>
                  </a:rPr>
                  <a:t> </a:t>
                </a:r>
              </a:p>
            </p:txBody>
          </p:sp>
        </mc:Fallback>
      </mc:AlternateContent>
    </p:spTree>
    <p:extLst>
      <p:ext uri="{BB962C8B-B14F-4D97-AF65-F5344CB8AC3E}">
        <p14:creationId xmlns:p14="http://schemas.microsoft.com/office/powerpoint/2010/main" val="2989273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7" grpId="0" animBg="1"/>
      <p:bldP spid="18" grpId="0"/>
      <p:bldP spid="19" grpId="0" animBg="1"/>
      <p:bldP spid="20" grpId="0"/>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8</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5" name="TextBox 4">
            <a:extLst>
              <a:ext uri="{FF2B5EF4-FFF2-40B4-BE49-F238E27FC236}">
                <a16:creationId xmlns:a16="http://schemas.microsoft.com/office/drawing/2014/main" id="{1238997A-DBE4-C4E1-F498-57CC71B90CF1}"/>
              </a:ext>
            </a:extLst>
          </p:cNvPr>
          <p:cNvSpPr txBox="1"/>
          <p:nvPr/>
        </p:nvSpPr>
        <p:spPr>
          <a:xfrm>
            <a:off x="494946" y="1095290"/>
            <a:ext cx="1628532"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S</a:t>
            </a:r>
            <a:r>
              <a:rPr lang="en-US" sz="4400" dirty="0">
                <a:solidFill>
                  <a:schemeClr val="accent1"/>
                </a:solidFill>
                <a:latin typeface="Times New Roman" panose="02020603050405020304" pitchFamily="18" charset="0"/>
                <a:cs typeface="Times New Roman" panose="02020603050405020304" pitchFamily="18" charset="0"/>
              </a:rPr>
              <a:t>I</a:t>
            </a:r>
            <a:r>
              <a:rPr lang="en-US" sz="4400" dirty="0">
                <a:solidFill>
                  <a:schemeClr val="bg2">
                    <a:lumMod val="50000"/>
                  </a:schemeClr>
                </a:solidFill>
                <a:latin typeface="Times New Roman" panose="02020603050405020304" pitchFamily="18" charset="0"/>
                <a:cs typeface="Times New Roman" panose="02020603050405020304" pitchFamily="18" charset="0"/>
              </a:rPr>
              <a:t>FA</a:t>
            </a:r>
          </a:p>
        </p:txBody>
      </p:sp>
      <p:graphicFrame>
        <p:nvGraphicFramePr>
          <p:cNvPr id="9" name="Table 13">
            <a:extLst>
              <a:ext uri="{FF2B5EF4-FFF2-40B4-BE49-F238E27FC236}">
                <a16:creationId xmlns:a16="http://schemas.microsoft.com/office/drawing/2014/main" id="{79B7325A-5F72-9974-8F1F-EF05DA46DE6E}"/>
              </a:ext>
            </a:extLst>
          </p:cNvPr>
          <p:cNvGraphicFramePr>
            <a:graphicFrameLocks/>
          </p:cNvGraphicFramePr>
          <p:nvPr>
            <p:extLst>
              <p:ext uri="{D42A27DB-BD31-4B8C-83A1-F6EECF244321}">
                <p14:modId xmlns:p14="http://schemas.microsoft.com/office/powerpoint/2010/main" val="3136539701"/>
              </p:ext>
            </p:extLst>
          </p:nvPr>
        </p:nvGraphicFramePr>
        <p:xfrm>
          <a:off x="637781" y="2027182"/>
          <a:ext cx="4111904" cy="1869655"/>
        </p:xfrm>
        <a:graphic>
          <a:graphicData uri="http://schemas.openxmlformats.org/drawingml/2006/table">
            <a:tbl>
              <a:tblPr firstRow="1" bandRow="1">
                <a:tableStyleId>{5940675A-B579-460E-94D1-54222C63F5DA}</a:tableStyleId>
              </a:tblPr>
              <a:tblGrid>
                <a:gridCol w="829824">
                  <a:extLst>
                    <a:ext uri="{9D8B030D-6E8A-4147-A177-3AD203B41FA5}">
                      <a16:colId xmlns:a16="http://schemas.microsoft.com/office/drawing/2014/main" val="210736704"/>
                    </a:ext>
                  </a:extLst>
                </a:gridCol>
                <a:gridCol w="814937">
                  <a:extLst>
                    <a:ext uri="{9D8B030D-6E8A-4147-A177-3AD203B41FA5}">
                      <a16:colId xmlns:a16="http://schemas.microsoft.com/office/drawing/2014/main" val="2290911081"/>
                    </a:ext>
                  </a:extLst>
                </a:gridCol>
                <a:gridCol w="822381">
                  <a:extLst>
                    <a:ext uri="{9D8B030D-6E8A-4147-A177-3AD203B41FA5}">
                      <a16:colId xmlns:a16="http://schemas.microsoft.com/office/drawing/2014/main" val="1645189131"/>
                    </a:ext>
                  </a:extLst>
                </a:gridCol>
                <a:gridCol w="822381">
                  <a:extLst>
                    <a:ext uri="{9D8B030D-6E8A-4147-A177-3AD203B41FA5}">
                      <a16:colId xmlns:a16="http://schemas.microsoft.com/office/drawing/2014/main" val="2551045434"/>
                    </a:ext>
                  </a:extLst>
                </a:gridCol>
                <a:gridCol w="822381">
                  <a:extLst>
                    <a:ext uri="{9D8B030D-6E8A-4147-A177-3AD203B41FA5}">
                      <a16:colId xmlns:a16="http://schemas.microsoft.com/office/drawing/2014/main" val="2510008593"/>
                    </a:ext>
                  </a:extLst>
                </a:gridCol>
              </a:tblGrid>
              <a:tr h="406615">
                <a:tc>
                  <a:txBody>
                    <a:bodyPr/>
                    <a:lstStyle/>
                    <a:p>
                      <a:r>
                        <a:rPr lang="en-US" dirty="0">
                          <a:latin typeface="Times New Roman" panose="02020603050405020304" pitchFamily="18" charset="0"/>
                          <a:cs typeface="Times New Roman" panose="02020603050405020304" pitchFamily="18" charset="0"/>
                        </a:rPr>
                        <a:t>X    </a:t>
                      </a:r>
                      <a:r>
                        <a:rPr lang="en-US" dirty="0" err="1">
                          <a:solidFill>
                            <a:srgbClr val="FF0000"/>
                          </a:solidFill>
                          <a:latin typeface="Times New Roman" panose="02020603050405020304" pitchFamily="18" charset="0"/>
                          <a:cs typeface="Times New Roman" panose="02020603050405020304" pitchFamily="18" charset="0"/>
                        </a:rPr>
                        <a:t>X</a:t>
                      </a:r>
                      <a:r>
                        <a:rPr lang="en-US" dirty="0">
                          <a:solidFill>
                            <a:srgbClr val="FF0000"/>
                          </a:solidFill>
                          <a:latin typeface="Times New Roman" panose="02020603050405020304" pitchFamily="18" charset="0"/>
                          <a:cs typeface="Times New Roman" panose="02020603050405020304" pitchFamily="18" charset="0"/>
                        </a:rPr>
                        <a:t>`</a:t>
                      </a:r>
                    </a:p>
                  </a:txBody>
                  <a:tcPr/>
                </a:tc>
                <a:tc>
                  <a:txBody>
                    <a:bodyPr/>
                    <a:lstStyle/>
                    <a:p>
                      <a:pPr algn="ctr"/>
                      <a:r>
                        <a:rPr lang="en-US" dirty="0">
                          <a:latin typeface="Times New Roman" panose="02020603050405020304" pitchFamily="18" charset="0"/>
                          <a:cs typeface="Times New Roman" panose="02020603050405020304" pitchFamily="18" charset="0"/>
                        </a:rPr>
                        <a:t>00</a:t>
                      </a:r>
                    </a:p>
                  </a:txBody>
                  <a:tcPr/>
                </a:tc>
                <a:tc>
                  <a:txBody>
                    <a:bodyPr/>
                    <a:lstStyle/>
                    <a:p>
                      <a:pPr algn="ctr"/>
                      <a:r>
                        <a:rPr lang="en-US" dirty="0">
                          <a:latin typeface="Times New Roman" panose="02020603050405020304" pitchFamily="18" charset="0"/>
                          <a:cs typeface="Times New Roman" panose="02020603050405020304" pitchFamily="18" charset="0"/>
                        </a:rPr>
                        <a:t>01</a:t>
                      </a:r>
                    </a:p>
                  </a:txBody>
                  <a:tcPr/>
                </a:tc>
                <a:tc>
                  <a:txBody>
                    <a:bodyPr/>
                    <a:lstStyle/>
                    <a:p>
                      <a:pPr algn="ctr"/>
                      <a:r>
                        <a:rPr lang="en-US" dirty="0">
                          <a:latin typeface="Times New Roman" panose="02020603050405020304" pitchFamily="18" charset="0"/>
                          <a:cs typeface="Times New Roman" panose="02020603050405020304" pitchFamily="18" charset="0"/>
                        </a:rPr>
                        <a:t>10</a:t>
                      </a:r>
                    </a:p>
                  </a:txBody>
                  <a:tcPr/>
                </a:tc>
                <a:tc>
                  <a:txBody>
                    <a:bodyPr/>
                    <a:lstStyle/>
                    <a:p>
                      <a:pPr algn="ctr"/>
                      <a:r>
                        <a:rPr lang="en-US" dirty="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3896173756"/>
                  </a:ext>
                </a:extLst>
              </a:tr>
              <a:tr h="363538">
                <a:tc>
                  <a:txBody>
                    <a:bodyPr/>
                    <a:lstStyle/>
                    <a:p>
                      <a:pPr algn="ctr"/>
                      <a:r>
                        <a:rPr lang="en-US" dirty="0">
                          <a:latin typeface="Times New Roman" panose="02020603050405020304" pitchFamily="18" charset="0"/>
                          <a:cs typeface="Times New Roman" panose="02020603050405020304" pitchFamily="18" charset="0"/>
                        </a:rPr>
                        <a:t>00</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1</a:t>
                      </a:r>
                    </a:p>
                  </a:txBody>
                  <a:tcPr>
                    <a:solidFill>
                      <a:schemeClr val="accent2">
                        <a:lumMod val="75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extLst>
                  <a:ext uri="{0D108BD9-81ED-4DB2-BD59-A6C34878D82A}">
                    <a16:rowId xmlns:a16="http://schemas.microsoft.com/office/drawing/2014/main" val="3837398278"/>
                  </a:ext>
                </a:extLst>
              </a:tr>
              <a:tr h="363538">
                <a:tc>
                  <a:txBody>
                    <a:bodyPr/>
                    <a:lstStyle/>
                    <a:p>
                      <a:pPr algn="ctr"/>
                      <a:r>
                        <a:rPr lang="en-US" dirty="0">
                          <a:latin typeface="Times New Roman" panose="02020603050405020304" pitchFamily="18" charset="0"/>
                          <a:cs typeface="Times New Roman" panose="02020603050405020304" pitchFamily="18" charset="0"/>
                        </a:rPr>
                        <a:t>01</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accent2">
                        <a:lumMod val="75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extLst>
                  <a:ext uri="{0D108BD9-81ED-4DB2-BD59-A6C34878D82A}">
                    <a16:rowId xmlns:a16="http://schemas.microsoft.com/office/drawing/2014/main" val="3744477797"/>
                  </a:ext>
                </a:extLst>
              </a:tr>
              <a:tr h="363538">
                <a:tc>
                  <a:txBody>
                    <a:bodyPr/>
                    <a:lstStyle/>
                    <a:p>
                      <a:pPr algn="ctr"/>
                      <a:r>
                        <a:rPr lang="en-US" dirty="0">
                          <a:latin typeface="Times New Roman" panose="02020603050405020304" pitchFamily="18" charset="0"/>
                          <a:cs typeface="Times New Roman" panose="02020603050405020304" pitchFamily="18" charset="0"/>
                        </a:rPr>
                        <a:t>10</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½</a:t>
                      </a:r>
                    </a:p>
                  </a:txBody>
                  <a:tcPr>
                    <a:solidFill>
                      <a:schemeClr val="accent2">
                        <a:lumMod val="75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0</a:t>
                      </a:r>
                    </a:p>
                  </a:txBody>
                  <a:tcPr>
                    <a:solidFill>
                      <a:schemeClr val="accent4">
                        <a:lumMod val="60000"/>
                        <a:lumOff val="40000"/>
                      </a:schemeClr>
                    </a:solidFill>
                  </a:tcPr>
                </a:tc>
                <a:extLst>
                  <a:ext uri="{0D108BD9-81ED-4DB2-BD59-A6C34878D82A}">
                    <a16:rowId xmlns:a16="http://schemas.microsoft.com/office/drawing/2014/main" val="3848962929"/>
                  </a:ext>
                </a:extLst>
              </a:tr>
              <a:tr h="363538">
                <a:tc>
                  <a:txBody>
                    <a:bodyPr/>
                    <a:lstStyle/>
                    <a:p>
                      <a:pPr algn="ctr"/>
                      <a:r>
                        <a:rPr lang="en-US" dirty="0">
                          <a:latin typeface="Times New Roman" panose="02020603050405020304" pitchFamily="18" charset="0"/>
                          <a:cs typeface="Times New Roman" panose="02020603050405020304" pitchFamily="18" charset="0"/>
                        </a:rPr>
                        <a:t>11</a:t>
                      </a:r>
                    </a:p>
                  </a:txBody>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accent4">
                        <a:lumMod val="60000"/>
                        <a:lumOff val="40000"/>
                      </a:schemeClr>
                    </a:solidFill>
                  </a:tcPr>
                </a:tc>
                <a:tc>
                  <a:txBody>
                    <a:bodyPr/>
                    <a:lstStyle/>
                    <a:p>
                      <a:pPr algn="ct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latin typeface="Times New Roman" panose="02020603050405020304" pitchFamily="18" charset="0"/>
                          <a:cs typeface="Times New Roman" panose="02020603050405020304" pitchFamily="18" charset="0"/>
                        </a:rPr>
                        <a:t>¼</a:t>
                      </a:r>
                    </a:p>
                  </a:txBody>
                  <a:tcPr>
                    <a:solidFill>
                      <a:schemeClr val="accent2">
                        <a:lumMod val="75000"/>
                      </a:schemeClr>
                    </a:solidFill>
                  </a:tcPr>
                </a:tc>
                <a:extLst>
                  <a:ext uri="{0D108BD9-81ED-4DB2-BD59-A6C34878D82A}">
                    <a16:rowId xmlns:a16="http://schemas.microsoft.com/office/drawing/2014/main" val="3761242780"/>
                  </a:ext>
                </a:extLst>
              </a:tr>
            </a:tbl>
          </a:graphicData>
        </a:graphic>
      </p:graphicFrame>
      <p:pic>
        <p:nvPicPr>
          <p:cNvPr id="10" name="Picture 9">
            <a:extLst>
              <a:ext uri="{FF2B5EF4-FFF2-40B4-BE49-F238E27FC236}">
                <a16:creationId xmlns:a16="http://schemas.microsoft.com/office/drawing/2014/main" id="{B8CD79C1-167A-2405-03CB-005DEA869283}"/>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962538" y="1195535"/>
            <a:ext cx="2134843" cy="2489613"/>
          </a:xfrm>
          <a:prstGeom prst="rect">
            <a:avLst/>
          </a:prstGeom>
        </p:spPr>
      </p:pic>
      <p:sp>
        <p:nvSpPr>
          <p:cNvPr id="11" name="Speech Bubble: Oval 10">
            <a:extLst>
              <a:ext uri="{FF2B5EF4-FFF2-40B4-BE49-F238E27FC236}">
                <a16:creationId xmlns:a16="http://schemas.microsoft.com/office/drawing/2014/main" id="{3C21872F-D5EB-3961-FD17-FAD7EE3E450D}"/>
              </a:ext>
            </a:extLst>
          </p:cNvPr>
          <p:cNvSpPr/>
          <p:nvPr/>
        </p:nvSpPr>
        <p:spPr>
          <a:xfrm>
            <a:off x="6750011" y="771403"/>
            <a:ext cx="1571955" cy="848264"/>
          </a:xfrm>
          <a:prstGeom prst="wedgeEllipseCallou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F7E4F0-DEEC-6C3A-FA00-EE6148C60D0B}"/>
                  </a:ext>
                </a:extLst>
              </p:cNvPr>
              <p:cNvSpPr txBox="1"/>
              <p:nvPr/>
            </p:nvSpPr>
            <p:spPr>
              <a:xfrm>
                <a:off x="6951178" y="1010869"/>
                <a:ext cx="1285288" cy="369332"/>
              </a:xfrm>
              <a:prstGeom prst="rect">
                <a:avLst/>
              </a:prstGeom>
              <a:noFill/>
            </p:spPr>
            <p:txBody>
              <a:bodyPr wrap="none" rtlCol="0">
                <a:spAutoFit/>
              </a:bodyPr>
              <a:lstStyle/>
              <a:p>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1</m:t>
                        </m:r>
                      </m:sub>
                      <m:sup>
                        <m:r>
                          <a:rPr lang="en-US" b="0" i="1" smtClean="0">
                            <a:latin typeface="Cambria Math" panose="02040503050406030204" pitchFamily="18" charset="0"/>
                          </a:rPr>
                          <m:t> </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b="0" i="1" smtClean="0">
                            <a:latin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 </m:t>
                        </m:r>
                      </m:sup>
                    </m:sSubSup>
                    <m:r>
                      <a:rPr lang="en-US" b="0" i="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2" name="TextBox 11">
                <a:extLst>
                  <a:ext uri="{FF2B5EF4-FFF2-40B4-BE49-F238E27FC236}">
                    <a16:creationId xmlns:a16="http://schemas.microsoft.com/office/drawing/2014/main" id="{36F7E4F0-DEEC-6C3A-FA00-EE6148C60D0B}"/>
                  </a:ext>
                </a:extLst>
              </p:cNvPr>
              <p:cNvSpPr txBox="1">
                <a:spLocks noRot="1" noChangeAspect="1" noMove="1" noResize="1" noEditPoints="1" noAdjustHandles="1" noChangeArrowheads="1" noChangeShapeType="1" noTextEdit="1"/>
              </p:cNvSpPr>
              <p:nvPr/>
            </p:nvSpPr>
            <p:spPr>
              <a:xfrm>
                <a:off x="6951178" y="1010869"/>
                <a:ext cx="1285288" cy="369332"/>
              </a:xfrm>
              <a:prstGeom prst="rect">
                <a:avLst/>
              </a:prstGeom>
              <a:blipFill>
                <a:blip r:embed="rId13"/>
                <a:stretch>
                  <a:fillRect l="-3791" t="-15000" r="-2370" b="-30000"/>
                </a:stretch>
              </a:blipFill>
            </p:spPr>
            <p:txBody>
              <a:bodyPr/>
              <a:lstStyle/>
              <a:p>
                <a:r>
                  <a:rPr lang="fa-IR">
                    <a:noFill/>
                  </a:rPr>
                  <a:t> </a:t>
                </a:r>
              </a:p>
            </p:txBody>
          </p:sp>
        </mc:Fallback>
      </mc:AlternateContent>
      <p:sp>
        <p:nvSpPr>
          <p:cNvPr id="14" name="Arrow: Curved Left 13">
            <a:extLst>
              <a:ext uri="{FF2B5EF4-FFF2-40B4-BE49-F238E27FC236}">
                <a16:creationId xmlns:a16="http://schemas.microsoft.com/office/drawing/2014/main" id="{FB020187-8386-A47E-BDB2-A71E27135AA1}"/>
              </a:ext>
            </a:extLst>
          </p:cNvPr>
          <p:cNvSpPr/>
          <p:nvPr/>
        </p:nvSpPr>
        <p:spPr>
          <a:xfrm>
            <a:off x="8757631" y="1095291"/>
            <a:ext cx="872998" cy="280154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C1725D02-351B-BB56-D8A5-D6C261EFCC36}"/>
              </a:ext>
            </a:extLst>
          </p:cNvPr>
          <p:cNvSpPr/>
          <p:nvPr/>
        </p:nvSpPr>
        <p:spPr>
          <a:xfrm>
            <a:off x="6788953" y="3282129"/>
            <a:ext cx="2026023" cy="12294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dirty="0">
                <a:latin typeface="Shabnam" panose="020B0604020202020204" charset="-78"/>
                <a:cs typeface="Shabnam" panose="020B0604020202020204" charset="-78"/>
              </a:rPr>
              <a:t>متون رمزشده غیرموثر</a:t>
            </a:r>
            <a:endParaRPr lang="en-US" dirty="0">
              <a:latin typeface="Shabnam" panose="020B0604020202020204" charset="-78"/>
              <a:cs typeface="Shabnam" panose="020B0604020202020204" charset="-78"/>
            </a:endParaRPr>
          </a:p>
        </p:txBody>
      </p:sp>
      <p:sp>
        <p:nvSpPr>
          <p:cNvPr id="16" name="Arrow: Curved Left 15">
            <a:extLst>
              <a:ext uri="{FF2B5EF4-FFF2-40B4-BE49-F238E27FC236}">
                <a16:creationId xmlns:a16="http://schemas.microsoft.com/office/drawing/2014/main" id="{574FD8A8-C044-109B-821F-47B3586B398B}"/>
              </a:ext>
            </a:extLst>
          </p:cNvPr>
          <p:cNvSpPr/>
          <p:nvPr/>
        </p:nvSpPr>
        <p:spPr>
          <a:xfrm>
            <a:off x="8820850" y="4265022"/>
            <a:ext cx="1450899" cy="1342011"/>
          </a:xfrm>
          <a:prstGeom prst="curvedLeftArrow">
            <a:avLst>
              <a:gd name="adj1" fmla="val 25000"/>
              <a:gd name="adj2" fmla="val 45962"/>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319218E-A20F-185B-26B0-6603339CD77C}"/>
                  </a:ext>
                </a:extLst>
              </p:cNvPr>
              <p:cNvSpPr txBox="1"/>
              <p:nvPr/>
            </p:nvSpPr>
            <p:spPr>
              <a:xfrm>
                <a:off x="7535989" y="4669262"/>
                <a:ext cx="1909010" cy="369332"/>
              </a:xfrm>
              <a:prstGeom prst="rect">
                <a:avLst/>
              </a:prstGeom>
              <a:noFill/>
            </p:spPr>
            <p:txBody>
              <a:bodyPr wrap="square" rtlCol="0">
                <a:spAutoFit/>
              </a:bodyPr>
              <a:lstStyle/>
              <a:p>
                <a:pPr algn="r" rtl="1"/>
                <a:r>
                  <a:rPr lang="fa-IR" dirty="0">
                    <a:latin typeface="Shabnam" panose="020B0604020202020204" charset="-78"/>
                    <a:cs typeface="Shabnam" panose="020B0604020202020204" charset="-78"/>
                  </a:rPr>
                  <a:t>حدس زدن کلید</a:t>
                </a:r>
                <a:r>
                  <a:rPr lang="en-US" dirty="0">
                    <a:latin typeface="Shabnam" panose="020B0604020202020204" charset="-78"/>
                    <a:cs typeface="Shabnam" panose="020B0604020202020204" charset="-78"/>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endParaRPr lang="en-US" dirty="0"/>
              </a:p>
            </p:txBody>
          </p:sp>
        </mc:Choice>
        <mc:Fallback xmlns="">
          <p:sp>
            <p:nvSpPr>
              <p:cNvPr id="17" name="TextBox 16">
                <a:extLst>
                  <a:ext uri="{FF2B5EF4-FFF2-40B4-BE49-F238E27FC236}">
                    <a16:creationId xmlns:a16="http://schemas.microsoft.com/office/drawing/2014/main" id="{0319218E-A20F-185B-26B0-6603339CD77C}"/>
                  </a:ext>
                </a:extLst>
              </p:cNvPr>
              <p:cNvSpPr txBox="1">
                <a:spLocks noRot="1" noChangeAspect="1" noMove="1" noResize="1" noEditPoints="1" noAdjustHandles="1" noChangeArrowheads="1" noChangeShapeType="1" noTextEdit="1"/>
              </p:cNvSpPr>
              <p:nvPr/>
            </p:nvSpPr>
            <p:spPr>
              <a:xfrm>
                <a:off x="7535989" y="4669262"/>
                <a:ext cx="1909010" cy="369332"/>
              </a:xfrm>
              <a:prstGeom prst="rect">
                <a:avLst/>
              </a:prstGeom>
              <a:blipFill>
                <a:blip r:embed="rId14"/>
                <a:stretch>
                  <a:fillRect t="-6557" r="-2875" b="-27869"/>
                </a:stretch>
              </a:blipFill>
            </p:spPr>
            <p:txBody>
              <a:bodyPr/>
              <a:lstStyle/>
              <a:p>
                <a:r>
                  <a:rPr lang="fa-IR">
                    <a:noFill/>
                  </a:rPr>
                  <a:t> </a:t>
                </a:r>
              </a:p>
            </p:txBody>
          </p:sp>
        </mc:Fallback>
      </mc:AlternateContent>
      <p:pic>
        <p:nvPicPr>
          <p:cNvPr id="18" name="Picture 17">
            <a:extLst>
              <a:ext uri="{FF2B5EF4-FFF2-40B4-BE49-F238E27FC236}">
                <a16:creationId xmlns:a16="http://schemas.microsoft.com/office/drawing/2014/main" id="{D02C84E3-5CF3-766B-D718-84DA4A0F9CCF}"/>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5972797" y="4504796"/>
            <a:ext cx="1450900" cy="1183693"/>
          </a:xfrm>
          <a:prstGeom prst="rect">
            <a:avLst/>
          </a:prstGeom>
          <a:ln>
            <a:noFill/>
          </a:ln>
          <a:effectLst>
            <a:softEdge rad="112500"/>
          </a:effectLst>
        </p:spPr>
      </p:pic>
      <p:sp>
        <p:nvSpPr>
          <p:cNvPr id="19" name="Arrow: Left 18">
            <a:extLst>
              <a:ext uri="{FF2B5EF4-FFF2-40B4-BE49-F238E27FC236}">
                <a16:creationId xmlns:a16="http://schemas.microsoft.com/office/drawing/2014/main" id="{1349F833-B0A6-52AD-026F-07C006CC2842}"/>
              </a:ext>
            </a:extLst>
          </p:cNvPr>
          <p:cNvSpPr/>
          <p:nvPr/>
        </p:nvSpPr>
        <p:spPr>
          <a:xfrm>
            <a:off x="4902186" y="4783100"/>
            <a:ext cx="744070" cy="51098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A33A376-BBC0-05CF-4CDF-F527A7BB7EB0}"/>
                  </a:ext>
                </a:extLst>
              </p:cNvPr>
              <p:cNvSpPr txBox="1"/>
              <p:nvPr/>
            </p:nvSpPr>
            <p:spPr>
              <a:xfrm>
                <a:off x="3356273" y="4799286"/>
                <a:ext cx="1336135" cy="379719"/>
              </a:xfrm>
              <a:prstGeom prst="rect">
                <a:avLst/>
              </a:prstGeom>
              <a:noFill/>
            </p:spPr>
            <p:txBody>
              <a:bodyPr wrap="none" rtlCol="0">
                <a:spAutoFit/>
              </a:bodyPr>
              <a:lstStyle/>
              <a:p>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𝑘</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𝑘</m:t>
                        </m:r>
                      </m:sup>
                    </m:sSubSup>
                    <m:r>
                      <a:rPr lang="en-US" b="0" i="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0" name="TextBox 19">
                <a:extLst>
                  <a:ext uri="{FF2B5EF4-FFF2-40B4-BE49-F238E27FC236}">
                    <a16:creationId xmlns:a16="http://schemas.microsoft.com/office/drawing/2014/main" id="{EA33A376-BBC0-05CF-4CDF-F527A7BB7EB0}"/>
                  </a:ext>
                </a:extLst>
              </p:cNvPr>
              <p:cNvSpPr txBox="1">
                <a:spLocks noRot="1" noChangeAspect="1" noMove="1" noResize="1" noEditPoints="1" noAdjustHandles="1" noChangeArrowheads="1" noChangeShapeType="1" noTextEdit="1"/>
              </p:cNvSpPr>
              <p:nvPr/>
            </p:nvSpPr>
            <p:spPr>
              <a:xfrm>
                <a:off x="3356273" y="4799286"/>
                <a:ext cx="1336135" cy="379719"/>
              </a:xfrm>
              <a:prstGeom prst="rect">
                <a:avLst/>
              </a:prstGeom>
              <a:blipFill>
                <a:blip r:embed="rId17"/>
                <a:stretch>
                  <a:fillRect l="-4110" t="-9524" r="-2740" b="-269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9C2E6B0-F15E-3D09-E9BA-3E74E26DD660}"/>
                  </a:ext>
                </a:extLst>
              </p:cNvPr>
              <p:cNvSpPr txBox="1"/>
              <p:nvPr/>
            </p:nvSpPr>
            <p:spPr>
              <a:xfrm>
                <a:off x="977717" y="4391002"/>
                <a:ext cx="1885068" cy="9611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b="0" i="1" smtClean="0">
                                  <a:latin typeface="Cambria Math" panose="02040503050406030204" pitchFamily="18" charset="0"/>
                                </a:rPr>
                                <m:t>𝑆𝐸𝐼</m:t>
                              </m:r>
                              <m:r>
                                <a:rPr lang="en-US" sz="2800" b="0" i="1" smtClean="0">
                                  <a:latin typeface="Cambria Math" panose="02040503050406030204" pitchFamily="18" charset="0"/>
                                </a:rPr>
                                <m:t>−</m:t>
                              </m:r>
                              <m:r>
                                <a:rPr lang="en-US" sz="2800" b="0" i="1" smtClean="0">
                                  <a:latin typeface="Cambria Math" panose="02040503050406030204" pitchFamily="18" charset="0"/>
                                </a:rPr>
                                <m:t>𝐻𝑊</m:t>
                              </m:r>
                            </m:e>
                            <m:e>
                              <m:r>
                                <a:rPr lang="en-US" sz="2800" b="0" i="1" smtClean="0">
                                  <a:latin typeface="Cambria Math" panose="02040503050406030204" pitchFamily="18" charset="0"/>
                                </a:rPr>
                                <m:t>𝐿𝐿𝑅</m:t>
                              </m:r>
                            </m:e>
                          </m:eqArr>
                        </m:e>
                      </m:d>
                    </m:oMath>
                  </m:oMathPara>
                </a14:m>
                <a:endParaRPr lang="en-US" sz="2800" dirty="0"/>
              </a:p>
            </p:txBody>
          </p:sp>
        </mc:Choice>
        <mc:Fallback xmlns="">
          <p:sp>
            <p:nvSpPr>
              <p:cNvPr id="21" name="TextBox 20">
                <a:extLst>
                  <a:ext uri="{FF2B5EF4-FFF2-40B4-BE49-F238E27FC236}">
                    <a16:creationId xmlns:a16="http://schemas.microsoft.com/office/drawing/2014/main" id="{C9C2E6B0-F15E-3D09-E9BA-3E74E26DD660}"/>
                  </a:ext>
                </a:extLst>
              </p:cNvPr>
              <p:cNvSpPr txBox="1">
                <a:spLocks noRot="1" noChangeAspect="1" noMove="1" noResize="1" noEditPoints="1" noAdjustHandles="1" noChangeArrowheads="1" noChangeShapeType="1" noTextEdit="1"/>
              </p:cNvSpPr>
              <p:nvPr/>
            </p:nvSpPr>
            <p:spPr>
              <a:xfrm>
                <a:off x="977717" y="4391002"/>
                <a:ext cx="1885068" cy="961161"/>
              </a:xfrm>
              <a:prstGeom prst="rect">
                <a:avLst/>
              </a:prstGeom>
              <a:blipFill>
                <a:blip r:embed="rId18"/>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585336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P spid="14" grpId="0" animBg="1"/>
      <p:bldP spid="15" grpId="0" animBg="1"/>
      <p:bldP spid="16" grpId="0" animBg="1"/>
      <p:bldP spid="17" grpId="0"/>
      <p:bldP spid="19" grpId="0" animBg="1"/>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4A48D0-67A5-1421-1314-251657B88F6C}"/>
              </a:ext>
            </a:extLst>
          </p:cNvPr>
          <p:cNvCxnSpPr>
            <a:cxnSpLocks/>
          </p:cNvCxnSpPr>
          <p:nvPr/>
        </p:nvCxnSpPr>
        <p:spPr>
          <a:xfrm>
            <a:off x="6817895"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F4C635-2BA9-90F1-4C35-5B6BB935F07B}"/>
              </a:ext>
            </a:extLst>
          </p:cNvPr>
          <p:cNvCxnSpPr>
            <a:cxnSpLocks/>
          </p:cNvCxnSpPr>
          <p:nvPr/>
        </p:nvCxnSpPr>
        <p:spPr>
          <a:xfrm>
            <a:off x="8726905" y="6461174"/>
            <a:ext cx="2493545" cy="0"/>
          </a:xfrm>
          <a:prstGeom prst="line">
            <a:avLst/>
          </a:prstGeom>
          <a:ln w="69850">
            <a:solidFill>
              <a:srgbClr val="262344"/>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08ECE5-2709-9EF2-DAA7-08D7E7A4F7D1}"/>
              </a:ext>
            </a:extLst>
          </p:cNvPr>
          <p:cNvCxnSpPr>
            <a:cxnSpLocks/>
          </p:cNvCxnSpPr>
          <p:nvPr/>
        </p:nvCxnSpPr>
        <p:spPr>
          <a:xfrm>
            <a:off x="5187277"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341EB-022B-F92A-3292-CB33ADAC9FEC}"/>
              </a:ext>
            </a:extLst>
          </p:cNvPr>
          <p:cNvCxnSpPr>
            <a:cxnSpLocks/>
          </p:cNvCxnSpPr>
          <p:nvPr/>
        </p:nvCxnSpPr>
        <p:spPr>
          <a:xfrm>
            <a:off x="323014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99C50-AD4D-62E3-752D-969D658654DE}"/>
              </a:ext>
            </a:extLst>
          </p:cNvPr>
          <p:cNvCxnSpPr>
            <a:cxnSpLocks/>
          </p:cNvCxnSpPr>
          <p:nvPr/>
        </p:nvCxnSpPr>
        <p:spPr>
          <a:xfrm>
            <a:off x="1168731" y="6461174"/>
            <a:ext cx="1909010" cy="0"/>
          </a:xfrm>
          <a:prstGeom prst="line">
            <a:avLst/>
          </a:prstGeom>
          <a:ln w="698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E7A2A2-0016-9481-6D2B-C4AFF23D7103}"/>
              </a:ext>
            </a:extLst>
          </p:cNvPr>
          <p:cNvSpPr>
            <a:spLocks noGrp="1"/>
          </p:cNvSpPr>
          <p:nvPr>
            <p:ph type="sldNum" sz="quarter" idx="12"/>
          </p:nvPr>
        </p:nvSpPr>
        <p:spPr/>
        <p:txBody>
          <a:bodyPr/>
          <a:lstStyle/>
          <a:p>
            <a:fld id="{CD769D04-C25C-4C46-BE58-67290CF0B2BE}" type="slidenum">
              <a:rPr lang="en-US" smtClean="0"/>
              <a:pPr/>
              <a:t>9</a:t>
            </a:fld>
            <a:endParaRPr lang="en-US"/>
          </a:p>
        </p:txBody>
      </p:sp>
      <p:sp>
        <p:nvSpPr>
          <p:cNvPr id="37" name="Rectangle: Rounded Corners 36">
            <a:hlinkClick r:id="rId2" action="ppaction://hlinksldjump"/>
            <a:extLst>
              <a:ext uri="{FF2B5EF4-FFF2-40B4-BE49-F238E27FC236}">
                <a16:creationId xmlns:a16="http://schemas.microsoft.com/office/drawing/2014/main" id="{303647C3-3274-7A28-ED0D-7F9FD993A88C}"/>
              </a:ext>
            </a:extLst>
          </p:cNvPr>
          <p:cNvSpPr/>
          <p:nvPr/>
        </p:nvSpPr>
        <p:spPr>
          <a:xfrm>
            <a:off x="9671368" y="6180357"/>
            <a:ext cx="1587182" cy="554063"/>
          </a:xfrm>
          <a:prstGeom prst="roundRect">
            <a:avLst>
              <a:gd name="adj" fmla="val 50000"/>
            </a:avLst>
          </a:prstGeom>
          <a:solidFill>
            <a:schemeClr val="bg2"/>
          </a:solidFill>
          <a:ln>
            <a:solidFill>
              <a:srgbClr val="26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rPr>
              <a:t>مقدمه و کلیات</a:t>
            </a:r>
            <a:endParaRPr kumimoji="0" lang="en-US" sz="1500" i="0" u="none" strike="noStrike" kern="1200" cap="none" spc="0" normalizeH="0" baseline="0" noProof="0" dirty="0">
              <a:ln>
                <a:noFill/>
              </a:ln>
              <a:solidFill>
                <a:srgbClr val="262344"/>
              </a:solidFill>
              <a:effectLst/>
              <a:uLnTx/>
              <a:uFillTx/>
              <a:latin typeface="Shabnam" panose="020B0603030804020204" pitchFamily="34" charset="-78"/>
              <a:ea typeface="+mn-ea"/>
              <a:cs typeface="Shabnam" panose="020B0603030804020204" pitchFamily="34" charset="-78"/>
            </a:endParaRPr>
          </a:p>
        </p:txBody>
      </p:sp>
      <p:sp>
        <p:nvSpPr>
          <p:cNvPr id="38" name="Rectangle: Rounded Corners 37">
            <a:hlinkClick r:id="rId3" action="ppaction://hlinksldjump"/>
            <a:extLst>
              <a:ext uri="{FF2B5EF4-FFF2-40B4-BE49-F238E27FC236}">
                <a16:creationId xmlns:a16="http://schemas.microsoft.com/office/drawing/2014/main" id="{F5AAF0AB-C7AD-B5D1-C31F-7C52D1060D30}"/>
              </a:ext>
            </a:extLst>
          </p:cNvPr>
          <p:cNvSpPr/>
          <p:nvPr/>
        </p:nvSpPr>
        <p:spPr>
          <a:xfrm>
            <a:off x="7904953" y="6180357"/>
            <a:ext cx="1587182" cy="554063"/>
          </a:xfrm>
          <a:prstGeom prst="roundRect">
            <a:avLst>
              <a:gd name="adj" fmla="val 50000"/>
            </a:avLst>
          </a:prstGeom>
          <a:solidFill>
            <a:srgbClr val="2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solidFill>
                <a:effectLst/>
                <a:uLnTx/>
                <a:uFillTx/>
                <a:latin typeface="Shabnam" panose="020B0603030804020204" pitchFamily="34" charset="-78"/>
                <a:ea typeface="+mn-ea"/>
                <a:cs typeface="Shabnam" panose="020B0603030804020204" pitchFamily="34" charset="-78"/>
              </a:rPr>
              <a:t>تحلیل القاء خطای پیوندی</a:t>
            </a:r>
          </a:p>
        </p:txBody>
      </p:sp>
      <p:sp>
        <p:nvSpPr>
          <p:cNvPr id="39" name="Rectangle: Rounded Corners 38">
            <a:hlinkClick r:id="rId4" action="ppaction://hlinksldjump"/>
            <a:extLst>
              <a:ext uri="{FF2B5EF4-FFF2-40B4-BE49-F238E27FC236}">
                <a16:creationId xmlns:a16="http://schemas.microsoft.com/office/drawing/2014/main" id="{9428AD33-B8DF-66B3-DA61-3140887E75F8}"/>
              </a:ext>
            </a:extLst>
          </p:cNvPr>
          <p:cNvSpPr/>
          <p:nvPr/>
        </p:nvSpPr>
        <p:spPr>
          <a:xfrm>
            <a:off x="6157587"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رمزنگاری فایستل</a:t>
            </a:r>
          </a:p>
        </p:txBody>
      </p:sp>
      <p:sp>
        <p:nvSpPr>
          <p:cNvPr id="40" name="Rectangle: Rounded Corners 39">
            <a:hlinkClick r:id="rId5" action="ppaction://hlinksldjump"/>
            <a:extLst>
              <a:ext uri="{FF2B5EF4-FFF2-40B4-BE49-F238E27FC236}">
                <a16:creationId xmlns:a16="http://schemas.microsoft.com/office/drawing/2014/main" id="{42C4E7FC-914F-9553-B576-8480401F10DB}"/>
              </a:ext>
            </a:extLst>
          </p:cNvPr>
          <p:cNvSpPr/>
          <p:nvPr/>
        </p:nvSpPr>
        <p:spPr>
          <a:xfrm>
            <a:off x="4410221" y="6180357"/>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شبیه سازی و پیاده سازی</a:t>
            </a:r>
          </a:p>
        </p:txBody>
      </p:sp>
      <p:sp>
        <p:nvSpPr>
          <p:cNvPr id="41" name="Rectangle: Rounded Corners 40">
            <a:hlinkClick r:id="rId6" action="ppaction://hlinksldjump"/>
            <a:extLst>
              <a:ext uri="{FF2B5EF4-FFF2-40B4-BE49-F238E27FC236}">
                <a16:creationId xmlns:a16="http://schemas.microsoft.com/office/drawing/2014/main" id="{70FDA901-740D-B7DB-A4BA-AEEAD3C712FD}"/>
              </a:ext>
            </a:extLst>
          </p:cNvPr>
          <p:cNvSpPr/>
          <p:nvPr/>
        </p:nvSpPr>
        <p:spPr>
          <a:xfrm>
            <a:off x="2662855"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نتایج پیاده‌سازی</a:t>
            </a:r>
          </a:p>
        </p:txBody>
      </p:sp>
      <p:sp>
        <p:nvSpPr>
          <p:cNvPr id="42" name="Rectangle: Rounded Corners 41">
            <a:hlinkClick r:id="rId7" action="ppaction://hlinksldjump"/>
            <a:extLst>
              <a:ext uri="{FF2B5EF4-FFF2-40B4-BE49-F238E27FC236}">
                <a16:creationId xmlns:a16="http://schemas.microsoft.com/office/drawing/2014/main" id="{6BE024CB-E456-AA97-EF42-66E45F275724}"/>
              </a:ext>
            </a:extLst>
          </p:cNvPr>
          <p:cNvSpPr/>
          <p:nvPr/>
        </p:nvSpPr>
        <p:spPr>
          <a:xfrm>
            <a:off x="915489" y="6180356"/>
            <a:ext cx="1587182" cy="5540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i="0" u="none" strike="noStrike" kern="1200" cap="none" spc="0" normalizeH="0" baseline="0" noProof="0" dirty="0">
                <a:ln>
                  <a:noFill/>
                </a:ln>
                <a:solidFill>
                  <a:schemeClr val="bg1">
                    <a:lumMod val="50000"/>
                  </a:schemeClr>
                </a:solidFill>
                <a:effectLst/>
                <a:uLnTx/>
                <a:uFillTx/>
                <a:latin typeface="Shabnam" panose="020B0603030804020204" pitchFamily="34" charset="-78"/>
                <a:ea typeface="+mn-ea"/>
                <a:cs typeface="Shabnam" panose="020B0603030804020204" pitchFamily="34" charset="-78"/>
              </a:rPr>
              <a:t>پیشنهادات</a:t>
            </a:r>
          </a:p>
        </p:txBody>
      </p:sp>
      <p:pic>
        <p:nvPicPr>
          <p:cNvPr id="43" name="Graphic 42" descr="Home with solid fill">
            <a:hlinkClick r:id="rId8" action="ppaction://hlinksldjump"/>
            <a:extLst>
              <a:ext uri="{FF2B5EF4-FFF2-40B4-BE49-F238E27FC236}">
                <a16:creationId xmlns:a16="http://schemas.microsoft.com/office/drawing/2014/main" id="{A9970525-EB5B-79F6-87AE-075CF5C36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84222" y="6181416"/>
            <a:ext cx="533666" cy="533666"/>
          </a:xfrm>
          <a:prstGeom prst="rect">
            <a:avLst/>
          </a:prstGeom>
        </p:spPr>
      </p:pic>
      <p:sp>
        <p:nvSpPr>
          <p:cNvPr id="3" name="Rectangle: Rounded Corners 2">
            <a:extLst>
              <a:ext uri="{FF2B5EF4-FFF2-40B4-BE49-F238E27FC236}">
                <a16:creationId xmlns:a16="http://schemas.microsoft.com/office/drawing/2014/main" id="{972E811D-E2FD-700F-25E7-9A89296805FD}"/>
              </a:ext>
            </a:extLst>
          </p:cNvPr>
          <p:cNvSpPr/>
          <p:nvPr/>
        </p:nvSpPr>
        <p:spPr>
          <a:xfrm>
            <a:off x="2561373" y="807953"/>
            <a:ext cx="7069255" cy="554062"/>
          </a:xfrm>
          <a:prstGeom prst="roundRect">
            <a:avLst>
              <a:gd name="adj" fmla="val 50000"/>
            </a:avLst>
          </a:prstGeom>
          <a:solidFill>
            <a:schemeClr val="bg1">
              <a:lumMod val="95000"/>
            </a:schemeClr>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chemeClr val="tx1">
                    <a:lumMod val="75000"/>
                    <a:lumOff val="25000"/>
                  </a:schemeClr>
                </a:solidFill>
                <a:effectLst/>
                <a:uLnTx/>
                <a:uFillTx/>
                <a:latin typeface="Shabnam" panose="020B0603030804020204" pitchFamily="34" charset="-78"/>
                <a:ea typeface="+mn-ea"/>
                <a:cs typeface="Shabnam" panose="020B0603030804020204" pitchFamily="34" charset="-78"/>
              </a:rPr>
              <a:t>حمله القاء خطای </a:t>
            </a:r>
            <a:r>
              <a:rPr kumimoji="0" lang="fa-IR" sz="2400" b="1" i="0" u="none" strike="noStrike" kern="1200" cap="none" spc="0" normalizeH="0" baseline="0" noProof="0" dirty="0">
                <a:ln>
                  <a:noFill/>
                </a:ln>
                <a:solidFill>
                  <a:srgbClr val="00B050"/>
                </a:solidFill>
                <a:effectLst/>
                <a:uLnTx/>
                <a:uFillTx/>
                <a:latin typeface="Shabnam" panose="020B0603030804020204" pitchFamily="34" charset="-78"/>
                <a:ea typeface="+mn-ea"/>
                <a:cs typeface="Shabnam" panose="020B0603030804020204" pitchFamily="34" charset="-78"/>
              </a:rPr>
              <a:t>پیوندی</a:t>
            </a:r>
            <a:endParaRPr kumimoji="0" lang="en-US" sz="2400" b="1" i="0" u="none" strike="noStrike" kern="1200" cap="none" spc="0" normalizeH="0" baseline="0" noProof="0" dirty="0">
              <a:ln>
                <a:noFill/>
              </a:ln>
              <a:solidFill>
                <a:srgbClr val="00B050"/>
              </a:solidFill>
              <a:effectLst/>
              <a:uLnTx/>
              <a:uFillTx/>
              <a:latin typeface="Shabnam" panose="020B0603030804020204" pitchFamily="34" charset="-78"/>
              <a:ea typeface="+mn-ea"/>
              <a:cs typeface="Shabnam" panose="020B0603030804020204" pitchFamily="34" charset="-78"/>
            </a:endParaRPr>
          </a:p>
        </p:txBody>
      </p:sp>
      <p:sp>
        <p:nvSpPr>
          <p:cNvPr id="5" name="TextBox 4">
            <a:extLst>
              <a:ext uri="{FF2B5EF4-FFF2-40B4-BE49-F238E27FC236}">
                <a16:creationId xmlns:a16="http://schemas.microsoft.com/office/drawing/2014/main" id="{496FA3CF-8091-2200-643F-643C0994F018}"/>
              </a:ext>
            </a:extLst>
          </p:cNvPr>
          <p:cNvSpPr txBox="1"/>
          <p:nvPr/>
        </p:nvSpPr>
        <p:spPr>
          <a:xfrm>
            <a:off x="580465" y="1084984"/>
            <a:ext cx="1628532" cy="769441"/>
          </a:xfrm>
          <a:prstGeom prst="rect">
            <a:avLst/>
          </a:prstGeom>
          <a:noFill/>
        </p:spPr>
        <p:txBody>
          <a:bodyPr wrap="square" rtlCol="0">
            <a:spAutoFit/>
          </a:bodyPr>
          <a:lstStyle/>
          <a:p>
            <a:r>
              <a:rPr lang="en-US" sz="4400" dirty="0">
                <a:solidFill>
                  <a:srgbClr val="00B050"/>
                </a:solidFill>
                <a:latin typeface="Times New Roman" panose="02020603050405020304" pitchFamily="18" charset="0"/>
                <a:cs typeface="Times New Roman" panose="02020603050405020304" pitchFamily="18" charset="0"/>
              </a:rPr>
              <a:t>L</a:t>
            </a:r>
            <a:r>
              <a:rPr lang="en-US" sz="4400" dirty="0">
                <a:solidFill>
                  <a:schemeClr val="bg2">
                    <a:lumMod val="50000"/>
                  </a:schemeClr>
                </a:solidFill>
                <a:latin typeface="Times New Roman" panose="02020603050405020304" pitchFamily="18" charset="0"/>
                <a:cs typeface="Times New Roman" panose="02020603050405020304" pitchFamily="18" charset="0"/>
              </a:rPr>
              <a:t>FA</a:t>
            </a:r>
          </a:p>
        </p:txBody>
      </p:sp>
      <p:sp>
        <p:nvSpPr>
          <p:cNvPr id="9" name="TextBox 8">
            <a:extLst>
              <a:ext uri="{FF2B5EF4-FFF2-40B4-BE49-F238E27FC236}">
                <a16:creationId xmlns:a16="http://schemas.microsoft.com/office/drawing/2014/main" id="{2D2AF4A2-3828-3DAE-B0E0-23DA89C622FB}"/>
              </a:ext>
            </a:extLst>
          </p:cNvPr>
          <p:cNvSpPr txBox="1"/>
          <p:nvPr/>
        </p:nvSpPr>
        <p:spPr>
          <a:xfrm>
            <a:off x="889729" y="1854425"/>
            <a:ext cx="1612942" cy="646331"/>
          </a:xfrm>
          <a:prstGeom prst="rect">
            <a:avLst/>
          </a:prstGeom>
          <a:noFill/>
        </p:spPr>
        <p:txBody>
          <a:bodyPr wrap="none" rtlCol="0">
            <a:spAutoFit/>
          </a:bodyPr>
          <a:lstStyle/>
          <a:p>
            <a:pPr algn="ctr" rtl="1"/>
            <a:r>
              <a:rPr lang="fa-IR" b="1" dirty="0">
                <a:latin typeface="Shabnam" panose="020B0604020202020204" charset="-78"/>
                <a:cs typeface="Shabnam" panose="020B0604020202020204" charset="-78"/>
              </a:rPr>
              <a:t>مقدار میانی اول</a:t>
            </a:r>
          </a:p>
          <a:p>
            <a:pPr algn="ctr" rtl="1"/>
            <a:r>
              <a:rPr lang="fa-IR" b="1" dirty="0">
                <a:latin typeface="Shabnam" panose="020B0604020202020204" charset="-78"/>
                <a:cs typeface="Shabnam" panose="020B0604020202020204" charset="-78"/>
              </a:rPr>
              <a:t>(</a:t>
            </a:r>
            <a:r>
              <a:rPr lang="en-US" b="1" dirty="0">
                <a:latin typeface="Shabnam" panose="020B0604020202020204" charset="-78"/>
                <a:cs typeface="Shabnam" panose="020B0604020202020204" charset="-78"/>
              </a:rPr>
              <a:t>U</a:t>
            </a:r>
            <a:r>
              <a:rPr lang="fa-IR" b="1" dirty="0">
                <a:latin typeface="Shabnam" panose="020B0604020202020204" charset="-78"/>
                <a:cs typeface="Shabnam" panose="020B0604020202020204" charset="-78"/>
              </a:rPr>
              <a:t>)</a:t>
            </a:r>
          </a:p>
        </p:txBody>
      </p:sp>
      <p:sp>
        <p:nvSpPr>
          <p:cNvPr id="10" name="TextBox 9">
            <a:extLst>
              <a:ext uri="{FF2B5EF4-FFF2-40B4-BE49-F238E27FC236}">
                <a16:creationId xmlns:a16="http://schemas.microsoft.com/office/drawing/2014/main" id="{4E11DCF9-8FE8-E7DF-D5D1-CAD9FFD7FB76}"/>
              </a:ext>
            </a:extLst>
          </p:cNvPr>
          <p:cNvSpPr txBox="1"/>
          <p:nvPr/>
        </p:nvSpPr>
        <p:spPr>
          <a:xfrm>
            <a:off x="2821888" y="1854425"/>
            <a:ext cx="2334293" cy="646331"/>
          </a:xfrm>
          <a:prstGeom prst="rect">
            <a:avLst/>
          </a:prstGeom>
          <a:noFill/>
        </p:spPr>
        <p:txBody>
          <a:bodyPr wrap="none" rtlCol="0">
            <a:spAutoFit/>
          </a:bodyPr>
          <a:lstStyle/>
          <a:p>
            <a:pPr algn="ctr" rtl="1"/>
            <a:r>
              <a:rPr lang="fa-IR" b="1" dirty="0">
                <a:latin typeface="Shabnam" panose="020B0604020202020204" charset="-78"/>
                <a:cs typeface="Shabnam" panose="020B0604020202020204" charset="-78"/>
              </a:rPr>
              <a:t>مقدار میانی اول معیوب</a:t>
            </a:r>
          </a:p>
          <a:p>
            <a:pPr algn="ctr" rtl="1"/>
            <a:r>
              <a:rPr lang="fa-IR" b="1" dirty="0">
                <a:latin typeface="Shabnam" panose="020B0604020202020204" charset="-78"/>
                <a:cs typeface="Shabnam" panose="020B0604020202020204" charset="-78"/>
              </a:rPr>
              <a:t>(</a:t>
            </a:r>
            <a:r>
              <a:rPr lang="en-US" b="1" dirty="0">
                <a:latin typeface="Shabnam" panose="020B0604020202020204" charset="-78"/>
                <a:cs typeface="Shabnam" panose="020B0604020202020204" charset="-78"/>
              </a:rPr>
              <a:t>U’</a:t>
            </a:r>
            <a:r>
              <a:rPr lang="fa-IR" b="1" dirty="0">
                <a:latin typeface="Shabnam" panose="020B0604020202020204" charset="-78"/>
                <a:cs typeface="Shabnam" panose="020B0604020202020204" charset="-78"/>
              </a:rPr>
              <a:t>)</a:t>
            </a:r>
          </a:p>
        </p:txBody>
      </p:sp>
      <p:sp>
        <p:nvSpPr>
          <p:cNvPr id="11" name="TextBox 10">
            <a:extLst>
              <a:ext uri="{FF2B5EF4-FFF2-40B4-BE49-F238E27FC236}">
                <a16:creationId xmlns:a16="http://schemas.microsoft.com/office/drawing/2014/main" id="{B8815142-79E4-7459-3CE5-9695B128A57F}"/>
              </a:ext>
            </a:extLst>
          </p:cNvPr>
          <p:cNvSpPr txBox="1"/>
          <p:nvPr/>
        </p:nvSpPr>
        <p:spPr>
          <a:xfrm>
            <a:off x="6512942" y="1854425"/>
            <a:ext cx="1672253" cy="646331"/>
          </a:xfrm>
          <a:prstGeom prst="rect">
            <a:avLst/>
          </a:prstGeom>
          <a:noFill/>
        </p:spPr>
        <p:txBody>
          <a:bodyPr wrap="none" rtlCol="0">
            <a:spAutoFit/>
          </a:bodyPr>
          <a:lstStyle/>
          <a:p>
            <a:pPr algn="ctr" rtl="1"/>
            <a:r>
              <a:rPr lang="fa-IR" b="1" dirty="0">
                <a:latin typeface="Shabnam" panose="020B0604020202020204" charset="-78"/>
                <a:cs typeface="Shabnam" panose="020B0604020202020204" charset="-78"/>
              </a:rPr>
              <a:t>مقدار میانی دوم</a:t>
            </a:r>
          </a:p>
          <a:p>
            <a:pPr algn="ctr" rtl="1"/>
            <a:r>
              <a:rPr lang="fa-IR" b="1" dirty="0">
                <a:latin typeface="Shabnam" panose="020B0604020202020204" charset="-78"/>
                <a:cs typeface="Shabnam" panose="020B0604020202020204" charset="-78"/>
              </a:rPr>
              <a:t>(</a:t>
            </a:r>
            <a:r>
              <a:rPr lang="en-US" b="1" dirty="0">
                <a:latin typeface="Shabnam" panose="020B0604020202020204" charset="-78"/>
                <a:cs typeface="Shabnam" panose="020B0604020202020204" charset="-78"/>
              </a:rPr>
              <a:t>V</a:t>
            </a:r>
            <a:r>
              <a:rPr lang="fa-IR" b="1" dirty="0">
                <a:latin typeface="Shabnam" panose="020B0604020202020204" charset="-78"/>
                <a:cs typeface="Shabnam" panose="020B0604020202020204" charset="-78"/>
              </a:rPr>
              <a:t>)</a:t>
            </a:r>
          </a:p>
        </p:txBody>
      </p:sp>
      <p:sp>
        <p:nvSpPr>
          <p:cNvPr id="12" name="TextBox 11">
            <a:extLst>
              <a:ext uri="{FF2B5EF4-FFF2-40B4-BE49-F238E27FC236}">
                <a16:creationId xmlns:a16="http://schemas.microsoft.com/office/drawing/2014/main" id="{80476CA3-9192-647A-6764-C4BFBD1E294B}"/>
              </a:ext>
            </a:extLst>
          </p:cNvPr>
          <p:cNvSpPr txBox="1"/>
          <p:nvPr/>
        </p:nvSpPr>
        <p:spPr>
          <a:xfrm>
            <a:off x="8764304" y="1854424"/>
            <a:ext cx="2393604" cy="646331"/>
          </a:xfrm>
          <a:prstGeom prst="rect">
            <a:avLst/>
          </a:prstGeom>
          <a:noFill/>
        </p:spPr>
        <p:txBody>
          <a:bodyPr wrap="none" rtlCol="0">
            <a:spAutoFit/>
          </a:bodyPr>
          <a:lstStyle/>
          <a:p>
            <a:pPr algn="ctr" rtl="1"/>
            <a:r>
              <a:rPr lang="fa-IR" b="1" dirty="0">
                <a:latin typeface="Shabnam" panose="020B0604020202020204" charset="-78"/>
                <a:cs typeface="Shabnam" panose="020B0604020202020204" charset="-78"/>
              </a:rPr>
              <a:t>مقدار میانی دوم معیوب</a:t>
            </a:r>
          </a:p>
          <a:p>
            <a:pPr algn="ctr" rtl="1"/>
            <a:r>
              <a:rPr lang="fa-IR" b="1" dirty="0">
                <a:latin typeface="Shabnam" panose="020B0604020202020204" charset="-78"/>
                <a:cs typeface="Shabnam" panose="020B0604020202020204" charset="-78"/>
              </a:rPr>
              <a:t>(</a:t>
            </a:r>
            <a:r>
              <a:rPr lang="en-US" b="1" dirty="0">
                <a:latin typeface="Shabnam" panose="020B0604020202020204" charset="-78"/>
                <a:cs typeface="Shabnam" panose="020B0604020202020204" charset="-78"/>
              </a:rPr>
              <a:t>V’</a:t>
            </a:r>
            <a:r>
              <a:rPr lang="fa-IR" b="1" dirty="0">
                <a:latin typeface="Shabnam" panose="020B0604020202020204" charset="-78"/>
                <a:cs typeface="Shabnam" panose="020B0604020202020204" charset="-78"/>
              </a:rPr>
              <a:t>)</a:t>
            </a:r>
          </a:p>
        </p:txBody>
      </p:sp>
      <p:sp>
        <p:nvSpPr>
          <p:cNvPr id="13" name="Arrow: Curved Left 12">
            <a:extLst>
              <a:ext uri="{FF2B5EF4-FFF2-40B4-BE49-F238E27FC236}">
                <a16:creationId xmlns:a16="http://schemas.microsoft.com/office/drawing/2014/main" id="{3272BEF6-9587-D060-4C64-460BBFF26392}"/>
              </a:ext>
            </a:extLst>
          </p:cNvPr>
          <p:cNvSpPr/>
          <p:nvPr/>
        </p:nvSpPr>
        <p:spPr>
          <a:xfrm rot="5400000">
            <a:off x="5339080" y="934954"/>
            <a:ext cx="646331" cy="369980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7FAB7416-DF5E-3153-B8DD-AAF2DDD4E8B6}"/>
              </a:ext>
            </a:extLst>
          </p:cNvPr>
          <p:cNvSpPr txBox="1"/>
          <p:nvPr/>
        </p:nvSpPr>
        <p:spPr>
          <a:xfrm>
            <a:off x="5348680" y="3204172"/>
            <a:ext cx="747320" cy="369332"/>
          </a:xfrm>
          <a:prstGeom prst="rect">
            <a:avLst/>
          </a:prstGeom>
          <a:noFill/>
        </p:spPr>
        <p:txBody>
          <a:bodyPr wrap="none" rtlCol="0">
            <a:spAutoFit/>
          </a:bodyPr>
          <a:lstStyle/>
          <a:p>
            <a:pPr algn="r" rtl="1"/>
            <a:r>
              <a:rPr lang="en-US" b="1" dirty="0">
                <a:solidFill>
                  <a:srgbClr val="00B050"/>
                </a:solidFill>
                <a:latin typeface="Shabnam" panose="020B0604020202020204" charset="-78"/>
                <a:cs typeface="Shabnam" panose="020B0604020202020204" charset="-78"/>
              </a:rPr>
              <a:t> </a:t>
            </a:r>
            <a:r>
              <a:rPr lang="fa-IR" b="1" dirty="0">
                <a:solidFill>
                  <a:srgbClr val="00B050"/>
                </a:solidFill>
                <a:latin typeface="Shabnam" panose="020B0604020202020204" charset="-78"/>
                <a:cs typeface="Shabnam" panose="020B0604020202020204" charset="-78"/>
              </a:rPr>
              <a:t>پیوند</a:t>
            </a:r>
          </a:p>
        </p:txBody>
      </p:sp>
      <p:sp>
        <p:nvSpPr>
          <p:cNvPr id="15" name="TextBox 14">
            <a:extLst>
              <a:ext uri="{FF2B5EF4-FFF2-40B4-BE49-F238E27FC236}">
                <a16:creationId xmlns:a16="http://schemas.microsoft.com/office/drawing/2014/main" id="{314A056C-9111-1918-5BE6-EE0BE62E7BC6}"/>
              </a:ext>
            </a:extLst>
          </p:cNvPr>
          <p:cNvSpPr txBox="1"/>
          <p:nvPr/>
        </p:nvSpPr>
        <p:spPr>
          <a:xfrm>
            <a:off x="5256506" y="2746261"/>
            <a:ext cx="994183" cy="369332"/>
          </a:xfrm>
          <a:prstGeom prst="rect">
            <a:avLst/>
          </a:prstGeom>
          <a:noFill/>
        </p:spPr>
        <p:txBody>
          <a:bodyPr wrap="none" rtlCol="0">
            <a:spAutoFit/>
          </a:bodyPr>
          <a:lstStyle/>
          <a:p>
            <a:r>
              <a:rPr lang="en-US" dirty="0">
                <a:solidFill>
                  <a:srgbClr val="00B050"/>
                </a:solidFill>
                <a:latin typeface="Shabnam" panose="020B0604020202020204" charset="-78"/>
                <a:cs typeface="Shabnam" panose="020B0604020202020204" charset="-78"/>
              </a:rPr>
              <a:t>U’ = l(V)</a:t>
            </a:r>
            <a:endParaRPr lang="fa-IR" dirty="0">
              <a:solidFill>
                <a:srgbClr val="00B050"/>
              </a:solidFill>
              <a:latin typeface="Shabnam" panose="020B0604020202020204" charset="-78"/>
              <a:cs typeface="Shabnam" panose="020B0604020202020204" charset="-78"/>
            </a:endParaRPr>
          </a:p>
        </p:txBody>
      </p:sp>
      <p:sp>
        <p:nvSpPr>
          <p:cNvPr id="16" name="TextBox 15">
            <a:extLst>
              <a:ext uri="{FF2B5EF4-FFF2-40B4-BE49-F238E27FC236}">
                <a16:creationId xmlns:a16="http://schemas.microsoft.com/office/drawing/2014/main" id="{A3E31E33-7153-ABBD-2722-EF3EF4F775FC}"/>
              </a:ext>
            </a:extLst>
          </p:cNvPr>
          <p:cNvSpPr txBox="1"/>
          <p:nvPr/>
        </p:nvSpPr>
        <p:spPr>
          <a:xfrm>
            <a:off x="4891021" y="4009897"/>
            <a:ext cx="1725152" cy="369332"/>
          </a:xfrm>
          <a:prstGeom prst="rect">
            <a:avLst/>
          </a:prstGeom>
          <a:noFill/>
        </p:spPr>
        <p:txBody>
          <a:bodyPr wrap="none" rtlCol="0">
            <a:spAutoFit/>
          </a:bodyPr>
          <a:lstStyle/>
          <a:p>
            <a:r>
              <a:rPr lang="fa-IR" dirty="0">
                <a:latin typeface="Shabnam" panose="020B0604020202020204" charset="-78"/>
                <a:cs typeface="Shabnam" panose="020B0604020202020204" charset="-78"/>
              </a:rPr>
              <a:t>پرش از دستورات</a:t>
            </a:r>
          </a:p>
        </p:txBody>
      </p:sp>
      <p:sp>
        <p:nvSpPr>
          <p:cNvPr id="17" name="Oval 16">
            <a:extLst>
              <a:ext uri="{FF2B5EF4-FFF2-40B4-BE49-F238E27FC236}">
                <a16:creationId xmlns:a16="http://schemas.microsoft.com/office/drawing/2014/main" id="{823F4811-FFAB-B3C7-5D73-A8A969AA689B}"/>
              </a:ext>
            </a:extLst>
          </p:cNvPr>
          <p:cNvSpPr/>
          <p:nvPr/>
        </p:nvSpPr>
        <p:spPr>
          <a:xfrm>
            <a:off x="5035444" y="2392537"/>
            <a:ext cx="1373791" cy="1407496"/>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20" name="TextBox 19">
            <a:extLst>
              <a:ext uri="{FF2B5EF4-FFF2-40B4-BE49-F238E27FC236}">
                <a16:creationId xmlns:a16="http://schemas.microsoft.com/office/drawing/2014/main" id="{E0BF140A-0E31-BFE8-DEA7-EAD34057A053}"/>
              </a:ext>
            </a:extLst>
          </p:cNvPr>
          <p:cNvSpPr txBox="1"/>
          <p:nvPr/>
        </p:nvSpPr>
        <p:spPr>
          <a:xfrm>
            <a:off x="345351" y="4335367"/>
            <a:ext cx="1744388" cy="646331"/>
          </a:xfrm>
          <a:prstGeom prst="rect">
            <a:avLst/>
          </a:prstGeom>
          <a:noFill/>
        </p:spPr>
        <p:txBody>
          <a:bodyPr wrap="none" rtlCol="0">
            <a:spAutoFit/>
          </a:bodyPr>
          <a:lstStyle/>
          <a:p>
            <a:pPr algn="ctr" rtl="1"/>
            <a:r>
              <a:rPr lang="fa-IR" b="1" dirty="0">
                <a:latin typeface="Shabnam" panose="020B0604020202020204" charset="-78"/>
                <a:cs typeface="Shabnam" panose="020B0604020202020204" charset="-78"/>
              </a:rPr>
              <a:t>اقدام متقابل </a:t>
            </a:r>
          </a:p>
          <a:p>
            <a:pPr algn="ctr" rtl="1"/>
            <a:r>
              <a:rPr lang="fa-IR" b="1" dirty="0">
                <a:latin typeface="Shabnam" panose="020B0604020202020204" charset="-78"/>
                <a:cs typeface="Shabnam" panose="020B0604020202020204" charset="-78"/>
              </a:rPr>
              <a:t>مبتنی بر افزونگی</a:t>
            </a:r>
            <a:endParaRPr lang="en-US" b="1" dirty="0">
              <a:latin typeface="Shabnam" panose="020B0604020202020204" charset="-78"/>
              <a:cs typeface="Shabnam" panose="020B0604020202020204" charset="-78"/>
            </a:endParaRPr>
          </a:p>
        </p:txBody>
      </p:sp>
      <p:pic>
        <p:nvPicPr>
          <p:cNvPr id="22" name="Picture 21">
            <a:extLst>
              <a:ext uri="{FF2B5EF4-FFF2-40B4-BE49-F238E27FC236}">
                <a16:creationId xmlns:a16="http://schemas.microsoft.com/office/drawing/2014/main" id="{DA8FAA19-6ABB-D4D9-4BB5-EE0A11E64F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9739" y="4009897"/>
            <a:ext cx="1265424" cy="1297272"/>
          </a:xfrm>
          <a:prstGeom prst="rect">
            <a:avLst/>
          </a:prstGeom>
        </p:spPr>
      </p:pic>
      <p:sp>
        <p:nvSpPr>
          <p:cNvPr id="23" name="TextBox 22">
            <a:extLst>
              <a:ext uri="{FF2B5EF4-FFF2-40B4-BE49-F238E27FC236}">
                <a16:creationId xmlns:a16="http://schemas.microsoft.com/office/drawing/2014/main" id="{912E67A0-A27A-03FF-CE57-20067F5FA5D8}"/>
              </a:ext>
            </a:extLst>
          </p:cNvPr>
          <p:cNvSpPr txBox="1"/>
          <p:nvPr/>
        </p:nvSpPr>
        <p:spPr>
          <a:xfrm>
            <a:off x="3076408" y="4210964"/>
            <a:ext cx="1460656" cy="923330"/>
          </a:xfrm>
          <a:prstGeom prst="rect">
            <a:avLst/>
          </a:prstGeom>
          <a:noFill/>
        </p:spPr>
        <p:txBody>
          <a:bodyPr wrap="none" rtlCol="0">
            <a:spAutoFit/>
          </a:bodyPr>
          <a:lstStyle/>
          <a:p>
            <a:r>
              <a:rPr lang="en-US" b="1" dirty="0">
                <a:latin typeface="Shabnam" panose="020B0604020202020204" charset="-78"/>
                <a:cs typeface="Shabnam" panose="020B0604020202020204" charset="-78"/>
              </a:rPr>
              <a:t>LIFA , SIFA</a:t>
            </a:r>
          </a:p>
          <a:p>
            <a:endParaRPr lang="en-US" b="1" dirty="0">
              <a:latin typeface="Shabnam" panose="020B0604020202020204" charset="-78"/>
              <a:cs typeface="Shabnam" panose="020B0604020202020204" charset="-78"/>
            </a:endParaRPr>
          </a:p>
          <a:p>
            <a:r>
              <a:rPr lang="en-US" b="1" dirty="0">
                <a:latin typeface="Shabnam" panose="020B0604020202020204" charset="-78"/>
                <a:cs typeface="Shabnam" panose="020B0604020202020204" charset="-78"/>
              </a:rPr>
              <a:t>LDFA , LEFA</a:t>
            </a:r>
            <a:endParaRPr lang="fa-IR" b="1" dirty="0">
              <a:latin typeface="Shabnam" panose="020B0604020202020204" charset="-78"/>
              <a:cs typeface="Shabnam" panose="020B0604020202020204" charset="-78"/>
            </a:endParaRPr>
          </a:p>
        </p:txBody>
      </p:sp>
      <p:sp>
        <p:nvSpPr>
          <p:cNvPr id="4" name="TextBox 3">
            <a:extLst>
              <a:ext uri="{FF2B5EF4-FFF2-40B4-BE49-F238E27FC236}">
                <a16:creationId xmlns:a16="http://schemas.microsoft.com/office/drawing/2014/main" id="{CAE677E5-8B59-BAEB-AAF9-400AB262619C}"/>
              </a:ext>
            </a:extLst>
          </p:cNvPr>
          <p:cNvSpPr txBox="1"/>
          <p:nvPr/>
        </p:nvSpPr>
        <p:spPr>
          <a:xfrm>
            <a:off x="6965111" y="4503227"/>
            <a:ext cx="1342035" cy="369332"/>
          </a:xfrm>
          <a:prstGeom prst="rect">
            <a:avLst/>
          </a:prstGeom>
          <a:noFill/>
        </p:spPr>
        <p:txBody>
          <a:bodyPr wrap="none" rtlCol="0">
            <a:spAutoFit/>
          </a:bodyPr>
          <a:lstStyle/>
          <a:p>
            <a:pPr algn="ctr" rtl="1"/>
            <a:r>
              <a:rPr lang="fa-IR" b="1" dirty="0">
                <a:latin typeface="Shabnam" panose="020B0604020202020204" charset="-78"/>
                <a:cs typeface="Shabnam" panose="020B0604020202020204" charset="-78"/>
              </a:rPr>
              <a:t>کنترل ورودی</a:t>
            </a:r>
            <a:endParaRPr lang="en-US" b="1" dirty="0">
              <a:latin typeface="Shabnam" panose="020B0604020202020204" charset="-78"/>
              <a:cs typeface="Shabnam" panose="020B0604020202020204" charset="-78"/>
            </a:endParaRPr>
          </a:p>
        </p:txBody>
      </p:sp>
      <p:pic>
        <p:nvPicPr>
          <p:cNvPr id="18" name="Picture 17">
            <a:extLst>
              <a:ext uri="{FF2B5EF4-FFF2-40B4-BE49-F238E27FC236}">
                <a16:creationId xmlns:a16="http://schemas.microsoft.com/office/drawing/2014/main" id="{F20E5718-08D2-FC1C-8C92-271E540E85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65204" y="4025161"/>
            <a:ext cx="1265424" cy="1297272"/>
          </a:xfrm>
          <a:prstGeom prst="rect">
            <a:avLst/>
          </a:prstGeom>
        </p:spPr>
      </p:pic>
      <p:sp>
        <p:nvSpPr>
          <p:cNvPr id="19" name="TextBox 18">
            <a:extLst>
              <a:ext uri="{FF2B5EF4-FFF2-40B4-BE49-F238E27FC236}">
                <a16:creationId xmlns:a16="http://schemas.microsoft.com/office/drawing/2014/main" id="{17C2C5FC-3A17-7DDB-4A9D-1798E3B8AF16}"/>
              </a:ext>
            </a:extLst>
          </p:cNvPr>
          <p:cNvSpPr txBox="1"/>
          <p:nvPr/>
        </p:nvSpPr>
        <p:spPr>
          <a:xfrm>
            <a:off x="9351873" y="4226228"/>
            <a:ext cx="1460656" cy="923330"/>
          </a:xfrm>
          <a:prstGeom prst="rect">
            <a:avLst/>
          </a:prstGeom>
          <a:noFill/>
        </p:spPr>
        <p:txBody>
          <a:bodyPr wrap="none" rtlCol="0">
            <a:spAutoFit/>
          </a:bodyPr>
          <a:lstStyle/>
          <a:p>
            <a:r>
              <a:rPr lang="en-US" b="1" dirty="0">
                <a:latin typeface="Shabnam" panose="020B0604020202020204" charset="-78"/>
                <a:cs typeface="Shabnam" panose="020B0604020202020204" charset="-78"/>
              </a:rPr>
              <a:t>LDFA , LEFA</a:t>
            </a:r>
            <a:endParaRPr lang="fa-IR" b="1" dirty="0">
              <a:latin typeface="Shabnam" panose="020B0604020202020204" charset="-78"/>
              <a:cs typeface="Shabnam" panose="020B0604020202020204" charset="-78"/>
            </a:endParaRPr>
          </a:p>
          <a:p>
            <a:endParaRPr lang="fa-IR" b="1" dirty="0">
              <a:latin typeface="Shabnam" panose="020B0604020202020204" charset="-78"/>
              <a:cs typeface="Shabnam" panose="020B0604020202020204" charset="-78"/>
            </a:endParaRPr>
          </a:p>
          <a:p>
            <a:r>
              <a:rPr lang="en-US" b="1" dirty="0">
                <a:latin typeface="Shabnam" panose="020B0604020202020204" charset="-78"/>
                <a:cs typeface="Shabnam" panose="020B0604020202020204" charset="-78"/>
              </a:rPr>
              <a:t>LIFA , SIFA</a:t>
            </a:r>
          </a:p>
        </p:txBody>
      </p:sp>
    </p:spTree>
    <p:extLst>
      <p:ext uri="{BB962C8B-B14F-4D97-AF65-F5344CB8AC3E}">
        <p14:creationId xmlns:p14="http://schemas.microsoft.com/office/powerpoint/2010/main" val="3499614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P spid="11" grpId="0"/>
      <p:bldP spid="12" grpId="0"/>
      <p:bldP spid="13" grpId="0" animBg="1"/>
      <p:bldP spid="14" grpId="0"/>
      <p:bldP spid="15" grpId="0"/>
      <p:bldP spid="16" grpId="0"/>
      <p:bldP spid="17" grpId="0" animBg="1"/>
      <p:bldP spid="20" grpId="0"/>
      <p:bldP spid="23" grpId="0"/>
      <p:bldP spid="4"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1">
      <a:majorFont>
        <a:latin typeface="Times New Roman"/>
        <a:ea typeface=""/>
        <a:cs typeface="Times New Roman"/>
      </a:majorFont>
      <a:minorFont>
        <a:latin typeface="B titr"/>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1745</Words>
  <Application>Microsoft Office PowerPoint</Application>
  <PresentationFormat>Widescreen</PresentationFormat>
  <Paragraphs>425</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Roboto</vt:lpstr>
      <vt:lpstr>Arial</vt:lpstr>
      <vt:lpstr>B titr</vt:lpstr>
      <vt:lpstr>Times New Roman</vt:lpstr>
      <vt:lpstr>Calibri</vt:lpstr>
      <vt:lpstr>Cambria Math</vt:lpstr>
      <vt:lpstr>Cambria</vt:lpstr>
      <vt:lpstr>Shabnam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EbrahimPn</dc:creator>
  <cp:lastModifiedBy>Anthony Mallett</cp:lastModifiedBy>
  <cp:revision>119</cp:revision>
  <dcterms:created xsi:type="dcterms:W3CDTF">2023-10-11T12:37:57Z</dcterms:created>
  <dcterms:modified xsi:type="dcterms:W3CDTF">2025-10-09T04:04:42Z</dcterms:modified>
</cp:coreProperties>
</file>