
<file path=[Content_Types].xml><?xml version="1.0" encoding="utf-8"?>
<Types xmlns="http://schemas.openxmlformats.org/package/2006/content-types">
  <Default Extension="jpeg" ContentType="image/jpeg"/>
  <Default Extension="jpg" ContentType="image/pn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7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8" r:id="rId12"/>
    <p:sldId id="270" r:id="rId13"/>
    <p:sldId id="274" r:id="rId14"/>
    <p:sldId id="275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91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73493622-7ED2-40C2-ACA6-B9F2E54C15D7}" type="datetimeFigureOut">
              <a:rPr lang="fa-IR" smtClean="0"/>
              <a:t>15/04/1447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3C7FBD63-C35A-4CDA-AB82-A9E1B1D20CE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11101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FBD63-C35A-4CDA-AB82-A9E1B1D20CEB}" type="slidenum">
              <a:rPr lang="fa-IR" smtClean="0"/>
              <a:t>2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9447749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Box 4"/>
          <p:cNvSpPr txBox="1"/>
          <p:nvPr userDrawn="1"/>
        </p:nvSpPr>
        <p:spPr>
          <a:xfrm>
            <a:off x="219075" y="6353174"/>
            <a:ext cx="628650" cy="3714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fld id="{F20BBD70-76A9-4991-936C-80CD93BF5003}" type="slidenum">
              <a:rPr lang="fa-IR" smtClean="0">
                <a:solidFill>
                  <a:srgbClr val="C00000"/>
                </a:solidFill>
              </a:rPr>
              <a:t>‹#›</a:t>
            </a:fld>
            <a:endParaRPr lang="fa-IR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219075" y="6353174"/>
            <a:ext cx="628650" cy="3714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fld id="{F20BBD70-76A9-4991-936C-80CD93BF5003}" type="slidenum">
              <a:rPr lang="fa-IR" smtClean="0">
                <a:solidFill>
                  <a:srgbClr val="C00000"/>
                </a:solidFill>
              </a:rPr>
              <a:t>‹#›</a:t>
            </a:fld>
            <a:endParaRPr lang="fa-IR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png"/><Relationship Id="rId13" Type="http://schemas.openxmlformats.org/officeDocument/2006/relationships/image" Target="../media/image61.png"/><Relationship Id="rId3" Type="http://schemas.openxmlformats.org/officeDocument/2006/relationships/image" Target="../media/image41.png"/><Relationship Id="rId7" Type="http://schemas.openxmlformats.org/officeDocument/2006/relationships/image" Target="../media/image56.png"/><Relationship Id="rId12" Type="http://schemas.openxmlformats.org/officeDocument/2006/relationships/image" Target="../media/image60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5.png"/><Relationship Id="rId11" Type="http://schemas.openxmlformats.org/officeDocument/2006/relationships/image" Target="../media/image59.png"/><Relationship Id="rId5" Type="http://schemas.openxmlformats.org/officeDocument/2006/relationships/image" Target="../media/image7.png"/><Relationship Id="rId10" Type="http://schemas.openxmlformats.org/officeDocument/2006/relationships/image" Target="../media/image58.png"/><Relationship Id="rId4" Type="http://schemas.openxmlformats.org/officeDocument/2006/relationships/image" Target="../media/image11.png"/><Relationship Id="rId9" Type="http://schemas.openxmlformats.org/officeDocument/2006/relationships/image" Target="../media/image57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png"/><Relationship Id="rId3" Type="http://schemas.openxmlformats.org/officeDocument/2006/relationships/image" Target="../media/image15.png"/><Relationship Id="rId7" Type="http://schemas.openxmlformats.org/officeDocument/2006/relationships/image" Target="../media/image59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8.png"/><Relationship Id="rId5" Type="http://schemas.openxmlformats.org/officeDocument/2006/relationships/image" Target="../media/image63.png"/><Relationship Id="rId4" Type="http://schemas.openxmlformats.org/officeDocument/2006/relationships/image" Target="../media/image6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png"/><Relationship Id="rId3" Type="http://schemas.openxmlformats.org/officeDocument/2006/relationships/image" Target="../media/image7.png"/><Relationship Id="rId7" Type="http://schemas.openxmlformats.org/officeDocument/2006/relationships/image" Target="../media/image640.png"/><Relationship Id="rId12" Type="http://schemas.openxmlformats.org/officeDocument/2006/relationships/image" Target="../media/image6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7.png"/><Relationship Id="rId11" Type="http://schemas.openxmlformats.org/officeDocument/2006/relationships/image" Target="../media/image15.png"/><Relationship Id="rId5" Type="http://schemas.openxmlformats.org/officeDocument/2006/relationships/image" Target="../media/image56.png"/><Relationship Id="rId10" Type="http://schemas.openxmlformats.org/officeDocument/2006/relationships/image" Target="../media/image67.png"/><Relationship Id="rId4" Type="http://schemas.openxmlformats.org/officeDocument/2006/relationships/image" Target="../media/image55.png"/><Relationship Id="rId9" Type="http://schemas.openxmlformats.org/officeDocument/2006/relationships/image" Target="../media/image66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2.png"/><Relationship Id="rId13" Type="http://schemas.openxmlformats.org/officeDocument/2006/relationships/image" Target="../media/image19.png"/><Relationship Id="rId3" Type="http://schemas.openxmlformats.org/officeDocument/2006/relationships/image" Target="../media/image5.png"/><Relationship Id="rId7" Type="http://schemas.openxmlformats.org/officeDocument/2006/relationships/image" Target="../media/image71.png"/><Relationship Id="rId12" Type="http://schemas.openxmlformats.org/officeDocument/2006/relationships/image" Target="../media/image66.png"/><Relationship Id="rId2" Type="http://schemas.openxmlformats.org/officeDocument/2006/relationships/image" Target="../media/image6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0.png"/><Relationship Id="rId11" Type="http://schemas.openxmlformats.org/officeDocument/2006/relationships/image" Target="../media/image48.png"/><Relationship Id="rId5" Type="http://schemas.openxmlformats.org/officeDocument/2006/relationships/image" Target="../media/image11.png"/><Relationship Id="rId10" Type="http://schemas.openxmlformats.org/officeDocument/2006/relationships/image" Target="../media/image73.png"/><Relationship Id="rId4" Type="http://schemas.openxmlformats.org/officeDocument/2006/relationships/image" Target="../media/image15.png"/><Relationship Id="rId9" Type="http://schemas.openxmlformats.org/officeDocument/2006/relationships/image" Target="../media/image34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0.png"/><Relationship Id="rId3" Type="http://schemas.openxmlformats.org/officeDocument/2006/relationships/image" Target="../media/image75.png"/><Relationship Id="rId7" Type="http://schemas.openxmlformats.org/officeDocument/2006/relationships/image" Target="../media/image79.png"/><Relationship Id="rId2" Type="http://schemas.openxmlformats.org/officeDocument/2006/relationships/image" Target="../media/image7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8.png"/><Relationship Id="rId5" Type="http://schemas.openxmlformats.org/officeDocument/2006/relationships/image" Target="../media/image77.png"/><Relationship Id="rId4" Type="http://schemas.openxmlformats.org/officeDocument/2006/relationships/image" Target="../media/image7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31.png"/><Relationship Id="rId3" Type="http://schemas.openxmlformats.org/officeDocument/2006/relationships/image" Target="../media/image23.png"/><Relationship Id="rId7" Type="http://schemas.openxmlformats.org/officeDocument/2006/relationships/image" Target="../media/image26.png"/><Relationship Id="rId12" Type="http://schemas.openxmlformats.org/officeDocument/2006/relationships/image" Target="../media/image30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png"/><Relationship Id="rId11" Type="http://schemas.openxmlformats.org/officeDocument/2006/relationships/image" Target="../media/image29.png"/><Relationship Id="rId5" Type="http://schemas.openxmlformats.org/officeDocument/2006/relationships/image" Target="../media/image7.png"/><Relationship Id="rId10" Type="http://schemas.openxmlformats.org/officeDocument/2006/relationships/image" Target="../media/image28.png"/><Relationship Id="rId4" Type="http://schemas.openxmlformats.org/officeDocument/2006/relationships/image" Target="../media/image24.png"/><Relationship Id="rId9" Type="http://schemas.openxmlformats.org/officeDocument/2006/relationships/image" Target="../media/image2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0.png"/><Relationship Id="rId3" Type="http://schemas.openxmlformats.org/officeDocument/2006/relationships/image" Target="../media/image38.png"/><Relationship Id="rId7" Type="http://schemas.openxmlformats.org/officeDocument/2006/relationships/image" Target="../media/image380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70.png"/><Relationship Id="rId5" Type="http://schemas.openxmlformats.org/officeDocument/2006/relationships/image" Target="../media/image40.png"/><Relationship Id="rId4" Type="http://schemas.openxmlformats.org/officeDocument/2006/relationships/image" Target="../media/image39.png"/><Relationship Id="rId9" Type="http://schemas.openxmlformats.org/officeDocument/2006/relationships/image" Target="../media/image4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15.png"/><Relationship Id="rId7" Type="http://schemas.openxmlformats.org/officeDocument/2006/relationships/image" Target="../media/image4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20.png"/><Relationship Id="rId5" Type="http://schemas.openxmlformats.org/officeDocument/2006/relationships/image" Target="../media/image26.png"/><Relationship Id="rId4" Type="http://schemas.openxmlformats.org/officeDocument/2006/relationships/image" Target="../media/image42.png"/><Relationship Id="rId9" Type="http://schemas.openxmlformats.org/officeDocument/2006/relationships/image" Target="../media/image4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png"/><Relationship Id="rId3" Type="http://schemas.openxmlformats.org/officeDocument/2006/relationships/image" Target="../media/image15.png"/><Relationship Id="rId7" Type="http://schemas.openxmlformats.org/officeDocument/2006/relationships/image" Target="../media/image46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5.png"/><Relationship Id="rId11" Type="http://schemas.openxmlformats.org/officeDocument/2006/relationships/image" Target="../media/image50.png"/><Relationship Id="rId5" Type="http://schemas.openxmlformats.org/officeDocument/2006/relationships/image" Target="../media/image44.png"/><Relationship Id="rId10" Type="http://schemas.openxmlformats.org/officeDocument/2006/relationships/image" Target="../media/image49.png"/><Relationship Id="rId4" Type="http://schemas.openxmlformats.org/officeDocument/2006/relationships/image" Target="../media/image29.png"/><Relationship Id="rId9" Type="http://schemas.openxmlformats.org/officeDocument/2006/relationships/image" Target="../media/image4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5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2.png"/><Relationship Id="rId5" Type="http://schemas.openxmlformats.org/officeDocument/2006/relationships/image" Target="../media/image51.png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 rotWithShape="1">
            <a:gsLst>
              <a:gs pos="0">
                <a:srgbClr val="003366"/>
              </a:gs>
              <a:gs pos="100000">
                <a:srgbClr val="0066CC"/>
              </a:gs>
            </a:gsLst>
            <a:lin ang="108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extBox 1"/>
          <p:cNvSpPr txBox="1"/>
          <p:nvPr/>
        </p:nvSpPr>
        <p:spPr>
          <a:xfrm>
            <a:off x="1766920" y="2670905"/>
            <a:ext cx="8658161" cy="68429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ctr">
              <a:lnSpc>
                <a:spcPts val="4680"/>
              </a:lnSpc>
              <a:spcBef>
                <a:spcPts val="0"/>
              </a:spcBef>
              <a:spcAft>
                <a:spcPts val="1300"/>
              </a:spcAft>
            </a:pPr>
            <a:r>
              <a:rPr sz="3588" b="1" dirty="0">
                <a:solidFill>
                  <a:srgbClr val="FFFFFF"/>
                </a:solidFill>
              </a:rPr>
              <a:t>Cryptanalysis of Reduced-Round GFRX-64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825108" y="3641982"/>
            <a:ext cx="2541785" cy="33162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650"/>
              </a:spcAft>
            </a:pPr>
            <a:r>
              <a:rPr sz="1435" b="0" dirty="0" err="1">
                <a:solidFill>
                  <a:srgbClr val="FFFFFF"/>
                </a:solidFill>
              </a:rPr>
              <a:t>Javad</a:t>
            </a:r>
            <a:r>
              <a:rPr sz="1435" b="0" dirty="0">
                <a:solidFill>
                  <a:srgbClr val="FFFFFF"/>
                </a:solidFill>
              </a:rPr>
              <a:t> </a:t>
            </a:r>
            <a:r>
              <a:rPr sz="1435" b="0" dirty="0" err="1">
                <a:solidFill>
                  <a:srgbClr val="FFFFFF"/>
                </a:solidFill>
              </a:rPr>
              <a:t>Alizadeh</a:t>
            </a:r>
            <a:r>
              <a:rPr sz="1435" b="0" dirty="0">
                <a:solidFill>
                  <a:srgbClr val="FFFFFF"/>
                </a:solidFill>
              </a:rPr>
              <a:t>, Bahman </a:t>
            </a:r>
            <a:r>
              <a:rPr sz="1435" b="0" dirty="0" err="1">
                <a:solidFill>
                  <a:srgbClr val="FFFFFF"/>
                </a:solidFill>
              </a:rPr>
              <a:t>Madadi</a:t>
            </a:r>
            <a:endParaRPr sz="1435" b="0" dirty="0">
              <a:solidFill>
                <a:srgbClr val="FFFF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35912" y="3942286"/>
            <a:ext cx="2520177" cy="2948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1950"/>
              </a:spcAft>
            </a:pPr>
            <a:r>
              <a:rPr sz="1196" b="0" dirty="0">
                <a:solidFill>
                  <a:srgbClr val="E0E0FF"/>
                </a:solidFill>
              </a:rPr>
              <a:t>Imam Hossein University, Tehran, Iran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811867" y="4205785"/>
            <a:ext cx="2568267" cy="276358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076" b="0" dirty="0">
                <a:solidFill>
                  <a:srgbClr val="A0C0FF"/>
                </a:solidFill>
              </a:rPr>
              <a:t>The ISC Int'l Journal of Information Security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6240" y="331132"/>
            <a:ext cx="1133856" cy="1528735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71" r="14334" b="3341"/>
          <a:stretch/>
        </p:blipFill>
        <p:spPr>
          <a:xfrm>
            <a:off x="10545500" y="331132"/>
            <a:ext cx="1276350" cy="1653329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014" y="485947"/>
            <a:ext cx="1131823" cy="1131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08932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0F4FF"/>
            </a:gs>
            <a:gs pos="100000">
              <a:srgbClr val="FFFFFF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047749"/>
          </a:xfrm>
          <a:prstGeom prst="rect">
            <a:avLst/>
          </a:prstGeom>
          <a:gradFill rotWithShape="1">
            <a:gsLst>
              <a:gs pos="0">
                <a:srgbClr val="003366"/>
              </a:gs>
              <a:gs pos="100000">
                <a:srgbClr val="0066CC"/>
              </a:gs>
            </a:gsLst>
            <a:lin ang="108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</a:rPr>
              <a:t>Differential Cryptanalysis Methodology</a:t>
            </a:r>
          </a:p>
        </p:txBody>
      </p:sp>
      <p:pic>
        <p:nvPicPr>
          <p:cNvPr id="69" name="Picture 6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95952" y="1152522"/>
            <a:ext cx="4763655" cy="4327815"/>
          </a:xfrm>
          <a:prstGeom prst="rect">
            <a:avLst/>
          </a:prstGeom>
        </p:spPr>
      </p:pic>
      <p:sp>
        <p:nvSpPr>
          <p:cNvPr id="70" name="Rounded Rectangle 69"/>
          <p:cNvSpPr/>
          <p:nvPr/>
        </p:nvSpPr>
        <p:spPr>
          <a:xfrm>
            <a:off x="6410827" y="5542769"/>
            <a:ext cx="5686282" cy="1228725"/>
          </a:xfrm>
          <a:prstGeom prst="roundRect">
            <a:avLst>
              <a:gd name="adj" fmla="val 18604"/>
            </a:avLst>
          </a:prstGeom>
          <a:solidFill>
            <a:srgbClr val="0066CC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1" name="Round Same Side Corner Rectangle 70"/>
          <p:cNvSpPr/>
          <p:nvPr/>
        </p:nvSpPr>
        <p:spPr>
          <a:xfrm rot="16200000">
            <a:off x="5879015" y="6074581"/>
            <a:ext cx="1228725" cy="16510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2" name="TextBox 71"/>
          <p:cNvSpPr txBox="1"/>
          <p:nvPr/>
        </p:nvSpPr>
        <p:spPr>
          <a:xfrm>
            <a:off x="6601322" y="5685644"/>
            <a:ext cx="5352916" cy="2286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076" b="1">
                <a:solidFill>
                  <a:srgbClr val="0066CC"/>
                </a:solidFill>
              </a:rPr>
              <a:t> </a:t>
            </a:r>
            <a:r>
              <a:rPr sz="1104"/>
              <a:t>  </a:t>
            </a:r>
            <a:r>
              <a:rPr sz="1076" b="1">
                <a:solidFill>
                  <a:srgbClr val="0066CC"/>
                </a:solidFill>
              </a:rPr>
              <a:t> Key Finding </a:t>
            </a:r>
          </a:p>
        </p:txBody>
      </p:sp>
      <p:pic>
        <p:nvPicPr>
          <p:cNvPr id="73" name="Picture 72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01322" y="5702789"/>
            <a:ext cx="228594" cy="194309"/>
          </a:xfrm>
          <a:prstGeom prst="rect">
            <a:avLst/>
          </a:prstGeom>
        </p:spPr>
      </p:pic>
      <p:sp>
        <p:nvSpPr>
          <p:cNvPr id="74" name="TextBox 73"/>
          <p:cNvSpPr txBox="1"/>
          <p:nvPr/>
        </p:nvSpPr>
        <p:spPr>
          <a:xfrm>
            <a:off x="6601322" y="5990445"/>
            <a:ext cx="5352916" cy="6381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333333"/>
                </a:solidFill>
              </a:rPr>
              <a:t>The 11-round differential characteristic matches the designers' claim but provides direct analysis of the full GFRX-64 cipher rather than relying on SIMON-32/64 bounds.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192907" y="1178333"/>
            <a:ext cx="3118803" cy="33162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1435" b="1" dirty="0">
                <a:solidFill>
                  <a:srgbClr val="0066CC"/>
                </a:solidFill>
              </a:rPr>
              <a:t> </a:t>
            </a:r>
            <a:r>
              <a:rPr sz="1104" dirty="0"/>
              <a:t>  </a:t>
            </a:r>
            <a:r>
              <a:rPr sz="1435" b="1" dirty="0">
                <a:solidFill>
                  <a:srgbClr val="0066CC"/>
                </a:solidFill>
              </a:rPr>
              <a:t> </a:t>
            </a:r>
            <a:r>
              <a:rPr lang="fa-IR" sz="1435" b="1" dirty="0">
                <a:solidFill>
                  <a:srgbClr val="0066CC"/>
                </a:solidFill>
              </a:rPr>
              <a:t> </a:t>
            </a:r>
            <a:r>
              <a:rPr sz="1435" b="1" dirty="0">
                <a:solidFill>
                  <a:srgbClr val="0066CC"/>
                </a:solidFill>
              </a:rPr>
              <a:t>11-Round Differential Characteristic </a:t>
            </a:r>
          </a:p>
        </p:txBody>
      </p:sp>
      <p:pic>
        <p:nvPicPr>
          <p:cNvPr id="76" name="Picture 75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92907" y="1260327"/>
            <a:ext cx="228594" cy="177164"/>
          </a:xfrm>
          <a:prstGeom prst="rect">
            <a:avLst/>
          </a:prstGeom>
        </p:spPr>
      </p:pic>
      <p:sp>
        <p:nvSpPr>
          <p:cNvPr id="77" name="Rounded Rectangle 76"/>
          <p:cNvSpPr/>
          <p:nvPr/>
        </p:nvSpPr>
        <p:spPr>
          <a:xfrm>
            <a:off x="192907" y="1634660"/>
            <a:ext cx="5686282" cy="1943100"/>
          </a:xfrm>
          <a:prstGeom prst="roundRect">
            <a:avLst>
              <a:gd name="adj" fmla="val 11764"/>
            </a:avLst>
          </a:prstGeom>
          <a:solidFill>
            <a:srgbClr val="0066CC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8" name="Round Same Side Corner Rectangle 77"/>
          <p:cNvSpPr/>
          <p:nvPr/>
        </p:nvSpPr>
        <p:spPr>
          <a:xfrm rot="16200000">
            <a:off x="-696093" y="2523660"/>
            <a:ext cx="1943100" cy="16510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9" name="TextBox 78"/>
          <p:cNvSpPr txBox="1"/>
          <p:nvPr/>
        </p:nvSpPr>
        <p:spPr>
          <a:xfrm>
            <a:off x="431026" y="1796809"/>
            <a:ext cx="1526315" cy="2948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1196" b="1" dirty="0">
                <a:solidFill>
                  <a:srgbClr val="0066CC"/>
                </a:solidFill>
              </a:rPr>
              <a:t> </a:t>
            </a:r>
            <a:r>
              <a:rPr sz="1104" dirty="0"/>
              <a:t>  </a:t>
            </a:r>
            <a:r>
              <a:rPr sz="1196" b="1" dirty="0">
                <a:solidFill>
                  <a:srgbClr val="0066CC"/>
                </a:solidFill>
              </a:rPr>
              <a:t> </a:t>
            </a:r>
            <a:r>
              <a:rPr lang="fa-IR" sz="1196" b="1" dirty="0">
                <a:solidFill>
                  <a:srgbClr val="0066CC"/>
                </a:solidFill>
              </a:rPr>
              <a:t>    </a:t>
            </a:r>
            <a:r>
              <a:rPr sz="1196" b="1" dirty="0">
                <a:solidFill>
                  <a:srgbClr val="0066CC"/>
                </a:solidFill>
              </a:rPr>
              <a:t>Differential Trail </a:t>
            </a:r>
          </a:p>
        </p:txBody>
      </p:sp>
      <p:pic>
        <p:nvPicPr>
          <p:cNvPr id="80" name="Picture 79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31026" y="1868022"/>
            <a:ext cx="228594" cy="142875"/>
          </a:xfrm>
          <a:prstGeom prst="rect">
            <a:avLst/>
          </a:prstGeom>
        </p:spPr>
      </p:pic>
      <p:pic>
        <p:nvPicPr>
          <p:cNvPr id="81" name="Picture 80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31026" y="2241801"/>
            <a:ext cx="171445" cy="138266"/>
          </a:xfrm>
          <a:prstGeom prst="rect">
            <a:avLst/>
          </a:prstGeom>
        </p:spPr>
      </p:pic>
      <p:sp>
        <p:nvSpPr>
          <p:cNvPr id="82" name="TextBox 81"/>
          <p:cNvSpPr txBox="1"/>
          <p:nvPr/>
        </p:nvSpPr>
        <p:spPr>
          <a:xfrm>
            <a:off x="697719" y="2206160"/>
            <a:ext cx="3143171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66CC"/>
                </a:solidFill>
              </a:rPr>
              <a:t>Input:</a:t>
            </a:r>
            <a:r>
              <a:rPr sz="1196" b="0">
                <a:solidFill>
                  <a:srgbClr val="333333"/>
                </a:solidFill>
              </a:rPr>
              <a:t> (0x2220, 0x0088, 0x0000, 0x0200) </a:t>
            </a:r>
          </a:p>
        </p:txBody>
      </p:sp>
      <p:pic>
        <p:nvPicPr>
          <p:cNvPr id="83" name="Picture 82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31026" y="2622801"/>
            <a:ext cx="171445" cy="138266"/>
          </a:xfrm>
          <a:prstGeom prst="rect">
            <a:avLst/>
          </a:prstGeom>
        </p:spPr>
      </p:pic>
      <p:sp>
        <p:nvSpPr>
          <p:cNvPr id="84" name="TextBox 83"/>
          <p:cNvSpPr txBox="1"/>
          <p:nvPr/>
        </p:nvSpPr>
        <p:spPr>
          <a:xfrm>
            <a:off x="697719" y="2587160"/>
            <a:ext cx="3295567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66CC"/>
                </a:solidFill>
              </a:rPr>
              <a:t>Output:</a:t>
            </a:r>
            <a:r>
              <a:rPr sz="1196" b="0">
                <a:solidFill>
                  <a:srgbClr val="333333"/>
                </a:solidFill>
              </a:rPr>
              <a:t> (0x8008, 0x2001, 0x0002, 0x800C) </a:t>
            </a:r>
          </a:p>
        </p:txBody>
      </p:sp>
      <p:pic>
        <p:nvPicPr>
          <p:cNvPr id="85" name="Picture 84" descr="image.png"/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431026" y="3009332"/>
            <a:ext cx="171445" cy="12720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6" name="TextBox 85"/>
              <p:cNvSpPr txBox="1"/>
              <p:nvPr/>
            </p:nvSpPr>
            <p:spPr>
              <a:xfrm>
                <a:off x="697719" y="2949744"/>
                <a:ext cx="1253741" cy="341632"/>
              </a:xfrm>
              <a:prstGeom prst="rect">
                <a:avLst/>
              </a:prstGeom>
              <a:noFill/>
            </p:spPr>
            <p:txBody>
              <a:bodyPr wrap="none" lIns="73152" tIns="54864" rIns="73152" bIns="54864" anchor="ctr">
                <a:spAutoFit/>
              </a:bodyPr>
              <a:lstStyle/>
              <a:p>
                <a:pPr>
                  <a:lnSpc>
                    <a:spcPts val="1820"/>
                  </a:lnSpc>
                </a:pPr>
                <a:r>
                  <a:rPr lang="en-US" sz="1196" b="0" dirty="0">
                    <a:solidFill>
                      <a:srgbClr val="333333"/>
                    </a:solidFill>
                  </a:rPr>
                  <a:t> </a:t>
                </a:r>
                <a:r>
                  <a:rPr lang="en-US" sz="1196" b="1" dirty="0">
                    <a:solidFill>
                      <a:srgbClr val="0066CC"/>
                    </a:solidFill>
                  </a:rPr>
                  <a:t>Probability:</a:t>
                </a:r>
                <a:r>
                  <a:rPr lang="en-US" sz="1196" b="0" dirty="0">
                    <a:solidFill>
                      <a:srgbClr val="333333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a-IR" sz="1196" i="1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a-IR" sz="1196" b="0" i="1" smtClean="0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fa-IR" sz="1196" b="0" i="1" smtClean="0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fa-IR" sz="1196" b="0" i="1" smtClean="0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62</m:t>
                        </m:r>
                      </m:sup>
                    </m:sSup>
                  </m:oMath>
                </a14:m>
                <a:endParaRPr sz="1196" b="0" dirty="0">
                  <a:solidFill>
                    <a:srgbClr val="333333"/>
                  </a:solidFill>
                </a:endParaRPr>
              </a:p>
            </p:txBody>
          </p:sp>
        </mc:Choice>
        <mc:Fallback xmlns="">
          <p:sp>
            <p:nvSpPr>
              <p:cNvPr id="86" name="TextBox 8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719" y="2949744"/>
                <a:ext cx="1253741" cy="341632"/>
              </a:xfrm>
              <a:prstGeom prst="rect">
                <a:avLst/>
              </a:prstGeom>
              <a:blipFill rotWithShape="0">
                <a:blip r:embed="rId9"/>
                <a:stretch>
                  <a:fillRect b="-7143"/>
                </a:stretch>
              </a:blipFill>
            </p:spPr>
            <p:txBody>
              <a:bodyPr/>
              <a:lstStyle/>
              <a:p>
                <a:r>
                  <a:rPr lang="fa-I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7" name="Rounded Rectangle 86"/>
          <p:cNvSpPr/>
          <p:nvPr/>
        </p:nvSpPr>
        <p:spPr>
          <a:xfrm>
            <a:off x="217628" y="3618717"/>
            <a:ext cx="4505212" cy="933449"/>
          </a:xfrm>
          <a:prstGeom prst="roundRect">
            <a:avLst>
              <a:gd name="adj" fmla="val 16326"/>
            </a:avLst>
          </a:prstGeom>
          <a:solidFill>
            <a:srgbClr val="0066CC">
              <a:alpha val="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8" name="Rounded Rectangle 87"/>
          <p:cNvSpPr/>
          <p:nvPr/>
        </p:nvSpPr>
        <p:spPr>
          <a:xfrm>
            <a:off x="360499" y="3894943"/>
            <a:ext cx="380990" cy="380999"/>
          </a:xfrm>
          <a:prstGeom prst="roundRect">
            <a:avLst>
              <a:gd name="adj" fmla="val 50000"/>
            </a:avLst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89" name="Picture 88" descr="image.png"/>
          <p:cNvPicPr>
            <a:picLocks noChangeAspect="1"/>
          </p:cNvPicPr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436697" y="4002575"/>
            <a:ext cx="228594" cy="165734"/>
          </a:xfrm>
          <a:prstGeom prst="rect">
            <a:avLst/>
          </a:prstGeom>
        </p:spPr>
      </p:pic>
      <p:sp>
        <p:nvSpPr>
          <p:cNvPr id="90" name="TextBox 89"/>
          <p:cNvSpPr txBox="1"/>
          <p:nvPr/>
        </p:nvSpPr>
        <p:spPr>
          <a:xfrm>
            <a:off x="884361" y="3761593"/>
            <a:ext cx="3695607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076" b="1">
                <a:solidFill>
                  <a:srgbClr val="333333"/>
                </a:solidFill>
              </a:rPr>
              <a:t>Designers' Claim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884361" y="4028292"/>
            <a:ext cx="3695607" cy="3809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555555"/>
                </a:solidFill>
              </a:rPr>
              <a:t>GFRX-64/128 with &gt;19 rounds resistant to differential attacks</a:t>
            </a:r>
          </a:p>
        </p:txBody>
      </p:sp>
      <p:sp>
        <p:nvSpPr>
          <p:cNvPr id="92" name="Rounded Rectangle 91"/>
          <p:cNvSpPr/>
          <p:nvPr/>
        </p:nvSpPr>
        <p:spPr>
          <a:xfrm>
            <a:off x="217628" y="4695043"/>
            <a:ext cx="4505212" cy="771525"/>
          </a:xfrm>
          <a:prstGeom prst="roundRect">
            <a:avLst>
              <a:gd name="adj" fmla="val 19753"/>
            </a:avLst>
          </a:prstGeom>
          <a:solidFill>
            <a:srgbClr val="0066CC">
              <a:alpha val="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3" name="Rounded Rectangle 92"/>
          <p:cNvSpPr/>
          <p:nvPr/>
        </p:nvSpPr>
        <p:spPr>
          <a:xfrm>
            <a:off x="360499" y="4895068"/>
            <a:ext cx="380990" cy="380999"/>
          </a:xfrm>
          <a:prstGeom prst="roundRect">
            <a:avLst>
              <a:gd name="adj" fmla="val 50000"/>
            </a:avLst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94" name="Picture 93" descr="image.png"/>
          <p:cNvPicPr>
            <a:picLocks noChangeAspect="1"/>
          </p:cNvPicPr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436697" y="5002700"/>
            <a:ext cx="228594" cy="165734"/>
          </a:xfrm>
          <a:prstGeom prst="rect">
            <a:avLst/>
          </a:prstGeom>
        </p:spPr>
      </p:pic>
      <p:sp>
        <p:nvSpPr>
          <p:cNvPr id="95" name="TextBox 94"/>
          <p:cNvSpPr txBox="1"/>
          <p:nvPr/>
        </p:nvSpPr>
        <p:spPr>
          <a:xfrm>
            <a:off x="884361" y="4837918"/>
            <a:ext cx="3695607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076" b="1">
                <a:solidFill>
                  <a:srgbClr val="333333"/>
                </a:solidFill>
              </a:rPr>
              <a:t>Our Result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6" name="TextBox 95"/>
              <p:cNvSpPr txBox="1"/>
              <p:nvPr/>
            </p:nvSpPr>
            <p:spPr>
              <a:xfrm>
                <a:off x="884361" y="5085210"/>
                <a:ext cx="2980496" cy="257891"/>
              </a:xfrm>
              <a:prstGeom prst="rect">
                <a:avLst/>
              </a:prstGeom>
              <a:noFill/>
            </p:spPr>
            <p:txBody>
              <a:bodyPr wrap="none" lIns="73152" tIns="54864" rIns="73152" bIns="54864" anchor="ctr">
                <a:spAutoFit/>
              </a:bodyPr>
              <a:lstStyle/>
              <a:p>
                <a:pPr algn="l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956" b="0" dirty="0">
                    <a:solidFill>
                      <a:srgbClr val="555555"/>
                    </a:solidFill>
                  </a:rPr>
                  <a:t>11-round differential characteristic with probability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a-IR" sz="956" b="0" i="1" dirty="0" smtClean="0">
                            <a:solidFill>
                              <a:srgbClr val="555555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a-IR" sz="956" b="0" i="1" dirty="0" smtClean="0">
                            <a:solidFill>
                              <a:srgbClr val="555555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fa-IR" sz="956" b="0" i="1" dirty="0" smtClean="0">
                            <a:solidFill>
                              <a:srgbClr val="555555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fa-IR" sz="956" b="0" i="1" dirty="0" smtClean="0">
                            <a:solidFill>
                              <a:srgbClr val="555555"/>
                            </a:solidFill>
                            <a:latin typeface="Cambria Math" panose="02040503050406030204" pitchFamily="18" charset="0"/>
                          </a:rPr>
                          <m:t>62</m:t>
                        </m:r>
                      </m:sup>
                    </m:sSup>
                  </m:oMath>
                </a14:m>
                <a:endParaRPr sz="777" b="0" dirty="0">
                  <a:solidFill>
                    <a:srgbClr val="555555"/>
                  </a:solidFill>
                </a:endParaRPr>
              </a:p>
            </p:txBody>
          </p:sp>
        </mc:Choice>
        <mc:Fallback>
          <p:sp>
            <p:nvSpPr>
              <p:cNvPr id="96" name="TextBox 9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4361" y="5085210"/>
                <a:ext cx="2980496" cy="257891"/>
              </a:xfrm>
              <a:prstGeom prst="rect">
                <a:avLst/>
              </a:prstGeom>
              <a:blipFill>
                <a:blip r:embed="rId12"/>
                <a:stretch>
                  <a:fillRect b="-95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7" name="Rounded Rectangle 96"/>
          <p:cNvSpPr/>
          <p:nvPr/>
        </p:nvSpPr>
        <p:spPr>
          <a:xfrm>
            <a:off x="217628" y="5609443"/>
            <a:ext cx="4505212" cy="742950"/>
          </a:xfrm>
          <a:prstGeom prst="roundRect">
            <a:avLst>
              <a:gd name="adj" fmla="val 20512"/>
            </a:avLst>
          </a:prstGeom>
          <a:solidFill>
            <a:srgbClr val="0066CC">
              <a:alpha val="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8" name="Rounded Rectangle 97"/>
          <p:cNvSpPr/>
          <p:nvPr/>
        </p:nvSpPr>
        <p:spPr>
          <a:xfrm>
            <a:off x="360499" y="5790417"/>
            <a:ext cx="380990" cy="380999"/>
          </a:xfrm>
          <a:prstGeom prst="roundRect">
            <a:avLst>
              <a:gd name="adj" fmla="val 50000"/>
            </a:avLst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99" name="Picture 98" descr="image.png"/>
          <p:cNvPicPr>
            <a:picLocks noChangeAspect="1"/>
          </p:cNvPicPr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436697" y="5872333"/>
            <a:ext cx="228594" cy="217170"/>
          </a:xfrm>
          <a:prstGeom prst="rect">
            <a:avLst/>
          </a:prstGeom>
        </p:spPr>
      </p:pic>
      <p:sp>
        <p:nvSpPr>
          <p:cNvPr id="100" name="TextBox 99"/>
          <p:cNvSpPr txBox="1"/>
          <p:nvPr/>
        </p:nvSpPr>
        <p:spPr>
          <a:xfrm>
            <a:off x="884361" y="5752318"/>
            <a:ext cx="3695607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076" b="1">
                <a:solidFill>
                  <a:srgbClr val="333333"/>
                </a:solidFill>
              </a:rPr>
              <a:t>Methodology Difference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884361" y="6019017"/>
            <a:ext cx="3695607" cy="1904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555555"/>
                </a:solidFill>
              </a:rPr>
              <a:t>Direct analysis vs. SIMON-based bounds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0F4FF"/>
            </a:gs>
            <a:gs pos="100000">
              <a:srgbClr val="FFFFFF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047749"/>
          </a:xfrm>
          <a:prstGeom prst="rect">
            <a:avLst/>
          </a:prstGeom>
          <a:gradFill rotWithShape="1">
            <a:gsLst>
              <a:gs pos="0">
                <a:srgbClr val="003366"/>
              </a:gs>
              <a:gs pos="100000">
                <a:srgbClr val="0066CC"/>
              </a:gs>
            </a:gsLst>
            <a:lin ang="108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</a:rPr>
              <a:t>Linear Cryptanalysis Methodology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7352" y="1049316"/>
            <a:ext cx="2352439" cy="33162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1435" b="1" dirty="0">
                <a:solidFill>
                  <a:srgbClr val="0066CC"/>
                </a:solidFill>
              </a:rPr>
              <a:t> </a:t>
            </a:r>
            <a:r>
              <a:rPr sz="1104" dirty="0"/>
              <a:t>  </a:t>
            </a:r>
            <a:r>
              <a:rPr sz="1435" b="1" dirty="0">
                <a:solidFill>
                  <a:srgbClr val="0066CC"/>
                </a:solidFill>
              </a:rPr>
              <a:t> </a:t>
            </a:r>
            <a:r>
              <a:rPr lang="fa-IR" sz="1435" b="1" dirty="0">
                <a:solidFill>
                  <a:srgbClr val="0066CC"/>
                </a:solidFill>
              </a:rPr>
              <a:t> </a:t>
            </a:r>
            <a:r>
              <a:rPr sz="1435" b="1" dirty="0">
                <a:solidFill>
                  <a:srgbClr val="0066CC"/>
                </a:solidFill>
              </a:rPr>
              <a:t>Linear Behavior Modeling </a:t>
            </a:r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17352" y="1157028"/>
            <a:ext cx="228594" cy="125729"/>
          </a:xfrm>
          <a:prstGeom prst="rect">
            <a:avLst/>
          </a:prstGeom>
        </p:spPr>
      </p:pic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7352" y="1535754"/>
            <a:ext cx="171445" cy="14932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74510" y="1323455"/>
            <a:ext cx="5419589" cy="5333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333333"/>
                </a:solidFill>
              </a:rPr>
              <a:t> Examines </a:t>
            </a:r>
            <a:r>
              <a:rPr sz="1196" b="1" dirty="0">
                <a:solidFill>
                  <a:srgbClr val="0066CC"/>
                </a:solidFill>
              </a:rPr>
              <a:t>linear relationships</a:t>
            </a:r>
            <a:r>
              <a:rPr sz="1196" b="0" dirty="0">
                <a:solidFill>
                  <a:srgbClr val="333333"/>
                </a:solidFill>
              </a:rPr>
              <a:t> between plaintext, </a:t>
            </a:r>
            <a:r>
              <a:rPr sz="1196" b="0" dirty="0" err="1">
                <a:solidFill>
                  <a:srgbClr val="333333"/>
                </a:solidFill>
              </a:rPr>
              <a:t>ciphertext</a:t>
            </a:r>
            <a:r>
              <a:rPr sz="1196" b="0" dirty="0">
                <a:solidFill>
                  <a:srgbClr val="333333"/>
                </a:solidFill>
              </a:rPr>
              <a:t>, and key bits </a:t>
            </a:r>
          </a:p>
        </p:txBody>
      </p:sp>
      <p:pic>
        <p:nvPicPr>
          <p:cNvPr id="8" name="Picture 7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1008" y="1883176"/>
            <a:ext cx="171445" cy="149327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74510" y="1811656"/>
            <a:ext cx="3724181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333333"/>
                </a:solidFill>
              </a:rPr>
              <a:t> Models </a:t>
            </a:r>
            <a:r>
              <a:rPr sz="1196" b="1" dirty="0">
                <a:solidFill>
                  <a:srgbClr val="0066CC"/>
                </a:solidFill>
              </a:rPr>
              <a:t>input/output masks</a:t>
            </a:r>
            <a:r>
              <a:rPr sz="1196" b="0" dirty="0">
                <a:solidFill>
                  <a:srgbClr val="333333"/>
                </a:solidFill>
              </a:rPr>
              <a:t> for each operation </a:t>
            </a:r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7352" y="2221553"/>
            <a:ext cx="171445" cy="149327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64608" y="2166110"/>
            <a:ext cx="3647983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333333"/>
                </a:solidFill>
              </a:rPr>
              <a:t> Converts to </a:t>
            </a:r>
            <a:r>
              <a:rPr sz="1196" b="1" dirty="0">
                <a:solidFill>
                  <a:srgbClr val="0066CC"/>
                </a:solidFill>
              </a:rPr>
              <a:t>CNF formulas</a:t>
            </a:r>
            <a:r>
              <a:rPr sz="1196" b="0" dirty="0">
                <a:solidFill>
                  <a:srgbClr val="333333"/>
                </a:solidFill>
              </a:rPr>
              <a:t> for SAT/SMT solving 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11008" y="2513755"/>
            <a:ext cx="5686282" cy="2181225"/>
          </a:xfrm>
          <a:prstGeom prst="roundRect">
            <a:avLst>
              <a:gd name="adj" fmla="val 10480"/>
            </a:avLst>
          </a:prstGeom>
          <a:solidFill>
            <a:srgbClr val="0066CC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ound Same Side Corner Rectangle 12"/>
          <p:cNvSpPr/>
          <p:nvPr/>
        </p:nvSpPr>
        <p:spPr>
          <a:xfrm rot="16200000">
            <a:off x="-597054" y="3521817"/>
            <a:ext cx="2181225" cy="16510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649127" y="2704256"/>
            <a:ext cx="5257668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1196" b="1">
                <a:solidFill>
                  <a:srgbClr val="0066CC"/>
                </a:solidFill>
              </a:rPr>
              <a:t> </a:t>
            </a:r>
            <a:r>
              <a:rPr sz="1104"/>
              <a:t>  </a:t>
            </a:r>
            <a:r>
              <a:rPr sz="1196" b="1">
                <a:solidFill>
                  <a:srgbClr val="0066CC"/>
                </a:solidFill>
              </a:rPr>
              <a:t> Search Process </a:t>
            </a:r>
          </a:p>
        </p:txBody>
      </p:sp>
      <p:pic>
        <p:nvPicPr>
          <p:cNvPr id="15" name="Picture 14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49127" y="2740927"/>
            <a:ext cx="228594" cy="174307"/>
          </a:xfrm>
          <a:prstGeom prst="rect">
            <a:avLst/>
          </a:prstGeom>
        </p:spPr>
      </p:pic>
      <p:sp>
        <p:nvSpPr>
          <p:cNvPr id="16" name="Rounded Rectangle 15"/>
          <p:cNvSpPr/>
          <p:nvPr/>
        </p:nvSpPr>
        <p:spPr>
          <a:xfrm>
            <a:off x="649127" y="3085255"/>
            <a:ext cx="228594" cy="228600"/>
          </a:xfrm>
          <a:prstGeom prst="roundRect">
            <a:avLst>
              <a:gd name="adj" fmla="val 50000"/>
            </a:avLst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649127" y="3085255"/>
            <a:ext cx="228594" cy="2286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1">
                <a:solidFill>
                  <a:srgbClr val="FFFFFF"/>
                </a:solidFill>
              </a:rPr>
              <a:t>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72969" y="3085255"/>
            <a:ext cx="3590835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333333"/>
                </a:solidFill>
              </a:rPr>
              <a:t> Model </a:t>
            </a:r>
            <a:r>
              <a:rPr sz="1076" b="1">
                <a:solidFill>
                  <a:srgbClr val="0066CC"/>
                </a:solidFill>
              </a:rPr>
              <a:t>GFRX-64 operations</a:t>
            </a:r>
            <a:r>
              <a:rPr sz="1076" b="0">
                <a:solidFill>
                  <a:srgbClr val="333333"/>
                </a:solidFill>
              </a:rPr>
              <a:t> as SAT/SMT constraints 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49127" y="3437681"/>
            <a:ext cx="228594" cy="228600"/>
          </a:xfrm>
          <a:prstGeom prst="roundRect">
            <a:avLst>
              <a:gd name="adj" fmla="val 50000"/>
            </a:avLst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649127" y="3437681"/>
            <a:ext cx="228594" cy="2286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1">
                <a:solidFill>
                  <a:srgbClr val="FFFFFF"/>
                </a:solidFill>
              </a:rPr>
              <a:t>2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72969" y="3437681"/>
            <a:ext cx="3524161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 dirty="0">
                <a:solidFill>
                  <a:srgbClr val="333333"/>
                </a:solidFill>
              </a:rPr>
              <a:t> Define </a:t>
            </a:r>
            <a:r>
              <a:rPr sz="1076" b="1" dirty="0">
                <a:solidFill>
                  <a:srgbClr val="0066CC"/>
                </a:solidFill>
              </a:rPr>
              <a:t>objective function</a:t>
            </a:r>
            <a:r>
              <a:rPr sz="1076" b="0" dirty="0">
                <a:solidFill>
                  <a:srgbClr val="333333"/>
                </a:solidFill>
              </a:rPr>
              <a:t> to minimize correlation 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49127" y="3790105"/>
            <a:ext cx="228594" cy="228600"/>
          </a:xfrm>
          <a:prstGeom prst="roundRect">
            <a:avLst>
              <a:gd name="adj" fmla="val 50000"/>
            </a:avLst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649127" y="3790105"/>
            <a:ext cx="228594" cy="2286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1">
                <a:solidFill>
                  <a:srgbClr val="FFFFFF"/>
                </a:solidFill>
              </a:rP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72969" y="3790105"/>
            <a:ext cx="2571685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333333"/>
                </a:solidFill>
              </a:rPr>
              <a:t> Use </a:t>
            </a:r>
            <a:r>
              <a:rPr sz="1076" b="1">
                <a:solidFill>
                  <a:srgbClr val="0066CC"/>
                </a:solidFill>
              </a:rPr>
              <a:t>CryptoSMT tool</a:t>
            </a:r>
            <a:r>
              <a:rPr sz="1076" b="0">
                <a:solidFill>
                  <a:srgbClr val="333333"/>
                </a:solidFill>
              </a:rPr>
              <a:t> with STP solver 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49127" y="4152056"/>
            <a:ext cx="228594" cy="228600"/>
          </a:xfrm>
          <a:prstGeom prst="roundRect">
            <a:avLst>
              <a:gd name="adj" fmla="val 50000"/>
            </a:avLst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649127" y="4152056"/>
            <a:ext cx="228594" cy="2286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1">
                <a:solidFill>
                  <a:srgbClr val="FFFFFF"/>
                </a:solidFill>
              </a:rPr>
              <a:t>4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72969" y="4152056"/>
            <a:ext cx="3905152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333333"/>
                </a:solidFill>
              </a:rPr>
              <a:t> Find </a:t>
            </a:r>
            <a:r>
              <a:rPr sz="1076" b="1">
                <a:solidFill>
                  <a:srgbClr val="0066CC"/>
                </a:solidFill>
              </a:rPr>
              <a:t>optimal linear</a:t>
            </a:r>
            <a:r>
              <a:rPr sz="1076" b="0">
                <a:solidFill>
                  <a:srgbClr val="333333"/>
                </a:solidFill>
              </a:rPr>
              <a:t> characteristic for each round count </a:t>
            </a:r>
          </a:p>
        </p:txBody>
      </p:sp>
      <p:pic>
        <p:nvPicPr>
          <p:cNvPr id="70" name="Picture 69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957124" y="1298688"/>
            <a:ext cx="4631245" cy="5267200"/>
          </a:xfrm>
          <a:prstGeom prst="rect">
            <a:avLst/>
          </a:prstGeom>
        </p:spPr>
      </p:pic>
      <p:grpSp>
        <p:nvGrpSpPr>
          <p:cNvPr id="86" name="Group 85"/>
          <p:cNvGrpSpPr/>
          <p:nvPr/>
        </p:nvGrpSpPr>
        <p:grpSpPr>
          <a:xfrm>
            <a:off x="1601634" y="4738079"/>
            <a:ext cx="4505212" cy="2008784"/>
            <a:chOff x="372909" y="4738079"/>
            <a:chExt cx="4505212" cy="2008784"/>
          </a:xfrm>
        </p:grpSpPr>
        <p:sp>
          <p:nvSpPr>
            <p:cNvPr id="71" name="Rounded Rectangle 70"/>
            <p:cNvSpPr/>
            <p:nvPr/>
          </p:nvSpPr>
          <p:spPr>
            <a:xfrm>
              <a:off x="372909" y="4738079"/>
              <a:ext cx="4505212" cy="2008784"/>
            </a:xfrm>
            <a:prstGeom prst="roundRect">
              <a:avLst>
                <a:gd name="adj" fmla="val 20512"/>
              </a:avLst>
            </a:prstGeom>
            <a:solidFill>
              <a:srgbClr val="0066CC">
                <a:alpha val="5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72" name="Rounded Rectangle 71"/>
            <p:cNvSpPr/>
            <p:nvPr/>
          </p:nvSpPr>
          <p:spPr>
            <a:xfrm>
              <a:off x="515780" y="4919054"/>
              <a:ext cx="380990" cy="380999"/>
            </a:xfrm>
            <a:prstGeom prst="roundRect">
              <a:avLst>
                <a:gd name="adj" fmla="val 50000"/>
              </a:avLst>
            </a:prstGeom>
            <a:solidFill>
              <a:srgbClr val="0066CC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73" name="Picture 72" descr="image.png"/>
            <p:cNvPicPr>
              <a:picLocks noChangeAspect="1"/>
            </p:cNvPicPr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591978" y="5026687"/>
              <a:ext cx="228594" cy="165734"/>
            </a:xfrm>
            <a:prstGeom prst="rect">
              <a:avLst/>
            </a:prstGeom>
          </p:spPr>
        </p:pic>
        <p:sp>
          <p:nvSpPr>
            <p:cNvPr id="74" name="TextBox 73"/>
            <p:cNvSpPr txBox="1"/>
            <p:nvPr/>
          </p:nvSpPr>
          <p:spPr>
            <a:xfrm>
              <a:off x="1039642" y="4880955"/>
              <a:ext cx="3695607" cy="2190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325"/>
                </a:spcAft>
              </a:pPr>
              <a:r>
                <a:rPr sz="1076" b="1">
                  <a:solidFill>
                    <a:srgbClr val="333333"/>
                  </a:solidFill>
                </a:rPr>
                <a:t>Designers' Claim</a:t>
              </a: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1039642" y="5147654"/>
              <a:ext cx="3695607" cy="19049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956" b="0">
                  <a:solidFill>
                    <a:srgbClr val="555555"/>
                  </a:solidFill>
                </a:rPr>
                <a:t>GFRX-64/128 with &gt;13 rounds resistant to linear attacks</a:t>
              </a:r>
            </a:p>
          </p:txBody>
        </p:sp>
        <p:sp>
          <p:nvSpPr>
            <p:cNvPr id="77" name="Rounded Rectangle 76"/>
            <p:cNvSpPr/>
            <p:nvPr/>
          </p:nvSpPr>
          <p:spPr>
            <a:xfrm>
              <a:off x="515780" y="5549610"/>
              <a:ext cx="380990" cy="380999"/>
            </a:xfrm>
            <a:prstGeom prst="roundRect">
              <a:avLst>
                <a:gd name="adj" fmla="val 50000"/>
              </a:avLst>
            </a:prstGeom>
            <a:solidFill>
              <a:srgbClr val="0066CC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78" name="Picture 77" descr="image.png"/>
            <p:cNvPicPr>
              <a:picLocks noChangeAspect="1"/>
            </p:cNvPicPr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591978" y="5657242"/>
              <a:ext cx="228594" cy="165734"/>
            </a:xfrm>
            <a:prstGeom prst="rect">
              <a:avLst/>
            </a:prstGeom>
          </p:spPr>
        </p:pic>
        <p:sp>
          <p:nvSpPr>
            <p:cNvPr id="79" name="TextBox 78"/>
            <p:cNvSpPr txBox="1"/>
            <p:nvPr/>
          </p:nvSpPr>
          <p:spPr>
            <a:xfrm>
              <a:off x="1039642" y="5492460"/>
              <a:ext cx="3695607" cy="2190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325"/>
                </a:spcAft>
              </a:pPr>
              <a:r>
                <a:rPr sz="1076" b="1">
                  <a:solidFill>
                    <a:srgbClr val="333333"/>
                  </a:solidFill>
                </a:rPr>
                <a:t>Our Result</a:t>
              </a: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1039642" y="5759159"/>
              <a:ext cx="3695607" cy="2190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956" b="0">
                  <a:solidFill>
                    <a:srgbClr val="555555"/>
                  </a:solidFill>
                </a:rPr>
                <a:t>15-round linear characteristic with correlation 2</a:t>
              </a:r>
              <a:r>
                <a:rPr sz="777" b="0">
                  <a:solidFill>
                    <a:srgbClr val="555555"/>
                  </a:solidFill>
                </a:rPr>
                <a:t>-30</a:t>
              </a:r>
            </a:p>
          </p:txBody>
        </p:sp>
        <p:sp>
          <p:nvSpPr>
            <p:cNvPr id="82" name="Rounded Rectangle 81"/>
            <p:cNvSpPr/>
            <p:nvPr/>
          </p:nvSpPr>
          <p:spPr>
            <a:xfrm>
              <a:off x="515780" y="6170642"/>
              <a:ext cx="380990" cy="380999"/>
            </a:xfrm>
            <a:prstGeom prst="roundRect">
              <a:avLst>
                <a:gd name="adj" fmla="val 50000"/>
              </a:avLst>
            </a:prstGeom>
            <a:solidFill>
              <a:srgbClr val="0066CC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83" name="Picture 82" descr="image.png"/>
            <p:cNvPicPr>
              <a:picLocks noChangeAspect="1"/>
            </p:cNvPicPr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591978" y="6298278"/>
              <a:ext cx="228594" cy="125729"/>
            </a:xfrm>
            <a:prstGeom prst="rect">
              <a:avLst/>
            </a:prstGeom>
          </p:spPr>
        </p:pic>
        <p:sp>
          <p:nvSpPr>
            <p:cNvPr id="84" name="TextBox 83"/>
            <p:cNvSpPr txBox="1"/>
            <p:nvPr/>
          </p:nvSpPr>
          <p:spPr>
            <a:xfrm>
              <a:off x="1039642" y="6132542"/>
              <a:ext cx="3695607" cy="2190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325"/>
                </a:spcAft>
              </a:pPr>
              <a:r>
                <a:rPr sz="1076" b="1">
                  <a:solidFill>
                    <a:srgbClr val="333333"/>
                  </a:solidFill>
                </a:rPr>
                <a:t>Improvement</a:t>
              </a: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1039642" y="6399242"/>
              <a:ext cx="3695607" cy="19049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956" b="0">
                  <a:solidFill>
                    <a:srgbClr val="555555"/>
                  </a:solidFill>
                </a:rPr>
                <a:t>+2 rounds beyond designers' claim</a:t>
              </a:r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0F4FF"/>
            </a:gs>
            <a:gs pos="100000">
              <a:srgbClr val="FFFFFF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047749"/>
          </a:xfrm>
          <a:prstGeom prst="rect">
            <a:avLst/>
          </a:prstGeom>
          <a:gradFill rotWithShape="1">
            <a:gsLst>
              <a:gs pos="0">
                <a:srgbClr val="003366"/>
              </a:gs>
              <a:gs pos="100000">
                <a:srgbClr val="0066CC"/>
              </a:gs>
            </a:gsLst>
            <a:lin ang="108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</a:rPr>
              <a:t>Linear Hull Analysis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6733" y="1315323"/>
            <a:ext cx="1989584" cy="33162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1435" b="1" dirty="0">
                <a:solidFill>
                  <a:srgbClr val="0066CC"/>
                </a:solidFill>
              </a:rPr>
              <a:t> </a:t>
            </a:r>
            <a:r>
              <a:rPr sz="1104" dirty="0"/>
              <a:t>  </a:t>
            </a:r>
            <a:r>
              <a:rPr sz="1435" b="1" dirty="0">
                <a:solidFill>
                  <a:srgbClr val="0066CC"/>
                </a:solidFill>
              </a:rPr>
              <a:t> </a:t>
            </a:r>
            <a:r>
              <a:rPr lang="fa-IR" sz="1435" b="1" dirty="0">
                <a:solidFill>
                  <a:srgbClr val="0066CC"/>
                </a:solidFill>
              </a:rPr>
              <a:t> </a:t>
            </a:r>
            <a:r>
              <a:rPr sz="1435" b="1" dirty="0">
                <a:solidFill>
                  <a:srgbClr val="0066CC"/>
                </a:solidFill>
              </a:rPr>
              <a:t>17-Round Linear Hull </a:t>
            </a:r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66733" y="1423035"/>
            <a:ext cx="228594" cy="125729"/>
          </a:xfrm>
          <a:prstGeom prst="rect">
            <a:avLst/>
          </a:prstGeom>
        </p:spPr>
      </p:pic>
      <p:sp>
        <p:nvSpPr>
          <p:cNvPr id="7" name="Round Same Side Corner Rectangle 6"/>
          <p:cNvSpPr/>
          <p:nvPr/>
        </p:nvSpPr>
        <p:spPr>
          <a:xfrm rot="16200000">
            <a:off x="-222267" y="2660650"/>
            <a:ext cx="1943100" cy="16510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904852" y="1962149"/>
            <a:ext cx="5257668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1196" b="1" dirty="0">
                <a:solidFill>
                  <a:srgbClr val="0066CC"/>
                </a:solidFill>
              </a:rPr>
              <a:t> </a:t>
            </a:r>
            <a:r>
              <a:rPr sz="1104" dirty="0"/>
              <a:t>  </a:t>
            </a:r>
            <a:r>
              <a:rPr sz="1196" b="1" dirty="0">
                <a:solidFill>
                  <a:srgbClr val="0066CC"/>
                </a:solidFill>
              </a:rPr>
              <a:t> Linear Hull Details </a:t>
            </a:r>
          </a:p>
        </p:txBody>
      </p:sp>
      <p:pic>
        <p:nvPicPr>
          <p:cNvPr id="9" name="Picture 8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4852" y="2005012"/>
            <a:ext cx="228594" cy="142875"/>
          </a:xfrm>
          <a:prstGeom prst="rect">
            <a:avLst/>
          </a:prstGeom>
        </p:spPr>
      </p:pic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04852" y="2378791"/>
            <a:ext cx="171445" cy="138266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171545" y="2343150"/>
            <a:ext cx="3600359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66CC"/>
                </a:solidFill>
              </a:rPr>
              <a:t>Input Mask:</a:t>
            </a:r>
            <a:r>
              <a:rPr sz="1196" b="0" dirty="0">
                <a:solidFill>
                  <a:srgbClr val="333333"/>
                </a:solidFill>
              </a:rPr>
              <a:t> (0x0080, 0x0060, 0x0020, 0x0080) </a:t>
            </a:r>
          </a:p>
        </p:txBody>
      </p:sp>
      <p:pic>
        <p:nvPicPr>
          <p:cNvPr id="12" name="Picture 11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904852" y="2759791"/>
            <a:ext cx="171445" cy="138266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171545" y="2724150"/>
            <a:ext cx="3743231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66CC"/>
                </a:solidFill>
              </a:rPr>
              <a:t>Output Mask:</a:t>
            </a:r>
            <a:r>
              <a:rPr sz="1196" b="0">
                <a:solidFill>
                  <a:srgbClr val="333333"/>
                </a:solidFill>
              </a:rPr>
              <a:t> (0x0004, 0x0080, 0x0080, 0x0004) </a:t>
            </a:r>
          </a:p>
        </p:txBody>
      </p:sp>
      <p:pic>
        <p:nvPicPr>
          <p:cNvPr id="14" name="Picture 13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904852" y="3146322"/>
            <a:ext cx="171445" cy="12720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171545" y="3048405"/>
                <a:ext cx="1553502" cy="323037"/>
              </a:xfrm>
              <a:prstGeom prst="rect">
                <a:avLst/>
              </a:prstGeom>
              <a:noFill/>
            </p:spPr>
            <p:txBody>
              <a:bodyPr wrap="none" lIns="73152" tIns="54864" rIns="73152" bIns="54864" anchor="ctr">
                <a:spAutoFit/>
              </a:bodyPr>
              <a:lstStyle/>
              <a:p>
                <a:pPr algn="l">
                  <a:lnSpc>
                    <a:spcPts val="182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96" b="0" dirty="0">
                    <a:solidFill>
                      <a:srgbClr val="333333"/>
                    </a:solidFill>
                  </a:rPr>
                  <a:t> </a:t>
                </a:r>
                <a:r>
                  <a:rPr lang="en-US" sz="1196" b="1" dirty="0">
                    <a:solidFill>
                      <a:srgbClr val="0066CC"/>
                    </a:solidFill>
                  </a:rPr>
                  <a:t>Correlation:</a:t>
                </a:r>
                <a14:m>
                  <m:oMath xmlns:m="http://schemas.openxmlformats.org/officeDocument/2006/math">
                    <m:r>
                      <a:rPr lang="en-US" sz="1196" b="1" i="0" smtClean="0">
                        <a:solidFill>
                          <a:srgbClr val="333333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fa-IR" sz="1196" b="0" i="1" smtClean="0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a-IR" sz="1196" b="0" i="1" smtClean="0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fa-IR" sz="1196" b="0" i="1" smtClean="0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fa-IR" sz="1196" b="0" i="1" smtClean="0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31</m:t>
                        </m:r>
                        <m:r>
                          <a:rPr lang="fa-IR" sz="1196" b="0" i="1" smtClean="0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fa-IR" sz="1196" b="0" i="1" smtClean="0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6075</m:t>
                        </m:r>
                      </m:sup>
                    </m:sSup>
                  </m:oMath>
                </a14:m>
                <a:endParaRPr sz="1196" b="0" dirty="0">
                  <a:solidFill>
                    <a:srgbClr val="333333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1545" y="3048405"/>
                <a:ext cx="1553502" cy="323037"/>
              </a:xfrm>
              <a:prstGeom prst="rect">
                <a:avLst/>
              </a:prstGeom>
              <a:blipFill rotWithShape="0">
                <a:blip r:embed="rId7"/>
                <a:stretch>
                  <a:fillRect b="-9434"/>
                </a:stretch>
              </a:blipFill>
            </p:spPr>
            <p:txBody>
              <a:bodyPr/>
              <a:lstStyle/>
              <a:p>
                <a:r>
                  <a:rPr lang="fa-I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Rounded Rectangle 20"/>
          <p:cNvSpPr/>
          <p:nvPr/>
        </p:nvSpPr>
        <p:spPr>
          <a:xfrm>
            <a:off x="6796700" y="1225435"/>
            <a:ext cx="4886202" cy="5416435"/>
          </a:xfrm>
          <a:prstGeom prst="roundRect">
            <a:avLst>
              <a:gd name="adj" fmla="val 4678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6987195" y="1415934"/>
            <a:ext cx="4505212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1300"/>
              </a:spcAft>
            </a:pPr>
            <a:r>
              <a:rPr sz="1315" b="1">
                <a:solidFill>
                  <a:srgbClr val="0066CC"/>
                </a:solidFill>
              </a:rPr>
              <a:t>Linear Hull Significance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987195" y="1873134"/>
            <a:ext cx="4505212" cy="933449"/>
          </a:xfrm>
          <a:prstGeom prst="roundRect">
            <a:avLst>
              <a:gd name="adj" fmla="val 16326"/>
            </a:avLst>
          </a:prstGeom>
          <a:solidFill>
            <a:srgbClr val="0066CC">
              <a:alpha val="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ounded Rectangle 23"/>
          <p:cNvSpPr/>
          <p:nvPr/>
        </p:nvSpPr>
        <p:spPr>
          <a:xfrm>
            <a:off x="7130066" y="2149360"/>
            <a:ext cx="380990" cy="380999"/>
          </a:xfrm>
          <a:prstGeom prst="roundRect">
            <a:avLst>
              <a:gd name="adj" fmla="val 50000"/>
            </a:avLst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5" name="Picture 24" descr="image.png"/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206264" y="2251277"/>
            <a:ext cx="228594" cy="177164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7653928" y="2016010"/>
            <a:ext cx="3695607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076" b="1">
                <a:solidFill>
                  <a:srgbClr val="333333"/>
                </a:solidFill>
              </a:rPr>
              <a:t>Aggregation Effect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653928" y="2282709"/>
            <a:ext cx="3695607" cy="3809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555555"/>
                </a:solidFill>
              </a:rPr>
              <a:t>Combining multiple linear characteristics increases overall correlation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6987195" y="2949460"/>
            <a:ext cx="4505212" cy="933449"/>
          </a:xfrm>
          <a:prstGeom prst="roundRect">
            <a:avLst>
              <a:gd name="adj" fmla="val 16326"/>
            </a:avLst>
          </a:prstGeom>
          <a:solidFill>
            <a:srgbClr val="0066CC">
              <a:alpha val="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Rounded Rectangle 28"/>
          <p:cNvSpPr/>
          <p:nvPr/>
        </p:nvSpPr>
        <p:spPr>
          <a:xfrm>
            <a:off x="7130066" y="3225684"/>
            <a:ext cx="380990" cy="380999"/>
          </a:xfrm>
          <a:prstGeom prst="roundRect">
            <a:avLst>
              <a:gd name="adj" fmla="val 50000"/>
            </a:avLst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0" name="Picture 29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206264" y="3353320"/>
            <a:ext cx="228594" cy="125729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7653928" y="3092335"/>
            <a:ext cx="3695607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076" b="1">
                <a:solidFill>
                  <a:srgbClr val="333333"/>
                </a:solidFill>
              </a:rPr>
              <a:t>Extended Range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653928" y="3359035"/>
            <a:ext cx="3695607" cy="3809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555555"/>
                </a:solidFill>
              </a:rPr>
              <a:t>Linear hull extends attack by 2 more rounds than single characteristic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6987195" y="4025784"/>
            <a:ext cx="4505212" cy="933449"/>
          </a:xfrm>
          <a:prstGeom prst="roundRect">
            <a:avLst>
              <a:gd name="adj" fmla="val 16326"/>
            </a:avLst>
          </a:prstGeom>
          <a:solidFill>
            <a:srgbClr val="0066CC">
              <a:alpha val="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Rounded Rectangle 33"/>
          <p:cNvSpPr/>
          <p:nvPr/>
        </p:nvSpPr>
        <p:spPr>
          <a:xfrm>
            <a:off x="7130066" y="4302009"/>
            <a:ext cx="380990" cy="380999"/>
          </a:xfrm>
          <a:prstGeom prst="roundRect">
            <a:avLst>
              <a:gd name="adj" fmla="val 50000"/>
            </a:avLst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5" name="Picture 34" descr="image.png"/>
          <p:cNvPicPr>
            <a:picLocks noChangeAspect="1"/>
          </p:cNvPicPr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7206264" y="4383925"/>
            <a:ext cx="228594" cy="217170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7653928" y="4168660"/>
            <a:ext cx="3695607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076" b="1">
                <a:solidFill>
                  <a:srgbClr val="333333"/>
                </a:solidFill>
              </a:rPr>
              <a:t>Security Impact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653928" y="4435360"/>
            <a:ext cx="3695607" cy="3809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555555"/>
                </a:solidFill>
              </a:rPr>
              <a:t>Demonstrates vulnerability beyond designers' 13-round claim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987195" y="5043226"/>
            <a:ext cx="4505212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1435" b="1">
                <a:solidFill>
                  <a:srgbClr val="0066CC"/>
                </a:solidFill>
              </a:rPr>
              <a:t> </a:t>
            </a:r>
            <a:r>
              <a:rPr sz="1104"/>
              <a:t>  </a:t>
            </a:r>
            <a:r>
              <a:rPr sz="1435" b="1">
                <a:solidFill>
                  <a:srgbClr val="0066CC"/>
                </a:solidFill>
              </a:rPr>
              <a:t> Key Findings </a:t>
            </a:r>
          </a:p>
        </p:txBody>
      </p:sp>
      <p:pic>
        <p:nvPicPr>
          <p:cNvPr id="39" name="Picture 38" descr="image.png"/>
          <p:cNvPicPr>
            <a:picLocks noChangeAspect="1"/>
          </p:cNvPicPr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6987195" y="5100376"/>
            <a:ext cx="228594" cy="171450"/>
          </a:xfrm>
          <a:prstGeom prst="rect">
            <a:avLst/>
          </a:prstGeom>
        </p:spPr>
      </p:pic>
      <p:pic>
        <p:nvPicPr>
          <p:cNvPr id="40" name="Picture 39" descr="image.png"/>
          <p:cNvPicPr>
            <a:picLocks noChangeAspect="1"/>
          </p:cNvPicPr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6987195" y="5511487"/>
            <a:ext cx="171445" cy="149327"/>
          </a:xfrm>
          <a:prstGeom prst="rect">
            <a:avLst/>
          </a:prstGeom>
        </p:spPr>
      </p:pic>
      <p:sp>
        <p:nvSpPr>
          <p:cNvPr id="41" name="TextBox 40"/>
          <p:cNvSpPr txBox="1"/>
          <p:nvPr/>
        </p:nvSpPr>
        <p:spPr>
          <a:xfrm>
            <a:off x="7253888" y="5481375"/>
            <a:ext cx="2705032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66CC"/>
                </a:solidFill>
              </a:rPr>
              <a:t>83,286 characteristics</a:t>
            </a:r>
            <a:r>
              <a:rPr sz="1196" b="0">
                <a:solidFill>
                  <a:srgbClr val="333333"/>
                </a:solidFill>
              </a:rPr>
              <a:t> aggregated </a:t>
            </a:r>
          </a:p>
        </p:txBody>
      </p:sp>
      <p:pic>
        <p:nvPicPr>
          <p:cNvPr id="42" name="Picture 41" descr="image.png"/>
          <p:cNvPicPr>
            <a:picLocks noChangeAspect="1"/>
          </p:cNvPicPr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6987195" y="5892487"/>
            <a:ext cx="171445" cy="149327"/>
          </a:xfrm>
          <a:prstGeom prst="rect">
            <a:avLst/>
          </a:prstGeom>
        </p:spPr>
      </p:pic>
      <p:sp>
        <p:nvSpPr>
          <p:cNvPr id="43" name="TextBox 42"/>
          <p:cNvSpPr txBox="1"/>
          <p:nvPr/>
        </p:nvSpPr>
        <p:spPr>
          <a:xfrm>
            <a:off x="7253888" y="5862376"/>
            <a:ext cx="2352616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66CC"/>
                </a:solidFill>
              </a:rPr>
              <a:t>4 correlation levels</a:t>
            </a:r>
            <a:r>
              <a:rPr sz="1196" b="0">
                <a:solidFill>
                  <a:srgbClr val="333333"/>
                </a:solidFill>
              </a:rPr>
              <a:t> identified </a:t>
            </a:r>
          </a:p>
        </p:txBody>
      </p:sp>
      <p:pic>
        <p:nvPicPr>
          <p:cNvPr id="44" name="Picture 43" descr="image.png"/>
          <p:cNvPicPr>
            <a:picLocks noChangeAspect="1"/>
          </p:cNvPicPr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6987195" y="6273487"/>
            <a:ext cx="171445" cy="149327"/>
          </a:xfrm>
          <a:prstGeom prst="rect">
            <a:avLst/>
          </a:prstGeom>
        </p:spPr>
      </p:pic>
      <p:sp>
        <p:nvSpPr>
          <p:cNvPr id="45" name="TextBox 44"/>
          <p:cNvSpPr txBox="1"/>
          <p:nvPr/>
        </p:nvSpPr>
        <p:spPr>
          <a:xfrm>
            <a:off x="7253888" y="6243376"/>
            <a:ext cx="2771705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66CC"/>
                </a:solidFill>
              </a:rPr>
              <a:t>+4 rounds</a:t>
            </a:r>
            <a:r>
              <a:rPr sz="1196" b="0">
                <a:solidFill>
                  <a:srgbClr val="333333"/>
                </a:solidFill>
              </a:rPr>
              <a:t> beyond designers' claim </a:t>
            </a:r>
          </a:p>
        </p:txBody>
      </p:sp>
      <p:pic>
        <p:nvPicPr>
          <p:cNvPr id="49" name="Picture 48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66732" y="3938682"/>
            <a:ext cx="5236837" cy="2439984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0F4FF"/>
            </a:gs>
            <a:gs pos="100000">
              <a:srgbClr val="FFFFFF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047749"/>
          </a:xfrm>
          <a:prstGeom prst="rect">
            <a:avLst/>
          </a:prstGeom>
          <a:gradFill rotWithShape="1">
            <a:gsLst>
              <a:gs pos="0">
                <a:srgbClr val="003366"/>
              </a:gs>
              <a:gs pos="100000">
                <a:srgbClr val="0066CC"/>
              </a:gs>
            </a:gsLst>
            <a:lin ang="108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</a:rPr>
              <a:t>Conclusion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6733" y="1315323"/>
            <a:ext cx="1338508" cy="33162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1435" b="1" dirty="0">
                <a:solidFill>
                  <a:srgbClr val="0066CC"/>
                </a:solidFill>
              </a:rPr>
              <a:t> </a:t>
            </a:r>
            <a:r>
              <a:rPr sz="1104" dirty="0"/>
              <a:t>  </a:t>
            </a:r>
            <a:r>
              <a:rPr sz="1435" b="1" dirty="0">
                <a:solidFill>
                  <a:srgbClr val="0066CC"/>
                </a:solidFill>
              </a:rPr>
              <a:t> </a:t>
            </a:r>
            <a:r>
              <a:rPr lang="fa-IR" sz="1435" b="1" dirty="0">
                <a:solidFill>
                  <a:srgbClr val="0066CC"/>
                </a:solidFill>
              </a:rPr>
              <a:t> </a:t>
            </a:r>
            <a:r>
              <a:rPr sz="1435" b="1" dirty="0">
                <a:solidFill>
                  <a:srgbClr val="0066CC"/>
                </a:solidFill>
              </a:rPr>
              <a:t>Key Findings </a:t>
            </a:r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66733" y="1397317"/>
            <a:ext cx="228594" cy="177164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666733" y="1771650"/>
            <a:ext cx="5686282" cy="1523999"/>
          </a:xfrm>
          <a:prstGeom prst="roundRect">
            <a:avLst>
              <a:gd name="adj" fmla="val 15000"/>
            </a:avLst>
          </a:prstGeom>
          <a:solidFill>
            <a:srgbClr val="0066CC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ound Same Side Corner Rectangle 6"/>
          <p:cNvSpPr/>
          <p:nvPr/>
        </p:nvSpPr>
        <p:spPr>
          <a:xfrm rot="16200000">
            <a:off x="-12716" y="2451099"/>
            <a:ext cx="1523999" cy="16510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904852" y="1962149"/>
            <a:ext cx="5257668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1196" b="1">
                <a:solidFill>
                  <a:srgbClr val="0066CC"/>
                </a:solidFill>
              </a:rPr>
              <a:t> </a:t>
            </a:r>
            <a:r>
              <a:rPr sz="1104"/>
              <a:t>  </a:t>
            </a:r>
            <a:r>
              <a:rPr sz="1196" b="1">
                <a:solidFill>
                  <a:srgbClr val="0066CC"/>
                </a:solidFill>
              </a:rPr>
              <a:t> Neural Distinguishers </a:t>
            </a:r>
          </a:p>
        </p:txBody>
      </p:sp>
      <p:pic>
        <p:nvPicPr>
          <p:cNvPr id="9" name="Picture 8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4852" y="1987867"/>
            <a:ext cx="228594" cy="177164"/>
          </a:xfrm>
          <a:prstGeom prst="rect">
            <a:avLst/>
          </a:prstGeom>
        </p:spPr>
      </p:pic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04852" y="2373261"/>
            <a:ext cx="171445" cy="149327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171545" y="2343150"/>
            <a:ext cx="3362240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66CC"/>
                </a:solidFill>
              </a:rPr>
              <a:t>7-round distinguishers</a:t>
            </a:r>
            <a:r>
              <a:rPr sz="1196" b="0">
                <a:solidFill>
                  <a:srgbClr val="333333"/>
                </a:solidFill>
              </a:rPr>
              <a:t> with high accuracy </a:t>
            </a:r>
          </a:p>
        </p:txBody>
      </p:sp>
      <p:pic>
        <p:nvPicPr>
          <p:cNvPr id="12" name="Picture 11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04852" y="2754261"/>
            <a:ext cx="171445" cy="149327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171545" y="2724150"/>
            <a:ext cx="2257368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66CC"/>
                </a:solidFill>
              </a:rPr>
              <a:t>8-round key recovery</a:t>
            </a:r>
            <a:r>
              <a:rPr sz="1196" b="0">
                <a:solidFill>
                  <a:srgbClr val="333333"/>
                </a:solidFill>
              </a:rPr>
              <a:t> attack 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66733" y="3486150"/>
            <a:ext cx="5686282" cy="2009774"/>
          </a:xfrm>
          <a:prstGeom prst="roundRect">
            <a:avLst>
              <a:gd name="adj" fmla="val 11374"/>
            </a:avLst>
          </a:prstGeom>
          <a:solidFill>
            <a:srgbClr val="0066CC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ound Same Side Corner Rectangle 14"/>
          <p:cNvSpPr/>
          <p:nvPr/>
        </p:nvSpPr>
        <p:spPr>
          <a:xfrm rot="16200000">
            <a:off x="-255604" y="4408487"/>
            <a:ext cx="2009774" cy="16510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904852" y="3676649"/>
            <a:ext cx="5257668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1196" b="1">
                <a:solidFill>
                  <a:srgbClr val="0066CC"/>
                </a:solidFill>
              </a:rPr>
              <a:t> </a:t>
            </a:r>
            <a:r>
              <a:rPr sz="1104"/>
              <a:t>  </a:t>
            </a:r>
            <a:r>
              <a:rPr sz="1196" b="1">
                <a:solidFill>
                  <a:srgbClr val="0066CC"/>
                </a:solidFill>
              </a:rPr>
              <a:t> SAT/SMT Analysis </a:t>
            </a:r>
          </a:p>
        </p:txBody>
      </p:sp>
      <p:pic>
        <p:nvPicPr>
          <p:cNvPr id="17" name="Picture 16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904852" y="3702367"/>
            <a:ext cx="228594" cy="177164"/>
          </a:xfrm>
          <a:prstGeom prst="rect">
            <a:avLst/>
          </a:prstGeom>
        </p:spPr>
      </p:pic>
      <p:pic>
        <p:nvPicPr>
          <p:cNvPr id="18" name="Picture 17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04852" y="4087761"/>
            <a:ext cx="171445" cy="14932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1171545" y="4039234"/>
                <a:ext cx="2906437" cy="341632"/>
              </a:xfrm>
              <a:prstGeom prst="rect">
                <a:avLst/>
              </a:prstGeom>
              <a:noFill/>
            </p:spPr>
            <p:txBody>
              <a:bodyPr wrap="none" lIns="73152" tIns="54864" rIns="73152" bIns="54864" anchor="ctr">
                <a:spAutoFit/>
              </a:bodyPr>
              <a:lstStyle/>
              <a:p>
                <a:pPr>
                  <a:lnSpc>
                    <a:spcPts val="1820"/>
                  </a:lnSpc>
                </a:pPr>
                <a:r>
                  <a:rPr sz="1196" b="0" dirty="0">
                    <a:solidFill>
                      <a:srgbClr val="333333"/>
                    </a:solidFill>
                  </a:rPr>
                  <a:t> </a:t>
                </a:r>
                <a:r>
                  <a:rPr sz="1196" b="1" dirty="0">
                    <a:solidFill>
                      <a:srgbClr val="0066CC"/>
                    </a:solidFill>
                  </a:rPr>
                  <a:t>11-round differential</a:t>
                </a:r>
                <a:r>
                  <a:rPr sz="1196" b="0" dirty="0">
                    <a:solidFill>
                      <a:srgbClr val="333333"/>
                    </a:solidFill>
                  </a:rPr>
                  <a:t> with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a-IR" sz="1196" i="1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a-IR" sz="1196" i="1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fa-IR" sz="1196" i="1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fa-IR" sz="1196" i="1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62</m:t>
                        </m:r>
                      </m:sup>
                    </m:sSup>
                  </m:oMath>
                </a14:m>
                <a:r>
                  <a:rPr lang="fa-IR" sz="1196" b="0" dirty="0">
                    <a:solidFill>
                      <a:srgbClr val="333333"/>
                    </a:solidFill>
                  </a:rPr>
                  <a:t> </a:t>
                </a:r>
                <a:r>
                  <a:rPr sz="1196" b="0" dirty="0">
                    <a:solidFill>
                      <a:srgbClr val="333333"/>
                    </a:solidFill>
                  </a:rPr>
                  <a:t>probability </a:t>
                </a: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1545" y="4039234"/>
                <a:ext cx="2906437" cy="341632"/>
              </a:xfrm>
              <a:prstGeom prst="rect">
                <a:avLst/>
              </a:prstGeom>
              <a:blipFill rotWithShape="0">
                <a:blip r:embed="rId6"/>
                <a:stretch>
                  <a:fillRect b="-5357"/>
                </a:stretch>
              </a:blipFill>
            </p:spPr>
            <p:txBody>
              <a:bodyPr/>
              <a:lstStyle/>
              <a:p>
                <a:r>
                  <a:rPr lang="fa-I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04852" y="4506861"/>
            <a:ext cx="171445" cy="14932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1171545" y="4458335"/>
                <a:ext cx="2571410" cy="341632"/>
              </a:xfrm>
              <a:prstGeom prst="rect">
                <a:avLst/>
              </a:prstGeom>
              <a:noFill/>
            </p:spPr>
            <p:txBody>
              <a:bodyPr wrap="none" lIns="73152" tIns="54864" rIns="73152" bIns="54864" anchor="ctr">
                <a:spAutoFit/>
              </a:bodyPr>
              <a:lstStyle/>
              <a:p>
                <a:pPr>
                  <a:lnSpc>
                    <a:spcPts val="1820"/>
                  </a:lnSpc>
                </a:pPr>
                <a:r>
                  <a:rPr lang="en-US" sz="1196" b="0" dirty="0">
                    <a:solidFill>
                      <a:srgbClr val="333333"/>
                    </a:solidFill>
                  </a:rPr>
                  <a:t> </a:t>
                </a:r>
                <a:r>
                  <a:rPr lang="en-US" sz="1196" b="1" dirty="0">
                    <a:solidFill>
                      <a:srgbClr val="0066CC"/>
                    </a:solidFill>
                  </a:rPr>
                  <a:t>15-round linear</a:t>
                </a:r>
                <a:r>
                  <a:rPr lang="en-US" sz="1196" b="0" dirty="0">
                    <a:solidFill>
                      <a:srgbClr val="333333"/>
                    </a:solidFill>
                  </a:rPr>
                  <a:t> with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a-IR" sz="1196" i="1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a-IR" sz="1196" i="1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fa-IR" sz="1196" i="1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fa-IR" sz="1196" b="0" i="1" smtClean="0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30</m:t>
                        </m:r>
                      </m:sup>
                    </m:sSup>
                  </m:oMath>
                </a14:m>
                <a:r>
                  <a:rPr lang="fa-IR" sz="1196" b="0" dirty="0">
                    <a:solidFill>
                      <a:srgbClr val="333333"/>
                    </a:solidFill>
                  </a:rPr>
                  <a:t> </a:t>
                </a:r>
                <a:r>
                  <a:rPr lang="en-US" sz="1196" b="0" dirty="0">
                    <a:solidFill>
                      <a:srgbClr val="333333"/>
                    </a:solidFill>
                  </a:rPr>
                  <a:t>correlation </a:t>
                </a:r>
                <a:endParaRPr sz="1196" b="0" dirty="0">
                  <a:solidFill>
                    <a:srgbClr val="333333"/>
                  </a:solidFill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1545" y="4458335"/>
                <a:ext cx="2571410" cy="341632"/>
              </a:xfrm>
              <a:prstGeom prst="rect">
                <a:avLst/>
              </a:prstGeom>
              <a:blipFill rotWithShape="0">
                <a:blip r:embed="rId7"/>
                <a:stretch>
                  <a:fillRect b="-7143"/>
                </a:stretch>
              </a:blipFill>
            </p:spPr>
            <p:txBody>
              <a:bodyPr/>
              <a:lstStyle/>
              <a:p>
                <a:r>
                  <a:rPr lang="fa-I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2" name="Picture 21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04852" y="4916436"/>
            <a:ext cx="171445" cy="14932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1171545" y="4867910"/>
                <a:ext cx="3122843" cy="341632"/>
              </a:xfrm>
              <a:prstGeom prst="rect">
                <a:avLst/>
              </a:prstGeom>
              <a:noFill/>
            </p:spPr>
            <p:txBody>
              <a:bodyPr wrap="none" lIns="73152" tIns="54864" rIns="73152" bIns="54864" anchor="ctr">
                <a:spAutoFit/>
              </a:bodyPr>
              <a:lstStyle/>
              <a:p>
                <a:pPr>
                  <a:lnSpc>
                    <a:spcPts val="1820"/>
                  </a:lnSpc>
                </a:pPr>
                <a:r>
                  <a:rPr lang="en-US" sz="1196" b="0" dirty="0">
                    <a:solidFill>
                      <a:srgbClr val="333333"/>
                    </a:solidFill>
                  </a:rPr>
                  <a:t> </a:t>
                </a:r>
                <a:r>
                  <a:rPr lang="en-US" sz="1196" b="1" dirty="0">
                    <a:solidFill>
                      <a:srgbClr val="0066CC"/>
                    </a:solidFill>
                  </a:rPr>
                  <a:t>17-round linear hull</a:t>
                </a:r>
                <a:r>
                  <a:rPr lang="en-US" sz="1196" b="0" dirty="0">
                    <a:solidFill>
                      <a:srgbClr val="333333"/>
                    </a:solidFill>
                  </a:rPr>
                  <a:t> with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a-IR" sz="1196" i="1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a-IR" sz="1196" i="1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fa-IR" sz="1196" i="1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fa-IR" sz="1196" b="0" i="1" smtClean="0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31</m:t>
                        </m:r>
                        <m:r>
                          <a:rPr lang="fa-IR" sz="1196" b="0" i="1" smtClean="0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fa-IR" sz="1196" b="0" i="1" smtClean="0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6075</m:t>
                        </m:r>
                      </m:sup>
                    </m:sSup>
                  </m:oMath>
                </a14:m>
                <a:r>
                  <a:rPr lang="fa-IR" sz="1196" b="0" dirty="0">
                    <a:solidFill>
                      <a:srgbClr val="333333"/>
                    </a:solidFill>
                  </a:rPr>
                  <a:t> </a:t>
                </a:r>
                <a:r>
                  <a:rPr lang="en-US" sz="1196" b="0" dirty="0">
                    <a:solidFill>
                      <a:srgbClr val="333333"/>
                    </a:solidFill>
                  </a:rPr>
                  <a:t>correlation </a:t>
                </a:r>
                <a:endParaRPr sz="1196" b="0" dirty="0">
                  <a:solidFill>
                    <a:srgbClr val="333333"/>
                  </a:solidFill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1545" y="4867910"/>
                <a:ext cx="3122843" cy="341632"/>
              </a:xfrm>
              <a:prstGeom prst="rect">
                <a:avLst/>
              </a:prstGeom>
              <a:blipFill rotWithShape="0">
                <a:blip r:embed="rId8"/>
                <a:stretch>
                  <a:fillRect b="-5357"/>
                </a:stretch>
              </a:blipFill>
            </p:spPr>
            <p:txBody>
              <a:bodyPr/>
              <a:lstStyle/>
              <a:p>
                <a:r>
                  <a:rPr lang="fa-I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6" name="Picture 25" descr="image.png"/>
          <p:cNvPicPr>
            <a:picLocks noChangeAspect="1"/>
          </p:cNvPicPr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647685" y="5755005"/>
            <a:ext cx="171445" cy="88490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857228" y="5656376"/>
            <a:ext cx="2895527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66CC"/>
                </a:solidFill>
              </a:rPr>
              <a:t>First third-party analysis</a:t>
            </a:r>
            <a:r>
              <a:rPr sz="1196" b="0">
                <a:solidFill>
                  <a:srgbClr val="333333"/>
                </a:solidFill>
              </a:rPr>
              <a:t> of GFRX-64 </a:t>
            </a:r>
          </a:p>
        </p:txBody>
      </p:sp>
      <p:pic>
        <p:nvPicPr>
          <p:cNvPr id="28" name="Picture 27" descr="image.png"/>
          <p:cNvPicPr>
            <a:picLocks noChangeAspect="1"/>
          </p:cNvPicPr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647685" y="6136005"/>
            <a:ext cx="171445" cy="88490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857228" y="6037376"/>
            <a:ext cx="3047923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66CC"/>
                </a:solidFill>
              </a:rPr>
              <a:t>Invalidates reliance</a:t>
            </a:r>
            <a:r>
              <a:rPr sz="1196" b="0" dirty="0">
                <a:solidFill>
                  <a:srgbClr val="333333"/>
                </a:solidFill>
              </a:rPr>
              <a:t> on SIMON bounds </a:t>
            </a:r>
          </a:p>
        </p:txBody>
      </p:sp>
      <p:pic>
        <p:nvPicPr>
          <p:cNvPr id="30" name="Picture 29" descr="image.png"/>
          <p:cNvPicPr>
            <a:picLocks noChangeAspect="1"/>
          </p:cNvPicPr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647685" y="6517005"/>
            <a:ext cx="171445" cy="88490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857228" y="6418375"/>
            <a:ext cx="3495587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66CC"/>
                </a:solidFill>
              </a:rPr>
              <a:t>Multiple approaches</a:t>
            </a:r>
            <a:r>
              <a:rPr sz="1196" b="0" dirty="0">
                <a:solidFill>
                  <a:srgbClr val="333333"/>
                </a:solidFill>
              </a:rPr>
              <a:t> confirm vulnerabilities 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6638759" y="1333501"/>
            <a:ext cx="4886202" cy="4754880"/>
          </a:xfrm>
          <a:prstGeom prst="roundRect">
            <a:avLst>
              <a:gd name="adj" fmla="val 4678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TextBox 32"/>
          <p:cNvSpPr txBox="1"/>
          <p:nvPr/>
        </p:nvSpPr>
        <p:spPr>
          <a:xfrm>
            <a:off x="6829254" y="1523999"/>
            <a:ext cx="4505212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1300"/>
              </a:spcAft>
            </a:pPr>
            <a:r>
              <a:rPr sz="1315" b="1">
                <a:solidFill>
                  <a:srgbClr val="0066CC"/>
                </a:solidFill>
              </a:rPr>
              <a:t>Future Research Directions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6829254" y="1981199"/>
            <a:ext cx="4505212" cy="933449"/>
          </a:xfrm>
          <a:prstGeom prst="roundRect">
            <a:avLst>
              <a:gd name="adj" fmla="val 16326"/>
            </a:avLst>
          </a:prstGeom>
          <a:solidFill>
            <a:srgbClr val="0066CC">
              <a:alpha val="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Rounded Rectangle 34"/>
          <p:cNvSpPr/>
          <p:nvPr/>
        </p:nvSpPr>
        <p:spPr>
          <a:xfrm>
            <a:off x="6972125" y="2124075"/>
            <a:ext cx="380990" cy="380999"/>
          </a:xfrm>
          <a:prstGeom prst="roundRect">
            <a:avLst>
              <a:gd name="adj" fmla="val 50000"/>
            </a:avLst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6" name="Picture 35" descr="image.png"/>
          <p:cNvPicPr>
            <a:picLocks noChangeAspect="1"/>
          </p:cNvPicPr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7048323" y="2211704"/>
            <a:ext cx="228594" cy="205739"/>
          </a:xfrm>
          <a:prstGeom prst="rect">
            <a:avLst/>
          </a:prstGeom>
        </p:spPr>
      </p:pic>
      <p:sp>
        <p:nvSpPr>
          <p:cNvPr id="37" name="TextBox 36"/>
          <p:cNvSpPr txBox="1"/>
          <p:nvPr/>
        </p:nvSpPr>
        <p:spPr>
          <a:xfrm>
            <a:off x="7495987" y="2124075"/>
            <a:ext cx="3695607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076" b="1">
                <a:solidFill>
                  <a:srgbClr val="333333"/>
                </a:solidFill>
              </a:rPr>
              <a:t>Extended Analysis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495987" y="2452328"/>
            <a:ext cx="3695607" cy="257891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 dirty="0">
                <a:solidFill>
                  <a:srgbClr val="555555"/>
                </a:solidFill>
              </a:rPr>
              <a:t>Apply similar techniques to other </a:t>
            </a:r>
            <a:r>
              <a:rPr lang="en-US" sz="956" dirty="0">
                <a:solidFill>
                  <a:srgbClr val="555555"/>
                </a:solidFill>
              </a:rPr>
              <a:t>block cipher</a:t>
            </a:r>
            <a:endParaRPr sz="956" b="0" dirty="0">
              <a:solidFill>
                <a:srgbClr val="555555"/>
              </a:solidFill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6829254" y="3057525"/>
            <a:ext cx="4505212" cy="933449"/>
          </a:xfrm>
          <a:prstGeom prst="roundRect">
            <a:avLst>
              <a:gd name="adj" fmla="val 16326"/>
            </a:avLst>
          </a:prstGeom>
          <a:solidFill>
            <a:srgbClr val="0066CC">
              <a:alpha val="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0" name="Rounded Rectangle 39"/>
          <p:cNvSpPr/>
          <p:nvPr/>
        </p:nvSpPr>
        <p:spPr>
          <a:xfrm>
            <a:off x="6972125" y="3200400"/>
            <a:ext cx="380990" cy="380999"/>
          </a:xfrm>
          <a:prstGeom prst="roundRect">
            <a:avLst>
              <a:gd name="adj" fmla="val 50000"/>
            </a:avLst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41" name="Picture 40" descr="image.png"/>
          <p:cNvPicPr>
            <a:picLocks noChangeAspect="1"/>
          </p:cNvPicPr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7048323" y="3302317"/>
            <a:ext cx="228594" cy="177164"/>
          </a:xfrm>
          <a:prstGeom prst="rect">
            <a:avLst/>
          </a:prstGeom>
        </p:spPr>
      </p:pic>
      <p:sp>
        <p:nvSpPr>
          <p:cNvPr id="42" name="TextBox 41"/>
          <p:cNvSpPr txBox="1"/>
          <p:nvPr/>
        </p:nvSpPr>
        <p:spPr>
          <a:xfrm>
            <a:off x="7495987" y="3200400"/>
            <a:ext cx="3695607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076" b="1">
                <a:solidFill>
                  <a:srgbClr val="333333"/>
                </a:solidFill>
              </a:rPr>
              <a:t>Advanced Neural Methods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7495987" y="3467100"/>
            <a:ext cx="3695607" cy="3809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555555"/>
                </a:solidFill>
              </a:rPr>
              <a:t>Explore transformer-based architectures for cipher analysis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6829254" y="4133849"/>
            <a:ext cx="4505212" cy="742950"/>
          </a:xfrm>
          <a:prstGeom prst="roundRect">
            <a:avLst>
              <a:gd name="adj" fmla="val 20512"/>
            </a:avLst>
          </a:prstGeom>
          <a:solidFill>
            <a:srgbClr val="0066CC">
              <a:alpha val="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5" name="Rounded Rectangle 44"/>
          <p:cNvSpPr/>
          <p:nvPr/>
        </p:nvSpPr>
        <p:spPr>
          <a:xfrm>
            <a:off x="6972125" y="4276725"/>
            <a:ext cx="380990" cy="380999"/>
          </a:xfrm>
          <a:prstGeom prst="roundRect">
            <a:avLst>
              <a:gd name="adj" fmla="val 50000"/>
            </a:avLst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46" name="Picture 45" descr="image.png"/>
          <p:cNvPicPr>
            <a:picLocks noChangeAspect="1"/>
          </p:cNvPicPr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7048323" y="4358640"/>
            <a:ext cx="228594" cy="217170"/>
          </a:xfrm>
          <a:prstGeom prst="rect">
            <a:avLst/>
          </a:prstGeom>
        </p:spPr>
      </p:pic>
      <p:sp>
        <p:nvSpPr>
          <p:cNvPr id="47" name="TextBox 46"/>
          <p:cNvSpPr txBox="1"/>
          <p:nvPr/>
        </p:nvSpPr>
        <p:spPr>
          <a:xfrm>
            <a:off x="7495987" y="4276725"/>
            <a:ext cx="3695607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076" b="1">
                <a:solidFill>
                  <a:srgbClr val="333333"/>
                </a:solidFill>
              </a:rPr>
              <a:t>Practical Attacks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7495987" y="4543425"/>
            <a:ext cx="3695607" cy="1904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 dirty="0">
                <a:solidFill>
                  <a:srgbClr val="555555"/>
                </a:solidFill>
              </a:rPr>
              <a:t>Develop full key recovery attacks beyond 8 rounds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6829254" y="5019675"/>
            <a:ext cx="4505212" cy="933449"/>
          </a:xfrm>
          <a:prstGeom prst="roundRect">
            <a:avLst>
              <a:gd name="adj" fmla="val 16326"/>
            </a:avLst>
          </a:prstGeom>
          <a:solidFill>
            <a:srgbClr val="0066CC">
              <a:alpha val="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0" name="Rounded Rectangle 49"/>
          <p:cNvSpPr/>
          <p:nvPr/>
        </p:nvSpPr>
        <p:spPr>
          <a:xfrm>
            <a:off x="6972125" y="5162550"/>
            <a:ext cx="380990" cy="380999"/>
          </a:xfrm>
          <a:prstGeom prst="roundRect">
            <a:avLst>
              <a:gd name="adj" fmla="val 50000"/>
            </a:avLst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51" name="Picture 50" descr="image.png"/>
          <p:cNvPicPr>
            <a:picLocks noChangeAspect="1"/>
          </p:cNvPicPr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7048323" y="5264467"/>
            <a:ext cx="228594" cy="177164"/>
          </a:xfrm>
          <a:prstGeom prst="rect">
            <a:avLst/>
          </a:prstGeom>
        </p:spPr>
      </p:pic>
      <p:sp>
        <p:nvSpPr>
          <p:cNvPr id="52" name="TextBox 51"/>
          <p:cNvSpPr txBox="1"/>
          <p:nvPr/>
        </p:nvSpPr>
        <p:spPr>
          <a:xfrm>
            <a:off x="7495987" y="5162550"/>
            <a:ext cx="3695607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076" b="1">
                <a:solidFill>
                  <a:srgbClr val="333333"/>
                </a:solidFill>
              </a:rPr>
              <a:t>Cipher Design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495987" y="5429250"/>
            <a:ext cx="3695607" cy="3809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555555"/>
                </a:solidFill>
              </a:rPr>
              <a:t>Propose improvements to GFRX based on identified weaknesses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0F4FF"/>
            </a:gs>
            <a:gs pos="100000">
              <a:srgbClr val="FFFFFF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047749"/>
          </a:xfrm>
          <a:prstGeom prst="rect">
            <a:avLst/>
          </a:prstGeom>
          <a:gradFill rotWithShape="1">
            <a:gsLst>
              <a:gs pos="0">
                <a:srgbClr val="003366"/>
              </a:gs>
              <a:gs pos="100000">
                <a:srgbClr val="0066CC"/>
              </a:gs>
            </a:gsLst>
            <a:lin ang="108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58" name="Group 57"/>
          <p:cNvGrpSpPr/>
          <p:nvPr/>
        </p:nvGrpSpPr>
        <p:grpSpPr>
          <a:xfrm>
            <a:off x="6714956" y="4843546"/>
            <a:ext cx="5257668" cy="1057276"/>
            <a:chOff x="6714956" y="4710196"/>
            <a:chExt cx="5257668" cy="1057276"/>
          </a:xfrm>
        </p:grpSpPr>
        <p:grpSp>
          <p:nvGrpSpPr>
            <p:cNvPr id="57" name="Group 56"/>
            <p:cNvGrpSpPr/>
            <p:nvPr/>
          </p:nvGrpSpPr>
          <p:grpSpPr>
            <a:xfrm>
              <a:off x="6972137" y="4710196"/>
              <a:ext cx="4505200" cy="1057276"/>
              <a:chOff x="6476837" y="4710196"/>
              <a:chExt cx="4505200" cy="1057276"/>
            </a:xfrm>
          </p:grpSpPr>
          <p:sp>
            <p:nvSpPr>
              <p:cNvPr id="26" name="Rounded Rectangle 25"/>
              <p:cNvSpPr/>
              <p:nvPr/>
            </p:nvSpPr>
            <p:spPr>
              <a:xfrm>
                <a:off x="6476837" y="4710197"/>
                <a:ext cx="4505200" cy="1057275"/>
              </a:xfrm>
              <a:prstGeom prst="roundRect">
                <a:avLst>
                  <a:gd name="adj" fmla="val 21621"/>
                </a:avLst>
              </a:prstGeom>
              <a:solidFill>
                <a:srgbClr val="0066CC">
                  <a:alpha val="10000"/>
                </a:srgb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7" name="Round Same Side Corner Rectangle 26"/>
              <p:cNvSpPr/>
              <p:nvPr/>
            </p:nvSpPr>
            <p:spPr>
              <a:xfrm rot="16200000">
                <a:off x="6030750" y="5156284"/>
                <a:ext cx="1057275" cy="1651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0066CC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28" name="TextBox 27"/>
            <p:cNvSpPr txBox="1"/>
            <p:nvPr/>
          </p:nvSpPr>
          <p:spPr>
            <a:xfrm>
              <a:off x="6714956" y="4900698"/>
              <a:ext cx="5257668" cy="342900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650"/>
                </a:spcAft>
              </a:pPr>
              <a:r>
                <a:rPr sz="1674" b="1">
                  <a:solidFill>
                    <a:srgbClr val="0066CC"/>
                  </a:solidFill>
                </a:rPr>
                <a:t>Questions?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714956" y="5253122"/>
              <a:ext cx="5257668" cy="23812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r>
                <a:rPr sz="1196" b="0" dirty="0">
                  <a:solidFill>
                    <a:srgbClr val="555555"/>
                  </a:solidFill>
                </a:rPr>
                <a:t>Thank you for your attention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</a:rPr>
              <a:t>Questions &amp; Thank You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6733" y="1315323"/>
            <a:ext cx="1934119" cy="33162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1435" b="1" dirty="0">
                <a:solidFill>
                  <a:srgbClr val="0066CC"/>
                </a:solidFill>
              </a:rPr>
              <a:t> </a:t>
            </a:r>
            <a:r>
              <a:rPr sz="1104" dirty="0"/>
              <a:t>  </a:t>
            </a:r>
            <a:r>
              <a:rPr sz="1435" b="1" dirty="0">
                <a:solidFill>
                  <a:srgbClr val="0066CC"/>
                </a:solidFill>
              </a:rPr>
              <a:t> </a:t>
            </a:r>
            <a:r>
              <a:rPr lang="fa-IR" sz="1435" b="1" dirty="0">
                <a:solidFill>
                  <a:srgbClr val="0066CC"/>
                </a:solidFill>
              </a:rPr>
              <a:t> </a:t>
            </a:r>
            <a:r>
              <a:rPr sz="1435" b="1" dirty="0">
                <a:solidFill>
                  <a:srgbClr val="0066CC"/>
                </a:solidFill>
              </a:rPr>
              <a:t>Contact Information </a:t>
            </a:r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66733" y="1397317"/>
            <a:ext cx="228594" cy="177164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666733" y="1771650"/>
            <a:ext cx="5686282" cy="2286000"/>
          </a:xfrm>
          <a:prstGeom prst="roundRect">
            <a:avLst>
              <a:gd name="adj" fmla="val 10000"/>
            </a:avLst>
          </a:prstGeom>
          <a:solidFill>
            <a:srgbClr val="0066CC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ound Same Side Corner Rectangle 6"/>
          <p:cNvSpPr/>
          <p:nvPr/>
        </p:nvSpPr>
        <p:spPr>
          <a:xfrm rot="16200000">
            <a:off x="-393717" y="2832100"/>
            <a:ext cx="2286000" cy="16510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8" name="Picture 7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4852" y="2031897"/>
            <a:ext cx="171445" cy="12720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171545" y="1971675"/>
            <a:ext cx="1228694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1" dirty="0" err="1">
                <a:solidFill>
                  <a:srgbClr val="0066CC"/>
                </a:solidFill>
              </a:rPr>
              <a:t>Javad</a:t>
            </a:r>
            <a:r>
              <a:rPr sz="1196" b="1" dirty="0">
                <a:solidFill>
                  <a:srgbClr val="0066CC"/>
                </a:solidFill>
              </a:rPr>
              <a:t> </a:t>
            </a:r>
            <a:r>
              <a:rPr sz="1196" b="1" dirty="0" err="1">
                <a:solidFill>
                  <a:srgbClr val="0066CC"/>
                </a:solidFill>
              </a:rPr>
              <a:t>Alizadeh</a:t>
            </a:r>
            <a:endParaRPr sz="1196" b="1" dirty="0">
              <a:solidFill>
                <a:srgbClr val="0066CC"/>
              </a:solidFill>
            </a:endParaRPr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04852" y="2412897"/>
            <a:ext cx="171445" cy="127204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171545" y="2343150"/>
            <a:ext cx="1571585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JAlizadeh@ihu.ac.ir</a:t>
            </a:r>
          </a:p>
        </p:txBody>
      </p:sp>
      <p:pic>
        <p:nvPicPr>
          <p:cNvPr id="12" name="Picture 11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4852" y="2793897"/>
            <a:ext cx="171445" cy="12720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171545" y="2733674"/>
            <a:ext cx="1323941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0066CC"/>
                </a:solidFill>
              </a:rPr>
              <a:t>Bahman Madadi</a:t>
            </a:r>
          </a:p>
        </p:txBody>
      </p:sp>
      <p:pic>
        <p:nvPicPr>
          <p:cNvPr id="14" name="Picture 13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04852" y="3174897"/>
            <a:ext cx="171445" cy="12720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171545" y="3105149"/>
            <a:ext cx="2066873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BahmanMadadi@ihu.ac.ir</a:t>
            </a:r>
          </a:p>
        </p:txBody>
      </p:sp>
      <p:pic>
        <p:nvPicPr>
          <p:cNvPr id="16" name="Picture 15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904852" y="3544836"/>
            <a:ext cx="171445" cy="149327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171545" y="3486150"/>
            <a:ext cx="3000299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Imam Hossein University, Tehran, Iran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66733" y="4468098"/>
            <a:ext cx="1545616" cy="33162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1435" b="1" dirty="0">
                <a:solidFill>
                  <a:srgbClr val="0066CC"/>
                </a:solidFill>
              </a:rPr>
              <a:t> </a:t>
            </a:r>
            <a:r>
              <a:rPr sz="1104" dirty="0"/>
              <a:t>  </a:t>
            </a:r>
            <a:r>
              <a:rPr sz="1435" b="1" dirty="0">
                <a:solidFill>
                  <a:srgbClr val="0066CC"/>
                </a:solidFill>
              </a:rPr>
              <a:t> </a:t>
            </a:r>
            <a:r>
              <a:rPr lang="fa-IR" sz="1435" b="1" dirty="0">
                <a:solidFill>
                  <a:srgbClr val="0066CC"/>
                </a:solidFill>
              </a:rPr>
              <a:t> </a:t>
            </a:r>
            <a:r>
              <a:rPr sz="1435" b="1" dirty="0">
                <a:solidFill>
                  <a:srgbClr val="0066CC"/>
                </a:solidFill>
              </a:rPr>
              <a:t>Key References </a:t>
            </a:r>
          </a:p>
        </p:txBody>
      </p:sp>
      <p:pic>
        <p:nvPicPr>
          <p:cNvPr id="19" name="Picture 18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66733" y="4543425"/>
            <a:ext cx="228594" cy="171450"/>
          </a:xfrm>
          <a:prstGeom prst="rect">
            <a:avLst/>
          </a:prstGeom>
        </p:spPr>
      </p:pic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666733" y="4960066"/>
            <a:ext cx="171445" cy="138266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933426" y="4924424"/>
            <a:ext cx="5419589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333333"/>
                </a:solidFill>
              </a:rPr>
              <a:t>Zhang et al. "Gfrx: A new lightweight block cipher for resource-constrained iot nodes." Electronics, 12(2):405, 2023.</a:t>
            </a:r>
          </a:p>
        </p:txBody>
      </p:sp>
      <p:pic>
        <p:nvPicPr>
          <p:cNvPr id="22" name="Picture 21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666733" y="5426791"/>
            <a:ext cx="171445" cy="138266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933426" y="5276850"/>
            <a:ext cx="5419589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 dirty="0" err="1">
                <a:solidFill>
                  <a:srgbClr val="333333"/>
                </a:solidFill>
              </a:rPr>
              <a:t>Gohr</a:t>
            </a:r>
            <a:r>
              <a:rPr sz="956" b="0" dirty="0">
                <a:solidFill>
                  <a:srgbClr val="333333"/>
                </a:solidFill>
              </a:rPr>
              <a:t>, A. "Improving attacks on round-reduced speck32/64 using deep learning." CRYPTO 2019.</a:t>
            </a:r>
          </a:p>
        </p:txBody>
      </p:sp>
      <p:pic>
        <p:nvPicPr>
          <p:cNvPr id="24" name="Picture 23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666733" y="5893516"/>
            <a:ext cx="171445" cy="138266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933426" y="5838825"/>
            <a:ext cx="5419589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 dirty="0">
                <a:solidFill>
                  <a:srgbClr val="333333"/>
                </a:solidFill>
              </a:rPr>
              <a:t>Sun, L., Wang, W., and Wang, M. "Accelerating the search of differential and linear characteristics with the sat method." IACR Transactions, 2021.</a:t>
            </a:r>
          </a:p>
        </p:txBody>
      </p:sp>
      <p:sp>
        <p:nvSpPr>
          <p:cNvPr id="52" name="Rounded Rectangle 51"/>
          <p:cNvSpPr/>
          <p:nvPr/>
        </p:nvSpPr>
        <p:spPr>
          <a:xfrm>
            <a:off x="6972125" y="3729123"/>
            <a:ext cx="4505212" cy="933449"/>
          </a:xfrm>
          <a:prstGeom prst="roundRect">
            <a:avLst>
              <a:gd name="adj" fmla="val 16326"/>
            </a:avLst>
          </a:prstGeom>
          <a:solidFill>
            <a:srgbClr val="0066CC">
              <a:alpha val="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3" name="Rounded Rectangle 52"/>
          <p:cNvSpPr/>
          <p:nvPr/>
        </p:nvSpPr>
        <p:spPr>
          <a:xfrm>
            <a:off x="7114996" y="3871998"/>
            <a:ext cx="380990" cy="380999"/>
          </a:xfrm>
          <a:prstGeom prst="roundRect">
            <a:avLst>
              <a:gd name="adj" fmla="val 50000"/>
            </a:avLst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54" name="Picture 53" descr="image.png"/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6871748" y="3948197"/>
            <a:ext cx="867486" cy="228600"/>
          </a:xfrm>
          <a:prstGeom prst="rect">
            <a:avLst/>
          </a:prstGeom>
        </p:spPr>
      </p:pic>
      <p:sp>
        <p:nvSpPr>
          <p:cNvPr id="55" name="TextBox 54"/>
          <p:cNvSpPr txBox="1"/>
          <p:nvPr/>
        </p:nvSpPr>
        <p:spPr>
          <a:xfrm>
            <a:off x="7638858" y="3871998"/>
            <a:ext cx="3695607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076" b="1">
                <a:solidFill>
                  <a:srgbClr val="333333"/>
                </a:solidFill>
              </a:rPr>
              <a:t>Source Code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7638858" y="4138698"/>
            <a:ext cx="3695607" cy="3809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 dirty="0">
                <a:solidFill>
                  <a:srgbClr val="555555"/>
                </a:solidFill>
              </a:rPr>
              <a:t>Available at: https://github.com/CryptanalysisGFRX/GFRX64.git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0F4FF"/>
            </a:gs>
            <a:gs pos="100000">
              <a:srgbClr val="FFFFFF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0" y="0"/>
            <a:ext cx="12191695" cy="1047749"/>
          </a:xfrm>
          <a:prstGeom prst="rect">
            <a:avLst/>
          </a:prstGeom>
          <a:gradFill rotWithShape="1">
            <a:gsLst>
              <a:gs pos="0">
                <a:srgbClr val="003366"/>
              </a:gs>
              <a:gs pos="100000">
                <a:srgbClr val="0066CC"/>
              </a:gs>
            </a:gsLst>
            <a:lin ang="108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 dirty="0">
                <a:solidFill>
                  <a:srgbClr val="FFFFFF"/>
                </a:solidFill>
              </a:rPr>
              <a:t>Abstract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6733" y="1428750"/>
            <a:ext cx="6229194" cy="8572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950"/>
              </a:lnSpc>
              <a:spcBef>
                <a:spcPts val="0"/>
              </a:spcBef>
              <a:spcAft>
                <a:spcPts val="1300"/>
              </a:spcAft>
            </a:pPr>
            <a:r>
              <a:rPr sz="1196" b="0">
                <a:solidFill>
                  <a:srgbClr val="333333"/>
                </a:solidFill>
              </a:rPr>
              <a:t> This paper presents the </a:t>
            </a:r>
            <a:r>
              <a:rPr sz="1196" b="1">
                <a:solidFill>
                  <a:srgbClr val="0066CC"/>
                </a:solidFill>
              </a:rPr>
              <a:t>first third-party cryptanalysis</a:t>
            </a:r>
            <a:r>
              <a:rPr sz="1196" b="0">
                <a:solidFill>
                  <a:srgbClr val="333333"/>
                </a:solidFill>
              </a:rPr>
              <a:t> of the GFRX-64 lightweight block cipher, examining its security against differential and linear attacks.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66733" y="2476499"/>
            <a:ext cx="6229194" cy="57150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950"/>
              </a:lnSpc>
              <a:spcBef>
                <a:spcPts val="0"/>
              </a:spcBef>
              <a:spcAft>
                <a:spcPts val="1300"/>
              </a:spcAft>
            </a:pPr>
            <a:r>
              <a:rPr sz="1196" b="0">
                <a:solidFill>
                  <a:srgbClr val="333333"/>
                </a:solidFill>
              </a:rPr>
              <a:t> We introduce </a:t>
            </a:r>
            <a:r>
              <a:rPr sz="1196" b="1">
                <a:solidFill>
                  <a:srgbClr val="0066CC"/>
                </a:solidFill>
              </a:rPr>
              <a:t>neural distinguishers</a:t>
            </a:r>
            <a:r>
              <a:rPr sz="1196" b="0">
                <a:solidFill>
                  <a:srgbClr val="333333"/>
                </a:solidFill>
              </a:rPr>
              <a:t> for up to 7 rounds of GFRX-64/96 and extend a 6-round distinguisher to perform an </a:t>
            </a:r>
            <a:r>
              <a:rPr sz="1196" b="1">
                <a:solidFill>
                  <a:srgbClr val="0066CC"/>
                </a:solidFill>
              </a:rPr>
              <a:t>8-round key recovery attack</a:t>
            </a:r>
            <a:r>
              <a:rPr sz="1196" b="0">
                <a:solidFill>
                  <a:srgbClr val="333333"/>
                </a:solidFill>
              </a:rPr>
              <a:t>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66733" y="3272171"/>
                <a:ext cx="6229194" cy="856581"/>
              </a:xfrm>
              <a:prstGeom prst="rect">
                <a:avLst/>
              </a:prstGeom>
              <a:noFill/>
            </p:spPr>
            <p:txBody>
              <a:bodyPr wrap="square" lIns="73152" tIns="54864" rIns="73152" bIns="54864" anchor="ctr">
                <a:spAutoFit/>
              </a:bodyPr>
              <a:lstStyle/>
              <a:p>
                <a:pPr>
                  <a:lnSpc>
                    <a:spcPts val="1950"/>
                  </a:lnSpc>
                  <a:spcAft>
                    <a:spcPts val="1300"/>
                  </a:spcAft>
                </a:pPr>
                <a:r>
                  <a:rPr lang="en-US" sz="1196" b="0" dirty="0">
                    <a:solidFill>
                      <a:srgbClr val="333333"/>
                    </a:solidFill>
                  </a:rPr>
                  <a:t> Using a </a:t>
                </a:r>
                <a:r>
                  <a:rPr lang="en-US" sz="1196" b="1" dirty="0">
                    <a:solidFill>
                      <a:srgbClr val="0066CC"/>
                    </a:solidFill>
                  </a:rPr>
                  <a:t>SAT/SMT-based framework</a:t>
                </a:r>
                <a:r>
                  <a:rPr lang="en-US" sz="1196" b="0" dirty="0">
                    <a:solidFill>
                      <a:srgbClr val="333333"/>
                    </a:solidFill>
                  </a:rPr>
                  <a:t>, we identify an 11-round differential distinguisher with probability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a-IR" sz="1196" b="0" i="1" smtClean="0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a-IR" sz="1196" b="0" i="1" smtClean="0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fa-IR" sz="1196" b="0" i="1" smtClean="0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fa-IR" sz="1196" b="0" i="1" smtClean="0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62</m:t>
                        </m:r>
                      </m:sup>
                    </m:sSup>
                  </m:oMath>
                </a14:m>
                <a:r>
                  <a:rPr lang="en-US" sz="1196" b="0" dirty="0">
                    <a:solidFill>
                      <a:srgbClr val="333333"/>
                    </a:solidFill>
                  </a:rPr>
                  <a:t>a 15-round linear distinguisher with correlation</a:t>
                </a:r>
                <a:r>
                  <a:rPr lang="fa-IR" sz="1196" dirty="0">
                    <a:solidFill>
                      <a:srgbClr val="333333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a-IR" sz="1196" i="1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a-IR" sz="1196" i="1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fa-IR" sz="1196" i="1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fa-IR" sz="1196" b="0" i="1" smtClean="0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30</m:t>
                        </m:r>
                      </m:sup>
                    </m:sSup>
                  </m:oMath>
                </a14:m>
                <a:r>
                  <a:rPr lang="en-US" sz="1196" b="0" dirty="0">
                    <a:solidFill>
                      <a:srgbClr val="333333"/>
                    </a:solidFill>
                  </a:rPr>
                  <a:t>, and a 17-round linear hull with correlation</a:t>
                </a:r>
                <a:r>
                  <a:rPr lang="fa-IR" sz="1196" dirty="0">
                    <a:solidFill>
                      <a:srgbClr val="333333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a-IR" sz="1196" i="1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a-IR" sz="1196" i="1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fa-IR" sz="1196" i="1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fa-IR" sz="1196" b="0" i="1" smtClean="0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31</m:t>
                        </m:r>
                        <m:r>
                          <a:rPr lang="fa-IR" sz="1196" b="0" i="1" smtClean="0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fa-IR" sz="1196" b="0" i="1" smtClean="0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61</m:t>
                        </m:r>
                      </m:sup>
                    </m:sSup>
                  </m:oMath>
                </a14:m>
                <a:r>
                  <a:rPr lang="en-US" sz="1196" b="0" dirty="0">
                    <a:solidFill>
                      <a:srgbClr val="333333"/>
                    </a:solidFill>
                  </a:rPr>
                  <a:t>. </a:t>
                </a:r>
                <a:endParaRPr sz="1196" b="0" dirty="0">
                  <a:solidFill>
                    <a:srgbClr val="333333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733" y="3272171"/>
                <a:ext cx="6229194" cy="856581"/>
              </a:xfrm>
              <a:prstGeom prst="rect">
                <a:avLst/>
              </a:prstGeom>
              <a:blipFill>
                <a:blip r:embed="rId3"/>
                <a:stretch>
                  <a:fillRect l="-294" b="-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666733" y="4352924"/>
            <a:ext cx="6229194" cy="57150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950"/>
              </a:lnSpc>
              <a:spcBef>
                <a:spcPts val="0"/>
              </a:spcBef>
              <a:spcAft>
                <a:spcPts val="1300"/>
              </a:spcAft>
            </a:pPr>
            <a:r>
              <a:rPr sz="1196" b="0">
                <a:solidFill>
                  <a:srgbClr val="333333"/>
                </a:solidFill>
              </a:rPr>
              <a:t>Our results demonstrate that reducing the cryptanalysis of GFRX to that of SIMON cannot yield accurate security bounds.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181670" y="2219324"/>
            <a:ext cx="4343291" cy="3467100"/>
          </a:xfrm>
          <a:prstGeom prst="roundRect">
            <a:avLst>
              <a:gd name="adj" fmla="val 6593"/>
            </a:avLst>
          </a:prstGeom>
          <a:solidFill>
            <a:srgbClr val="0066CC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ound Same Side Corner Rectangle 8"/>
          <p:cNvSpPr/>
          <p:nvPr/>
        </p:nvSpPr>
        <p:spPr>
          <a:xfrm rot="16200000">
            <a:off x="5530670" y="3870324"/>
            <a:ext cx="3467100" cy="16510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467413" y="2502217"/>
            <a:ext cx="228594" cy="177164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7791255" y="2457450"/>
            <a:ext cx="3495587" cy="47624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333333"/>
                </a:solidFill>
              </a:rPr>
              <a:t> </a:t>
            </a:r>
            <a:r>
              <a:rPr sz="1076" b="1">
                <a:solidFill>
                  <a:srgbClr val="333333"/>
                </a:solidFill>
              </a:rPr>
              <a:t>Neural Distinguishers:</a:t>
            </a:r>
            <a:r>
              <a:rPr sz="1076" b="0">
                <a:solidFill>
                  <a:srgbClr val="333333"/>
                </a:solidFill>
              </a:rPr>
              <a:t> 1-7 rounds with accuracy up to 100% </a:t>
            </a:r>
          </a:p>
        </p:txBody>
      </p:sp>
      <p:pic>
        <p:nvPicPr>
          <p:cNvPr id="12" name="Picture 11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467413" y="3156584"/>
            <a:ext cx="228594" cy="125729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7791255" y="3086100"/>
            <a:ext cx="3495587" cy="47624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333333"/>
                </a:solidFill>
              </a:rPr>
              <a:t> </a:t>
            </a:r>
            <a:r>
              <a:rPr sz="1076" b="1">
                <a:solidFill>
                  <a:srgbClr val="333333"/>
                </a:solidFill>
              </a:rPr>
              <a:t>Key Recovery:</a:t>
            </a:r>
            <a:r>
              <a:rPr sz="1076" b="0">
                <a:solidFill>
                  <a:srgbClr val="333333"/>
                </a:solidFill>
              </a:rPr>
              <a:t> 8-round attack using 6-round neural distinguisher </a:t>
            </a:r>
          </a:p>
        </p:txBody>
      </p:sp>
      <p:pic>
        <p:nvPicPr>
          <p:cNvPr id="14" name="Picture 13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467413" y="3767137"/>
            <a:ext cx="228594" cy="14287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7791255" y="3812389"/>
                <a:ext cx="3495587" cy="300019"/>
              </a:xfrm>
              <a:prstGeom prst="rect">
                <a:avLst/>
              </a:prstGeom>
              <a:noFill/>
            </p:spPr>
            <p:txBody>
              <a:bodyPr wrap="square" lIns="73152" tIns="54864" rIns="73152" bIns="54864" anchor="ctr">
                <a:spAutoFit/>
              </a:bodyPr>
              <a:lstStyle/>
              <a:p>
                <a:pPr algn="l">
                  <a:lnSpc>
                    <a:spcPts val="1625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sz="1076" b="0" dirty="0">
                    <a:solidFill>
                      <a:srgbClr val="333333"/>
                    </a:solidFill>
                  </a:rPr>
                  <a:t> </a:t>
                </a:r>
                <a:r>
                  <a:rPr sz="1076" b="1" dirty="0">
                    <a:solidFill>
                      <a:srgbClr val="333333"/>
                    </a:solidFill>
                  </a:rPr>
                  <a:t>Differential:</a:t>
                </a:r>
                <a:r>
                  <a:rPr sz="1076" b="0" dirty="0">
                    <a:solidFill>
                      <a:srgbClr val="333333"/>
                    </a:solidFill>
                  </a:rPr>
                  <a:t> 11-round characteristic with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a-IR" sz="1100" b="0" i="1" smtClean="0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a-IR" sz="1100" b="0" i="1" smtClean="0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fa-IR" sz="1100" b="0" i="1" smtClean="0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fa-IR" sz="1100" b="0" i="1" smtClean="0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62</m:t>
                        </m:r>
                      </m:sup>
                    </m:sSup>
                  </m:oMath>
                </a14:m>
                <a:r>
                  <a:rPr sz="1076" b="0" dirty="0">
                    <a:solidFill>
                      <a:srgbClr val="333333"/>
                    </a:solidFill>
                  </a:rPr>
                  <a:t> probability </a:t>
                </a: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91255" y="3812389"/>
                <a:ext cx="3495587" cy="300019"/>
              </a:xfrm>
              <a:prstGeom prst="rect">
                <a:avLst/>
              </a:prstGeom>
              <a:blipFill>
                <a:blip r:embed="rId7"/>
                <a:stretch>
                  <a:fillRect b="-8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6" name="Picture 15" descr="image.png"/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467413" y="4432935"/>
            <a:ext cx="228594" cy="12572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7791255" y="4469615"/>
                <a:ext cx="3495587" cy="300019"/>
              </a:xfrm>
              <a:prstGeom prst="rect">
                <a:avLst/>
              </a:prstGeom>
              <a:noFill/>
            </p:spPr>
            <p:txBody>
              <a:bodyPr wrap="square" lIns="73152" tIns="54864" rIns="73152" bIns="54864" anchor="ctr">
                <a:spAutoFit/>
              </a:bodyPr>
              <a:lstStyle/>
              <a:p>
                <a:pPr algn="l">
                  <a:lnSpc>
                    <a:spcPts val="1625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sz="1076" b="0" dirty="0">
                    <a:solidFill>
                      <a:srgbClr val="333333"/>
                    </a:solidFill>
                  </a:rPr>
                  <a:t> </a:t>
                </a:r>
                <a:r>
                  <a:rPr sz="1076" b="1" dirty="0">
                    <a:solidFill>
                      <a:srgbClr val="333333"/>
                    </a:solidFill>
                  </a:rPr>
                  <a:t>Linear:</a:t>
                </a:r>
                <a:r>
                  <a:rPr sz="1076" b="0" dirty="0">
                    <a:solidFill>
                      <a:srgbClr val="333333"/>
                    </a:solidFill>
                  </a:rPr>
                  <a:t> 15-round characteristic with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a-IR" sz="1100" i="1" smtClean="0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a-IR" sz="1100" i="1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fa-IR" sz="1100" i="1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fa-IR" sz="1100" b="0" i="1" smtClean="0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30</m:t>
                        </m:r>
                      </m:sup>
                    </m:sSup>
                  </m:oMath>
                </a14:m>
                <a:r>
                  <a:rPr sz="1076" b="0" dirty="0">
                    <a:solidFill>
                      <a:srgbClr val="333333"/>
                    </a:solidFill>
                  </a:rPr>
                  <a:t> correlation </a:t>
                </a: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91255" y="4469615"/>
                <a:ext cx="3495587" cy="300019"/>
              </a:xfrm>
              <a:prstGeom prst="rect">
                <a:avLst/>
              </a:prstGeom>
              <a:blipFill>
                <a:blip r:embed="rId9"/>
                <a:stretch>
                  <a:fillRect b="-102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8" name="Picture 17" descr="image.png"/>
          <p:cNvPicPr>
            <a:picLocks noChangeAspect="1"/>
          </p:cNvPicPr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7467413" y="5073967"/>
            <a:ext cx="228594" cy="17716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7791255" y="5017303"/>
                <a:ext cx="2780889" cy="300019"/>
              </a:xfrm>
              <a:prstGeom prst="rect">
                <a:avLst/>
              </a:prstGeom>
              <a:noFill/>
            </p:spPr>
            <p:txBody>
              <a:bodyPr wrap="none" lIns="73152" tIns="54864" rIns="73152" bIns="54864" anchor="ctr">
                <a:spAutoFit/>
              </a:bodyPr>
              <a:lstStyle/>
              <a:p>
                <a:pPr algn="l">
                  <a:lnSpc>
                    <a:spcPts val="1625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sz="1076" b="0" dirty="0">
                    <a:solidFill>
                      <a:srgbClr val="333333"/>
                    </a:solidFill>
                  </a:rPr>
                  <a:t> </a:t>
                </a:r>
                <a:r>
                  <a:rPr sz="1076" b="1" dirty="0">
                    <a:solidFill>
                      <a:srgbClr val="333333"/>
                    </a:solidFill>
                  </a:rPr>
                  <a:t>Linear Hull:</a:t>
                </a:r>
                <a:r>
                  <a:rPr sz="1076" b="0" dirty="0">
                    <a:solidFill>
                      <a:srgbClr val="333333"/>
                    </a:solidFill>
                  </a:rPr>
                  <a:t> 17-round with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a-IR" sz="1100" i="1" smtClean="0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a-IR" sz="1100" i="1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fa-IR" sz="1100" i="1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fa-IR" sz="1100" b="0" i="1" smtClean="0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31</m:t>
                        </m:r>
                        <m:r>
                          <a:rPr lang="fa-IR" sz="1100" b="0" i="1" smtClean="0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fa-IR" sz="1100" b="0" i="1" smtClean="0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61</m:t>
                        </m:r>
                      </m:sup>
                    </m:sSup>
                  </m:oMath>
                </a14:m>
                <a:r>
                  <a:rPr sz="1076" b="0" dirty="0">
                    <a:solidFill>
                      <a:srgbClr val="333333"/>
                    </a:solidFill>
                  </a:rPr>
                  <a:t> correlation </a:t>
                </a: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91255" y="5017303"/>
                <a:ext cx="2780889" cy="300019"/>
              </a:xfrm>
              <a:prstGeom prst="rect">
                <a:avLst/>
              </a:prstGeom>
              <a:blipFill>
                <a:blip r:embed="rId11"/>
                <a:stretch>
                  <a:fillRect b="-102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0F4FF"/>
            </a:gs>
            <a:gs pos="100000">
              <a:srgbClr val="FFFFFF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43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33781"/>
          <a:stretch/>
        </p:blipFill>
        <p:spPr>
          <a:xfrm>
            <a:off x="7236432" y="934986"/>
            <a:ext cx="3850668" cy="311425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0" y="0"/>
            <a:ext cx="12191695" cy="1047749"/>
          </a:xfrm>
          <a:prstGeom prst="rect">
            <a:avLst/>
          </a:prstGeom>
          <a:gradFill rotWithShape="1">
            <a:gsLst>
              <a:gs pos="0">
                <a:srgbClr val="003366"/>
              </a:gs>
              <a:gs pos="100000">
                <a:srgbClr val="0066CC"/>
              </a:gs>
            </a:gsLst>
            <a:lin ang="108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</a:rPr>
              <a:t>Introduction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6733" y="1315323"/>
            <a:ext cx="2349554" cy="33162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1435" b="1" dirty="0">
                <a:solidFill>
                  <a:srgbClr val="0066CC"/>
                </a:solidFill>
              </a:rPr>
              <a:t> </a:t>
            </a:r>
            <a:r>
              <a:rPr sz="1104" dirty="0"/>
              <a:t>  </a:t>
            </a:r>
            <a:r>
              <a:rPr sz="1435" b="1" dirty="0">
                <a:solidFill>
                  <a:srgbClr val="0066CC"/>
                </a:solidFill>
              </a:rPr>
              <a:t> </a:t>
            </a:r>
            <a:r>
              <a:rPr lang="fa-IR" sz="1435" b="1" dirty="0">
                <a:solidFill>
                  <a:srgbClr val="0066CC"/>
                </a:solidFill>
              </a:rPr>
              <a:t> </a:t>
            </a:r>
            <a:r>
              <a:rPr sz="1435" b="1" dirty="0">
                <a:solidFill>
                  <a:srgbClr val="0066CC"/>
                </a:solidFill>
              </a:rPr>
              <a:t>Lightweight Block Ciphers </a:t>
            </a:r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6733" y="1377314"/>
            <a:ext cx="228594" cy="217170"/>
          </a:xfrm>
          <a:prstGeom prst="rect">
            <a:avLst/>
          </a:prstGeom>
        </p:spPr>
      </p:pic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66733" y="1801761"/>
            <a:ext cx="171445" cy="14932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933426" y="1771650"/>
            <a:ext cx="3952776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Designed for </a:t>
            </a:r>
            <a:r>
              <a:rPr sz="1196" b="1">
                <a:solidFill>
                  <a:srgbClr val="0066CC"/>
                </a:solidFill>
              </a:rPr>
              <a:t>resource-constrained environments</a:t>
            </a:r>
          </a:p>
        </p:txBody>
      </p:sp>
      <p:pic>
        <p:nvPicPr>
          <p:cNvPr id="8" name="Picture 7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66733" y="2182761"/>
            <a:ext cx="171445" cy="149327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933426" y="2152650"/>
            <a:ext cx="3038399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Two categories: </a:t>
            </a:r>
            <a:r>
              <a:rPr sz="1196" b="1">
                <a:solidFill>
                  <a:srgbClr val="0066CC"/>
                </a:solidFill>
              </a:rPr>
              <a:t>with/without S-boxes</a:t>
            </a:r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66733" y="2563761"/>
            <a:ext cx="171445" cy="149327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933426" y="2533649"/>
            <a:ext cx="3286042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ARX/AND-RX designs use basic operations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66733" y="3134598"/>
            <a:ext cx="3514232" cy="33162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1435" b="1" dirty="0">
                <a:solidFill>
                  <a:srgbClr val="0066CC"/>
                </a:solidFill>
              </a:rPr>
              <a:t> </a:t>
            </a:r>
            <a:r>
              <a:rPr sz="1104" dirty="0"/>
              <a:t>  </a:t>
            </a:r>
            <a:r>
              <a:rPr sz="1435" b="1" dirty="0">
                <a:solidFill>
                  <a:srgbClr val="0066CC"/>
                </a:solidFill>
              </a:rPr>
              <a:t> </a:t>
            </a:r>
            <a:r>
              <a:rPr lang="fa-IR" sz="1435" b="1" dirty="0">
                <a:solidFill>
                  <a:srgbClr val="0066CC"/>
                </a:solidFill>
              </a:rPr>
              <a:t> </a:t>
            </a:r>
            <a:r>
              <a:rPr sz="1435" b="1" dirty="0">
                <a:solidFill>
                  <a:srgbClr val="0066CC"/>
                </a:solidFill>
              </a:rPr>
              <a:t>Importance for </a:t>
            </a:r>
            <a:r>
              <a:rPr sz="1435" b="1" dirty="0" err="1">
                <a:solidFill>
                  <a:srgbClr val="0066CC"/>
                </a:solidFill>
              </a:rPr>
              <a:t>IoT</a:t>
            </a:r>
            <a:r>
              <a:rPr sz="1435" b="1" dirty="0">
                <a:solidFill>
                  <a:srgbClr val="0066CC"/>
                </a:solidFill>
              </a:rPr>
              <a:t> &amp; Embedded Systems </a:t>
            </a:r>
          </a:p>
        </p:txBody>
      </p:sp>
      <p:pic>
        <p:nvPicPr>
          <p:cNvPr id="13" name="Picture 12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66733" y="3212782"/>
            <a:ext cx="228594" cy="165734"/>
          </a:xfrm>
          <a:prstGeom prst="rect">
            <a:avLst/>
          </a:prstGeom>
        </p:spPr>
      </p:pic>
      <p:pic>
        <p:nvPicPr>
          <p:cNvPr id="14" name="Picture 13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66733" y="3621036"/>
            <a:ext cx="171445" cy="149327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933426" y="3590924"/>
            <a:ext cx="3162220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Limited </a:t>
            </a:r>
            <a:r>
              <a:rPr sz="1196" b="1">
                <a:solidFill>
                  <a:srgbClr val="0066CC"/>
                </a:solidFill>
              </a:rPr>
              <a:t>memory and processing power</a:t>
            </a:r>
          </a:p>
        </p:txBody>
      </p:sp>
      <p:pic>
        <p:nvPicPr>
          <p:cNvPr id="16" name="Picture 15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66733" y="4002036"/>
            <a:ext cx="171445" cy="149327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933426" y="3971925"/>
            <a:ext cx="4371865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Critical for securing </a:t>
            </a:r>
            <a:r>
              <a:rPr sz="1196" b="1">
                <a:solidFill>
                  <a:srgbClr val="0066CC"/>
                </a:solidFill>
              </a:rPr>
              <a:t>IoT sensors</a:t>
            </a:r>
            <a:r>
              <a:rPr sz="1196" b="0">
                <a:solidFill>
                  <a:srgbClr val="333333"/>
                </a:solidFill>
              </a:rPr>
              <a:t> and embedded devices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66733" y="4572873"/>
            <a:ext cx="1672637" cy="33162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1435" b="1" dirty="0">
                <a:solidFill>
                  <a:srgbClr val="0066CC"/>
                </a:solidFill>
              </a:rPr>
              <a:t> </a:t>
            </a:r>
            <a:r>
              <a:rPr sz="1104" dirty="0"/>
              <a:t>  </a:t>
            </a:r>
            <a:r>
              <a:rPr sz="1435" b="1" dirty="0">
                <a:solidFill>
                  <a:srgbClr val="0066CC"/>
                </a:solidFill>
              </a:rPr>
              <a:t> </a:t>
            </a:r>
            <a:r>
              <a:rPr lang="fa-IR" sz="1435" b="1" dirty="0">
                <a:solidFill>
                  <a:srgbClr val="0066CC"/>
                </a:solidFill>
              </a:rPr>
              <a:t> </a:t>
            </a:r>
            <a:r>
              <a:rPr sz="1435" b="1" dirty="0">
                <a:solidFill>
                  <a:srgbClr val="0066CC"/>
                </a:solidFill>
              </a:rPr>
              <a:t>Security Analysis </a:t>
            </a:r>
          </a:p>
        </p:txBody>
      </p:sp>
      <p:pic>
        <p:nvPicPr>
          <p:cNvPr id="19" name="Picture 18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66733" y="4640579"/>
            <a:ext cx="228594" cy="205739"/>
          </a:xfrm>
          <a:prstGeom prst="rect">
            <a:avLst/>
          </a:prstGeom>
        </p:spPr>
      </p:pic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66733" y="5059311"/>
            <a:ext cx="171445" cy="149327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933426" y="5029200"/>
            <a:ext cx="3286042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Must resist </a:t>
            </a:r>
            <a:r>
              <a:rPr sz="1196" b="1">
                <a:solidFill>
                  <a:srgbClr val="0066CC"/>
                </a:solidFill>
              </a:rPr>
              <a:t>differential and linear attacks</a:t>
            </a:r>
          </a:p>
        </p:txBody>
      </p:sp>
      <p:pic>
        <p:nvPicPr>
          <p:cNvPr id="22" name="Picture 21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66733" y="5440311"/>
            <a:ext cx="171445" cy="149327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933426" y="5410199"/>
            <a:ext cx="4267093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Automated cryptanalysis methods: </a:t>
            </a:r>
            <a:r>
              <a:rPr sz="1196" b="1">
                <a:solidFill>
                  <a:srgbClr val="0066CC"/>
                </a:solidFill>
              </a:rPr>
              <a:t>MILP, CP, SAT/SMT</a:t>
            </a:r>
          </a:p>
        </p:txBody>
      </p:sp>
      <p:grpSp>
        <p:nvGrpSpPr>
          <p:cNvPr id="43" name="Group 42"/>
          <p:cNvGrpSpPr/>
          <p:nvPr/>
        </p:nvGrpSpPr>
        <p:grpSpPr>
          <a:xfrm>
            <a:off x="7181670" y="3867150"/>
            <a:ext cx="4343291" cy="2667000"/>
            <a:chOff x="7181670" y="3810000"/>
            <a:chExt cx="4343291" cy="2667000"/>
          </a:xfrm>
        </p:grpSpPr>
        <p:grpSp>
          <p:nvGrpSpPr>
            <p:cNvPr id="42" name="Group 41"/>
            <p:cNvGrpSpPr/>
            <p:nvPr/>
          </p:nvGrpSpPr>
          <p:grpSpPr>
            <a:xfrm>
              <a:off x="7181670" y="3810000"/>
              <a:ext cx="4343291" cy="2667000"/>
              <a:chOff x="7181670" y="1333500"/>
              <a:chExt cx="4343291" cy="5143500"/>
            </a:xfrm>
          </p:grpSpPr>
          <p:sp>
            <p:nvSpPr>
              <p:cNvPr id="24" name="Rounded Rectangle 23"/>
              <p:cNvSpPr/>
              <p:nvPr/>
            </p:nvSpPr>
            <p:spPr>
              <a:xfrm>
                <a:off x="7181670" y="1333500"/>
                <a:ext cx="4343291" cy="5143500"/>
              </a:xfrm>
              <a:prstGeom prst="roundRect">
                <a:avLst>
                  <a:gd name="adj" fmla="val 5263"/>
                </a:avLst>
              </a:prstGeom>
              <a:solidFill>
                <a:srgbClr val="0066CC">
                  <a:alpha val="10000"/>
                </a:srgb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5" name="Round Same Side Corner Rectangle 24"/>
              <p:cNvSpPr/>
              <p:nvPr/>
            </p:nvSpPr>
            <p:spPr>
              <a:xfrm rot="16200000">
                <a:off x="4692470" y="3822700"/>
                <a:ext cx="5143500" cy="1651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0066CC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26" name="Rounded Rectangle 25"/>
            <p:cNvSpPr/>
            <p:nvPr/>
          </p:nvSpPr>
          <p:spPr>
            <a:xfrm>
              <a:off x="7467413" y="3981450"/>
              <a:ext cx="476238" cy="476249"/>
            </a:xfrm>
            <a:prstGeom prst="roundRect">
              <a:avLst>
                <a:gd name="adj" fmla="val 50000"/>
              </a:avLst>
            </a:prstGeom>
            <a:solidFill>
              <a:srgbClr val="0066CC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27" name="Picture 26" descr="image.png"/>
            <p:cNvPicPr>
              <a:picLocks noChangeAspect="1"/>
            </p:cNvPicPr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7591235" y="4116705"/>
              <a:ext cx="228594" cy="205739"/>
            </a:xfrm>
            <a:prstGeom prst="rect">
              <a:avLst/>
            </a:prstGeom>
          </p:spPr>
        </p:pic>
        <p:sp>
          <p:nvSpPr>
            <p:cNvPr id="28" name="TextBox 27"/>
            <p:cNvSpPr txBox="1"/>
            <p:nvPr/>
          </p:nvSpPr>
          <p:spPr>
            <a:xfrm>
              <a:off x="8086522" y="3981450"/>
              <a:ext cx="3200319" cy="23812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325"/>
                </a:spcAft>
              </a:pPr>
              <a:r>
                <a:rPr sz="1196" b="1">
                  <a:solidFill>
                    <a:srgbClr val="333333"/>
                  </a:solidFill>
                </a:rPr>
                <a:t>GFRX Family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8086522" y="4267200"/>
              <a:ext cx="3200319" cy="19049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956" b="0">
                  <a:solidFill>
                    <a:srgbClr val="555555"/>
                  </a:solidFill>
                </a:rPr>
                <a:t>Introduced in 2023 by Zhang et al.</a:t>
              </a:r>
            </a:p>
          </p:txBody>
        </p:sp>
        <p:sp>
          <p:nvSpPr>
            <p:cNvPr id="30" name="Rounded Rectangle 29"/>
            <p:cNvSpPr/>
            <p:nvPr/>
          </p:nvSpPr>
          <p:spPr>
            <a:xfrm>
              <a:off x="7467413" y="4600575"/>
              <a:ext cx="476238" cy="476249"/>
            </a:xfrm>
            <a:prstGeom prst="roundRect">
              <a:avLst>
                <a:gd name="adj" fmla="val 50000"/>
              </a:avLst>
            </a:prstGeom>
            <a:solidFill>
              <a:srgbClr val="0066CC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31" name="Picture 30" descr="image.png"/>
            <p:cNvPicPr>
              <a:picLocks noChangeAspect="1"/>
            </p:cNvPicPr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7591235" y="4750117"/>
              <a:ext cx="228594" cy="177164"/>
            </a:xfrm>
            <a:prstGeom prst="rect">
              <a:avLst/>
            </a:prstGeom>
          </p:spPr>
        </p:pic>
        <p:sp>
          <p:nvSpPr>
            <p:cNvPr id="32" name="TextBox 31"/>
            <p:cNvSpPr txBox="1"/>
            <p:nvPr/>
          </p:nvSpPr>
          <p:spPr>
            <a:xfrm>
              <a:off x="8086522" y="4600575"/>
              <a:ext cx="3200319" cy="23812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325"/>
                </a:spcAft>
              </a:pPr>
              <a:r>
                <a:rPr sz="1196" b="1">
                  <a:solidFill>
                    <a:srgbClr val="333333"/>
                  </a:solidFill>
                </a:rPr>
                <a:t>Structure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8086522" y="4886325"/>
              <a:ext cx="3200319" cy="19049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956" b="0">
                  <a:solidFill>
                    <a:srgbClr val="555555"/>
                  </a:solidFill>
                </a:rPr>
                <a:t>Generalized Feistel with 4 branches</a:t>
              </a:r>
            </a:p>
          </p:txBody>
        </p:sp>
        <p:sp>
          <p:nvSpPr>
            <p:cNvPr id="34" name="Rounded Rectangle 33"/>
            <p:cNvSpPr/>
            <p:nvPr/>
          </p:nvSpPr>
          <p:spPr>
            <a:xfrm>
              <a:off x="7467413" y="5219699"/>
              <a:ext cx="476238" cy="476249"/>
            </a:xfrm>
            <a:prstGeom prst="roundRect">
              <a:avLst>
                <a:gd name="adj" fmla="val 50000"/>
              </a:avLst>
            </a:prstGeom>
            <a:solidFill>
              <a:srgbClr val="0066CC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35" name="Picture 34" descr="image.png"/>
            <p:cNvPicPr>
              <a:picLocks noChangeAspect="1"/>
            </p:cNvPicPr>
            <p:nvPr/>
          </p:nvPicPr>
          <p:blipFill>
            <a:blip r:embed="rId9">
              <a:alphaModFix/>
            </a:blip>
            <a:stretch>
              <a:fillRect/>
            </a:stretch>
          </p:blipFill>
          <p:spPr>
            <a:xfrm>
              <a:off x="7591235" y="5369242"/>
              <a:ext cx="228594" cy="177164"/>
            </a:xfrm>
            <a:prstGeom prst="rect">
              <a:avLst/>
            </a:prstGeom>
          </p:spPr>
        </p:pic>
        <p:sp>
          <p:nvSpPr>
            <p:cNvPr id="36" name="TextBox 35"/>
            <p:cNvSpPr txBox="1"/>
            <p:nvPr/>
          </p:nvSpPr>
          <p:spPr>
            <a:xfrm>
              <a:off x="8086522" y="5219699"/>
              <a:ext cx="3200319" cy="23812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325"/>
                </a:spcAft>
              </a:pPr>
              <a:r>
                <a:rPr sz="1196" b="1">
                  <a:solidFill>
                    <a:srgbClr val="333333"/>
                  </a:solidFill>
                </a:rPr>
                <a:t>Operations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8086522" y="5505449"/>
              <a:ext cx="3200319" cy="19049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956" b="0">
                  <a:solidFill>
                    <a:srgbClr val="555555"/>
                  </a:solidFill>
                </a:rPr>
                <a:t>ARX/AND-RX: Addition, AND, Rotation, XOR</a:t>
              </a:r>
            </a:p>
          </p:txBody>
        </p:sp>
        <p:sp>
          <p:nvSpPr>
            <p:cNvPr id="38" name="Rounded Rectangle 37"/>
            <p:cNvSpPr/>
            <p:nvPr/>
          </p:nvSpPr>
          <p:spPr>
            <a:xfrm>
              <a:off x="7467413" y="5838824"/>
              <a:ext cx="476238" cy="476249"/>
            </a:xfrm>
            <a:prstGeom prst="roundRect">
              <a:avLst>
                <a:gd name="adj" fmla="val 50000"/>
              </a:avLst>
            </a:prstGeom>
            <a:solidFill>
              <a:srgbClr val="0066CC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39" name="Picture 38" descr="image.png"/>
            <p:cNvPicPr>
              <a:picLocks noChangeAspect="1"/>
            </p:cNvPicPr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7591235" y="5979795"/>
              <a:ext cx="228594" cy="194309"/>
            </a:xfrm>
            <a:prstGeom prst="rect">
              <a:avLst/>
            </a:prstGeom>
          </p:spPr>
        </p:pic>
        <p:sp>
          <p:nvSpPr>
            <p:cNvPr id="40" name="TextBox 39"/>
            <p:cNvSpPr txBox="1"/>
            <p:nvPr/>
          </p:nvSpPr>
          <p:spPr>
            <a:xfrm>
              <a:off x="8086522" y="5838824"/>
              <a:ext cx="3200319" cy="23812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325"/>
                </a:spcAft>
              </a:pPr>
              <a:r>
                <a:rPr sz="1196" b="1">
                  <a:solidFill>
                    <a:srgbClr val="333333"/>
                  </a:solidFill>
                </a:rPr>
                <a:t>Variants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8086522" y="6124574"/>
              <a:ext cx="3200319" cy="19049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956" b="0">
                  <a:solidFill>
                    <a:srgbClr val="555555"/>
                  </a:solidFill>
                </a:rPr>
                <a:t>GFRX-64/96 (26 rounds), GFRX-64/128 (27 rounds)</a:t>
              </a: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0F4FF"/>
            </a:gs>
            <a:gs pos="100000">
              <a:srgbClr val="FFFFFF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047749"/>
          </a:xfrm>
          <a:prstGeom prst="rect">
            <a:avLst/>
          </a:prstGeom>
          <a:gradFill rotWithShape="1">
            <a:gsLst>
              <a:gs pos="0">
                <a:srgbClr val="003366"/>
              </a:gs>
              <a:gs pos="100000">
                <a:srgbClr val="0066CC"/>
              </a:gs>
            </a:gsLst>
            <a:lin ang="108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</a:rPr>
              <a:t>GFRX-64 Specification</a:t>
            </a:r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66733" y="1397317"/>
            <a:ext cx="228594" cy="177164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325913" y="5105226"/>
            <a:ext cx="1981150" cy="1114425"/>
          </a:xfrm>
          <a:prstGeom prst="roundRect">
            <a:avLst>
              <a:gd name="adj" fmla="val 8938"/>
            </a:avLst>
          </a:prstGeom>
          <a:solidFill>
            <a:srgbClr val="FFFFFF"/>
          </a:solidFill>
          <a:ln w="16510">
            <a:solidFill>
              <a:srgbClr val="0066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TextBox 29"/>
          <p:cNvSpPr txBox="1"/>
          <p:nvPr/>
        </p:nvSpPr>
        <p:spPr>
          <a:xfrm>
            <a:off x="487834" y="5267152"/>
            <a:ext cx="1657308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1315" b="1">
                <a:solidFill>
                  <a:srgbClr val="0066CC"/>
                </a:solidFill>
              </a:rPr>
              <a:t> </a:t>
            </a:r>
            <a:r>
              <a:rPr sz="1104"/>
              <a:t>  </a:t>
            </a:r>
            <a:r>
              <a:rPr sz="1315" b="1">
                <a:solidFill>
                  <a:srgbClr val="0066CC"/>
                </a:solidFill>
              </a:rPr>
              <a:t> FAN </a:t>
            </a:r>
          </a:p>
        </p:txBody>
      </p:sp>
      <p:pic>
        <p:nvPicPr>
          <p:cNvPr id="31" name="Picture 30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7834" y="5303347"/>
            <a:ext cx="228594" cy="194309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487834" y="5524327"/>
            <a:ext cx="1657308" cy="59054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076" b="0" dirty="0">
                <a:solidFill>
                  <a:srgbClr val="333333"/>
                </a:solidFill>
              </a:rPr>
              <a:t>FAN(t) = (t &lt;&lt;&lt; a) &amp; (t &lt;&lt;&lt; b) ⊕ (t &lt;&lt;&lt; c)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2449935" y="5105226"/>
            <a:ext cx="1981150" cy="1114425"/>
          </a:xfrm>
          <a:prstGeom prst="roundRect">
            <a:avLst>
              <a:gd name="adj" fmla="val 8938"/>
            </a:avLst>
          </a:prstGeom>
          <a:solidFill>
            <a:srgbClr val="FFFFFF"/>
          </a:solidFill>
          <a:ln w="16510">
            <a:solidFill>
              <a:srgbClr val="0066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TextBox 34"/>
          <p:cNvSpPr txBox="1"/>
          <p:nvPr/>
        </p:nvSpPr>
        <p:spPr>
          <a:xfrm>
            <a:off x="2611856" y="5267152"/>
            <a:ext cx="1657308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1315" b="1">
                <a:solidFill>
                  <a:srgbClr val="0066CC"/>
                </a:solidFill>
              </a:rPr>
              <a:t> </a:t>
            </a:r>
            <a:r>
              <a:rPr sz="1104"/>
              <a:t>  </a:t>
            </a:r>
            <a:r>
              <a:rPr sz="1315" b="1">
                <a:solidFill>
                  <a:srgbClr val="0066CC"/>
                </a:solidFill>
              </a:rPr>
              <a:t> FADL </a:t>
            </a:r>
          </a:p>
        </p:txBody>
      </p:sp>
      <p:pic>
        <p:nvPicPr>
          <p:cNvPr id="36" name="Picture 35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611856" y="5329064"/>
            <a:ext cx="228594" cy="142875"/>
          </a:xfrm>
          <a:prstGeom prst="rect">
            <a:avLst/>
          </a:prstGeom>
        </p:spPr>
      </p:pic>
      <p:sp>
        <p:nvSpPr>
          <p:cNvPr id="37" name="TextBox 36"/>
          <p:cNvSpPr txBox="1"/>
          <p:nvPr/>
        </p:nvSpPr>
        <p:spPr>
          <a:xfrm>
            <a:off x="2611856" y="5629102"/>
            <a:ext cx="1657308" cy="4000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076" b="0">
                <a:solidFill>
                  <a:srgbClr val="333333"/>
                </a:solidFill>
              </a:rPr>
              <a:t>FADL(s, t) = (s &gt;&gt;&gt; d) ⊞ t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4573957" y="5105226"/>
            <a:ext cx="1981150" cy="1114425"/>
          </a:xfrm>
          <a:prstGeom prst="roundRect">
            <a:avLst>
              <a:gd name="adj" fmla="val 8938"/>
            </a:avLst>
          </a:prstGeom>
          <a:solidFill>
            <a:srgbClr val="FFFFFF"/>
          </a:solidFill>
          <a:ln w="16510">
            <a:solidFill>
              <a:srgbClr val="0066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0" name="TextBox 39"/>
          <p:cNvSpPr txBox="1"/>
          <p:nvPr/>
        </p:nvSpPr>
        <p:spPr>
          <a:xfrm>
            <a:off x="4735878" y="5267152"/>
            <a:ext cx="1657308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1315" b="1">
                <a:solidFill>
                  <a:srgbClr val="0066CC"/>
                </a:solidFill>
              </a:rPr>
              <a:t> </a:t>
            </a:r>
            <a:r>
              <a:rPr sz="1104"/>
              <a:t>  </a:t>
            </a:r>
            <a:r>
              <a:rPr sz="1315" b="1">
                <a:solidFill>
                  <a:srgbClr val="0066CC"/>
                </a:solidFill>
              </a:rPr>
              <a:t> FADR </a:t>
            </a:r>
          </a:p>
        </p:txBody>
      </p:sp>
      <p:pic>
        <p:nvPicPr>
          <p:cNvPr id="41" name="Picture 40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735878" y="5329064"/>
            <a:ext cx="228594" cy="142875"/>
          </a:xfrm>
          <a:prstGeom prst="rect">
            <a:avLst/>
          </a:prstGeom>
        </p:spPr>
      </p:pic>
      <p:sp>
        <p:nvSpPr>
          <p:cNvPr id="42" name="TextBox 41"/>
          <p:cNvSpPr txBox="1"/>
          <p:nvPr/>
        </p:nvSpPr>
        <p:spPr>
          <a:xfrm>
            <a:off x="4735878" y="5629102"/>
            <a:ext cx="1657308" cy="4000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076" b="0">
                <a:solidFill>
                  <a:srgbClr val="333333"/>
                </a:solidFill>
              </a:rPr>
              <a:t>FADR(s, t) = (s &lt;&lt;&lt; e) ⊕ t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7181670" y="2075238"/>
            <a:ext cx="4343291" cy="3219449"/>
          </a:xfrm>
          <a:prstGeom prst="roundRect">
            <a:avLst>
              <a:gd name="adj" fmla="val 7100"/>
            </a:avLst>
          </a:prstGeom>
          <a:solidFill>
            <a:srgbClr val="0066CC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5" name="Round Same Side Corner Rectangle 44"/>
          <p:cNvSpPr/>
          <p:nvPr/>
        </p:nvSpPr>
        <p:spPr>
          <a:xfrm rot="16200000">
            <a:off x="5654496" y="3602412"/>
            <a:ext cx="3219449" cy="16510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6" name="TextBox 45"/>
          <p:cNvSpPr txBox="1"/>
          <p:nvPr/>
        </p:nvSpPr>
        <p:spPr>
          <a:xfrm>
            <a:off x="7419789" y="2265738"/>
            <a:ext cx="3914677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1435" b="1">
                <a:solidFill>
                  <a:srgbClr val="0066CC"/>
                </a:solidFill>
              </a:rPr>
              <a:t> </a:t>
            </a:r>
            <a:r>
              <a:rPr sz="1104"/>
              <a:t>  </a:t>
            </a:r>
            <a:r>
              <a:rPr sz="1435" b="1">
                <a:solidFill>
                  <a:srgbClr val="0066CC"/>
                </a:solidFill>
              </a:rPr>
              <a:t> Key Parameters </a:t>
            </a:r>
          </a:p>
        </p:txBody>
      </p:sp>
      <p:pic>
        <p:nvPicPr>
          <p:cNvPr id="47" name="Picture 46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419789" y="2329555"/>
            <a:ext cx="228594" cy="177164"/>
          </a:xfrm>
          <a:prstGeom prst="rect">
            <a:avLst/>
          </a:prstGeom>
        </p:spPr>
      </p:pic>
      <p:pic>
        <p:nvPicPr>
          <p:cNvPr id="48" name="Picture 47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419789" y="2721033"/>
            <a:ext cx="228594" cy="194309"/>
          </a:xfrm>
          <a:prstGeom prst="rect">
            <a:avLst/>
          </a:prstGeom>
        </p:spPr>
      </p:pic>
      <p:sp>
        <p:nvSpPr>
          <p:cNvPr id="49" name="TextBox 48"/>
          <p:cNvSpPr txBox="1"/>
          <p:nvPr/>
        </p:nvSpPr>
        <p:spPr>
          <a:xfrm>
            <a:off x="7743631" y="2684770"/>
            <a:ext cx="1537537" cy="276358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 dirty="0">
                <a:solidFill>
                  <a:srgbClr val="333333"/>
                </a:solidFill>
              </a:rPr>
              <a:t>Block length: </a:t>
            </a:r>
            <a:r>
              <a:rPr sz="1076" b="1" dirty="0">
                <a:solidFill>
                  <a:srgbClr val="0066CC"/>
                </a:solidFill>
              </a:rPr>
              <a:t>64</a:t>
            </a:r>
            <a:r>
              <a:rPr lang="en-US" sz="1076" b="1" dirty="0">
                <a:solidFill>
                  <a:srgbClr val="0066CC"/>
                </a:solidFill>
              </a:rPr>
              <a:t>-128</a:t>
            </a:r>
            <a:r>
              <a:rPr sz="1076" b="1" dirty="0">
                <a:solidFill>
                  <a:srgbClr val="0066CC"/>
                </a:solidFill>
              </a:rPr>
              <a:t> bits</a:t>
            </a:r>
          </a:p>
        </p:txBody>
      </p:sp>
      <p:pic>
        <p:nvPicPr>
          <p:cNvPr id="50" name="Picture 49" descr="image.png"/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419789" y="3098223"/>
            <a:ext cx="228594" cy="125729"/>
          </a:xfrm>
          <a:prstGeom prst="rect">
            <a:avLst/>
          </a:prstGeom>
        </p:spPr>
      </p:pic>
      <p:sp>
        <p:nvSpPr>
          <p:cNvPr id="51" name="TextBox 50"/>
          <p:cNvSpPr txBox="1"/>
          <p:nvPr/>
        </p:nvSpPr>
        <p:spPr>
          <a:xfrm>
            <a:off x="7743631" y="3027670"/>
            <a:ext cx="1441357" cy="276358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 dirty="0">
                <a:solidFill>
                  <a:srgbClr val="333333"/>
                </a:solidFill>
              </a:rPr>
              <a:t>Key length: </a:t>
            </a:r>
            <a:r>
              <a:rPr sz="1076" b="1" dirty="0">
                <a:solidFill>
                  <a:srgbClr val="0066CC"/>
                </a:solidFill>
              </a:rPr>
              <a:t>96</a:t>
            </a:r>
            <a:r>
              <a:rPr lang="en-US" sz="1076" b="1" dirty="0">
                <a:solidFill>
                  <a:srgbClr val="0066CC"/>
                </a:solidFill>
              </a:rPr>
              <a:t>-256 </a:t>
            </a:r>
            <a:r>
              <a:rPr sz="1076" b="1" dirty="0">
                <a:solidFill>
                  <a:srgbClr val="0066CC"/>
                </a:solidFill>
              </a:rPr>
              <a:t>bits</a:t>
            </a:r>
          </a:p>
        </p:txBody>
      </p:sp>
      <p:pic>
        <p:nvPicPr>
          <p:cNvPr id="52" name="Picture 51" descr="image.png"/>
          <p:cNvPicPr>
            <a:picLocks noChangeAspect="1"/>
          </p:cNvPicPr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7419789" y="3406833"/>
            <a:ext cx="228594" cy="194309"/>
          </a:xfrm>
          <a:prstGeom prst="rect">
            <a:avLst/>
          </a:prstGeom>
        </p:spPr>
      </p:pic>
      <p:sp>
        <p:nvSpPr>
          <p:cNvPr id="53" name="TextBox 52"/>
          <p:cNvSpPr txBox="1"/>
          <p:nvPr/>
        </p:nvSpPr>
        <p:spPr>
          <a:xfrm>
            <a:off x="7743631" y="3399213"/>
            <a:ext cx="3209844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 dirty="0">
                <a:solidFill>
                  <a:srgbClr val="333333"/>
                </a:solidFill>
              </a:rPr>
              <a:t>Number of rounds: </a:t>
            </a:r>
            <a:r>
              <a:rPr sz="1076" b="1" dirty="0">
                <a:solidFill>
                  <a:srgbClr val="0066CC"/>
                </a:solidFill>
              </a:rPr>
              <a:t>26 (96-bit) or 27 (128-bit)</a:t>
            </a:r>
          </a:p>
        </p:txBody>
      </p:sp>
      <p:pic>
        <p:nvPicPr>
          <p:cNvPr id="54" name="Picture 53" descr="image.png"/>
          <p:cNvPicPr>
            <a:picLocks noChangeAspect="1"/>
          </p:cNvPicPr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7419789" y="3752590"/>
            <a:ext cx="228594" cy="188595"/>
          </a:xfrm>
          <a:prstGeom prst="rect">
            <a:avLst/>
          </a:prstGeom>
        </p:spPr>
      </p:pic>
      <p:sp>
        <p:nvSpPr>
          <p:cNvPr id="55" name="TextBox 54"/>
          <p:cNvSpPr txBox="1"/>
          <p:nvPr/>
        </p:nvSpPr>
        <p:spPr>
          <a:xfrm>
            <a:off x="7743631" y="3742113"/>
            <a:ext cx="3190795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333333"/>
                </a:solidFill>
              </a:rPr>
              <a:t>Rotation parameters: </a:t>
            </a:r>
            <a:r>
              <a:rPr sz="1076" b="1">
                <a:solidFill>
                  <a:srgbClr val="0066CC"/>
                </a:solidFill>
              </a:rPr>
              <a:t>a=1, b=8, c=2, d=8, e=3</a:t>
            </a:r>
          </a:p>
        </p:txBody>
      </p:sp>
      <p:pic>
        <p:nvPicPr>
          <p:cNvPr id="56" name="Picture 55" descr="image.png"/>
          <p:cNvPicPr>
            <a:picLocks noChangeAspect="1"/>
          </p:cNvPicPr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7419789" y="4126923"/>
            <a:ext cx="228594" cy="125729"/>
          </a:xfrm>
          <a:prstGeom prst="rect">
            <a:avLst/>
          </a:prstGeom>
        </p:spPr>
      </p:pic>
      <p:sp>
        <p:nvSpPr>
          <p:cNvPr id="57" name="TextBox 56"/>
          <p:cNvSpPr txBox="1"/>
          <p:nvPr/>
        </p:nvSpPr>
        <p:spPr>
          <a:xfrm>
            <a:off x="7743631" y="4085013"/>
            <a:ext cx="3000299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333333"/>
                </a:solidFill>
              </a:rPr>
              <a:t>Operations: </a:t>
            </a:r>
            <a:r>
              <a:rPr sz="1076" b="1">
                <a:solidFill>
                  <a:srgbClr val="0066CC"/>
                </a:solidFill>
              </a:rPr>
              <a:t>AND, XOR, Rotation, Addition</a:t>
            </a:r>
          </a:p>
        </p:txBody>
      </p:sp>
      <p:pic>
        <p:nvPicPr>
          <p:cNvPr id="58" name="Picture 57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419789" y="4444105"/>
            <a:ext cx="228594" cy="177164"/>
          </a:xfrm>
          <a:prstGeom prst="rect">
            <a:avLst/>
          </a:prstGeom>
        </p:spPr>
      </p:pic>
      <p:sp>
        <p:nvSpPr>
          <p:cNvPr id="59" name="TextBox 58"/>
          <p:cNvSpPr txBox="1"/>
          <p:nvPr/>
        </p:nvSpPr>
        <p:spPr>
          <a:xfrm>
            <a:off x="7743631" y="4427913"/>
            <a:ext cx="2485962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333333"/>
                </a:solidFill>
              </a:rPr>
              <a:t>Structure type: </a:t>
            </a:r>
            <a:r>
              <a:rPr sz="1076" b="1">
                <a:solidFill>
                  <a:srgbClr val="0066CC"/>
                </a:solidFill>
              </a:rPr>
              <a:t>Generalized Feistel</a:t>
            </a:r>
          </a:p>
        </p:txBody>
      </p:sp>
      <p:pic>
        <p:nvPicPr>
          <p:cNvPr id="60" name="Picture 59" descr="image.png"/>
          <p:cNvPicPr>
            <a:picLocks noChangeAspect="1"/>
          </p:cNvPicPr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7419789" y="4778432"/>
            <a:ext cx="228594" cy="194309"/>
          </a:xfrm>
          <a:prstGeom prst="rect">
            <a:avLst/>
          </a:prstGeom>
        </p:spPr>
      </p:pic>
      <p:sp>
        <p:nvSpPr>
          <p:cNvPr id="61" name="TextBox 60"/>
          <p:cNvSpPr txBox="1"/>
          <p:nvPr/>
        </p:nvSpPr>
        <p:spPr>
          <a:xfrm>
            <a:off x="7743631" y="4770813"/>
            <a:ext cx="1466813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333333"/>
                </a:solidFill>
              </a:rPr>
              <a:t>Cipher type: </a:t>
            </a:r>
            <a:r>
              <a:rPr sz="1076" b="1">
                <a:solidFill>
                  <a:srgbClr val="0066CC"/>
                </a:solidFill>
              </a:rPr>
              <a:t>AND-RX</a:t>
            </a:r>
          </a:p>
        </p:txBody>
      </p:sp>
      <p:pic>
        <p:nvPicPr>
          <p:cNvPr id="63" name="Picture 62"/>
          <p:cNvPicPr>
            <a:picLocks noChangeAspect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558759" y="1340339"/>
            <a:ext cx="4053294" cy="353524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66733" y="1315323"/>
            <a:ext cx="1101071" cy="33162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1435" b="1" dirty="0">
                <a:solidFill>
                  <a:srgbClr val="0066CC"/>
                </a:solidFill>
              </a:rPr>
              <a:t> </a:t>
            </a:r>
            <a:r>
              <a:rPr sz="1104" dirty="0"/>
              <a:t>  </a:t>
            </a:r>
            <a:r>
              <a:rPr sz="1435" b="1" dirty="0">
                <a:solidFill>
                  <a:srgbClr val="0066CC"/>
                </a:solidFill>
              </a:rPr>
              <a:t> </a:t>
            </a:r>
            <a:r>
              <a:rPr lang="fa-IR" sz="1435" b="1" dirty="0">
                <a:solidFill>
                  <a:srgbClr val="0066CC"/>
                </a:solidFill>
              </a:rPr>
              <a:t> </a:t>
            </a:r>
            <a:r>
              <a:rPr sz="1435" b="1" dirty="0">
                <a:solidFill>
                  <a:srgbClr val="0066CC"/>
                </a:solidFill>
              </a:rPr>
              <a:t>Structure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0F4FF"/>
            </a:gs>
            <a:gs pos="100000">
              <a:srgbClr val="FFFFFF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047749"/>
          </a:xfrm>
          <a:prstGeom prst="rect">
            <a:avLst/>
          </a:prstGeom>
          <a:gradFill rotWithShape="1">
            <a:gsLst>
              <a:gs pos="0">
                <a:srgbClr val="003366"/>
              </a:gs>
              <a:gs pos="100000">
                <a:srgbClr val="0066CC"/>
              </a:gs>
            </a:gsLst>
            <a:lin ang="108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</a:rPr>
              <a:t>Research Motivation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6733" y="1315323"/>
            <a:ext cx="2376869" cy="33162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1435" b="1" dirty="0">
                <a:solidFill>
                  <a:srgbClr val="0066CC"/>
                </a:solidFill>
              </a:rPr>
              <a:t> </a:t>
            </a:r>
            <a:r>
              <a:rPr sz="1104" dirty="0"/>
              <a:t>  </a:t>
            </a:r>
            <a:r>
              <a:rPr sz="1435" b="1" dirty="0">
                <a:solidFill>
                  <a:srgbClr val="0066CC"/>
                </a:solidFill>
              </a:rPr>
              <a:t> </a:t>
            </a:r>
            <a:r>
              <a:rPr lang="fa-IR" sz="1435" b="1" dirty="0">
                <a:solidFill>
                  <a:srgbClr val="0066CC"/>
                </a:solidFill>
              </a:rPr>
              <a:t> </a:t>
            </a:r>
            <a:r>
              <a:rPr sz="1435" b="1" dirty="0">
                <a:solidFill>
                  <a:srgbClr val="0066CC"/>
                </a:solidFill>
              </a:rPr>
              <a:t>Designers' Security Claims </a:t>
            </a:r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66733" y="1377314"/>
            <a:ext cx="228594" cy="217170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666733" y="1771650"/>
            <a:ext cx="6229194" cy="1647825"/>
          </a:xfrm>
          <a:prstGeom prst="roundRect">
            <a:avLst>
              <a:gd name="adj" fmla="val 13872"/>
            </a:avLst>
          </a:prstGeom>
          <a:solidFill>
            <a:srgbClr val="0066CC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ound Same Side Corner Rectangle 6"/>
          <p:cNvSpPr/>
          <p:nvPr/>
        </p:nvSpPr>
        <p:spPr>
          <a:xfrm rot="16200000">
            <a:off x="-74629" y="2513012"/>
            <a:ext cx="1647825" cy="16510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8" name="Picture 7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52476" y="2045969"/>
            <a:ext cx="228594" cy="19430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276318" y="2009774"/>
            <a:ext cx="4895727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333333"/>
                </a:solidFill>
              </a:rPr>
              <a:t> GFRX-64/128 with </a:t>
            </a:r>
            <a:r>
              <a:rPr sz="1076" b="1">
                <a:solidFill>
                  <a:srgbClr val="0066CC"/>
                </a:solidFill>
              </a:rPr>
              <a:t>&gt;19 rounds</a:t>
            </a:r>
            <a:r>
              <a:rPr sz="1076" b="0">
                <a:solidFill>
                  <a:srgbClr val="333333"/>
                </a:solidFill>
              </a:rPr>
              <a:t> is resistant to differential cryptanalysis </a:t>
            </a:r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52476" y="2436495"/>
            <a:ext cx="228594" cy="194309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276318" y="2400300"/>
            <a:ext cx="4514737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333333"/>
                </a:solidFill>
              </a:rPr>
              <a:t> GFRX-64/128 with </a:t>
            </a:r>
            <a:r>
              <a:rPr sz="1076" b="1">
                <a:solidFill>
                  <a:srgbClr val="0066CC"/>
                </a:solidFill>
              </a:rPr>
              <a:t>&gt;13 rounds</a:t>
            </a:r>
            <a:r>
              <a:rPr sz="1076" b="0">
                <a:solidFill>
                  <a:srgbClr val="333333"/>
                </a:solidFill>
              </a:rPr>
              <a:t> is resistant to linear cryptanalysis </a:t>
            </a:r>
          </a:p>
        </p:txBody>
      </p:sp>
      <p:pic>
        <p:nvPicPr>
          <p:cNvPr id="12" name="Picture 11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52476" y="2827020"/>
            <a:ext cx="228594" cy="194309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276318" y="2790824"/>
            <a:ext cx="3752756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333333"/>
                </a:solidFill>
              </a:rPr>
              <a:t> Based on similarity to </a:t>
            </a:r>
            <a:r>
              <a:rPr sz="1076" b="1">
                <a:solidFill>
                  <a:srgbClr val="0066CC"/>
                </a:solidFill>
              </a:rPr>
              <a:t>SIMON-32/64</a:t>
            </a:r>
            <a:r>
              <a:rPr sz="1076" b="0">
                <a:solidFill>
                  <a:srgbClr val="333333"/>
                </a:solidFill>
              </a:rPr>
              <a:t> security analysis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66733" y="3877547"/>
            <a:ext cx="2753382" cy="33162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1435" b="1" dirty="0">
                <a:solidFill>
                  <a:srgbClr val="0066CC"/>
                </a:solidFill>
              </a:rPr>
              <a:t> </a:t>
            </a:r>
            <a:r>
              <a:rPr sz="1104" dirty="0"/>
              <a:t>  </a:t>
            </a:r>
            <a:r>
              <a:rPr sz="1435" b="1" dirty="0">
                <a:solidFill>
                  <a:srgbClr val="0066CC"/>
                </a:solidFill>
              </a:rPr>
              <a:t> </a:t>
            </a:r>
            <a:r>
              <a:rPr lang="fa-IR" sz="1435" b="1" dirty="0">
                <a:solidFill>
                  <a:srgbClr val="0066CC"/>
                </a:solidFill>
              </a:rPr>
              <a:t> </a:t>
            </a:r>
            <a:r>
              <a:rPr sz="1435" b="1" dirty="0">
                <a:solidFill>
                  <a:srgbClr val="0066CC"/>
                </a:solidFill>
              </a:rPr>
              <a:t>Need for Independent Analysis </a:t>
            </a:r>
          </a:p>
        </p:txBody>
      </p:sp>
      <p:pic>
        <p:nvPicPr>
          <p:cNvPr id="15" name="Picture 14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66733" y="3950017"/>
            <a:ext cx="228594" cy="177164"/>
          </a:xfrm>
          <a:prstGeom prst="rect">
            <a:avLst/>
          </a:prstGeom>
        </p:spPr>
      </p:pic>
      <p:pic>
        <p:nvPicPr>
          <p:cNvPr id="16" name="Picture 15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66733" y="4394404"/>
            <a:ext cx="171445" cy="88490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933426" y="4333875"/>
            <a:ext cx="3543211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 </a:t>
            </a:r>
            <a:r>
              <a:rPr sz="1196" b="1">
                <a:solidFill>
                  <a:srgbClr val="0066CC"/>
                </a:solidFill>
              </a:rPr>
              <a:t>No third-party cryptanalysis</a:t>
            </a:r>
            <a:r>
              <a:rPr sz="1196" b="0">
                <a:solidFill>
                  <a:srgbClr val="333333"/>
                </a:solidFill>
              </a:rPr>
              <a:t> of GFRX existed </a:t>
            </a:r>
          </a:p>
        </p:txBody>
      </p:sp>
      <p:pic>
        <p:nvPicPr>
          <p:cNvPr id="18" name="Picture 17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66733" y="4775404"/>
            <a:ext cx="171445" cy="88490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933426" y="4714875"/>
            <a:ext cx="4848103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 Need to </a:t>
            </a:r>
            <a:r>
              <a:rPr sz="1196" b="1">
                <a:solidFill>
                  <a:srgbClr val="0066CC"/>
                </a:solidFill>
              </a:rPr>
              <a:t>verify security claims</a:t>
            </a:r>
            <a:r>
              <a:rPr sz="1196" b="0">
                <a:solidFill>
                  <a:srgbClr val="333333"/>
                </a:solidFill>
              </a:rPr>
              <a:t> through independent research </a:t>
            </a:r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66733" y="5156404"/>
            <a:ext cx="171445" cy="88490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933426" y="5095874"/>
            <a:ext cx="4590935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 Assess if </a:t>
            </a:r>
            <a:r>
              <a:rPr sz="1196" b="1">
                <a:solidFill>
                  <a:srgbClr val="0066CC"/>
                </a:solidFill>
              </a:rPr>
              <a:t>SIMON-based analysis</a:t>
            </a:r>
            <a:r>
              <a:rPr sz="1196" b="0">
                <a:solidFill>
                  <a:srgbClr val="333333"/>
                </a:solidFill>
              </a:rPr>
              <a:t> provides accurate bounds 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7181670" y="1333500"/>
            <a:ext cx="4343291" cy="5143500"/>
          </a:xfrm>
          <a:prstGeom prst="roundRect">
            <a:avLst>
              <a:gd name="adj" fmla="val 5263"/>
            </a:avLst>
          </a:prstGeom>
          <a:solidFill>
            <a:srgbClr val="FFFFFF"/>
          </a:solidFill>
          <a:ln w="16510">
            <a:solidFill>
              <a:srgbClr val="0066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7391215" y="1543050"/>
            <a:ext cx="3924201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975"/>
              </a:spcAft>
            </a:pPr>
            <a:r>
              <a:rPr sz="1315" b="1">
                <a:solidFill>
                  <a:srgbClr val="0066CC"/>
                </a:solidFill>
              </a:rPr>
              <a:t>GFRX vs. SIMON Comparison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743631" y="1952624"/>
            <a:ext cx="1038199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975"/>
              </a:spcAft>
            </a:pPr>
            <a:r>
              <a:rPr sz="1196" b="1">
                <a:solidFill>
                  <a:srgbClr val="0066CC"/>
                </a:solidFill>
              </a:rPr>
              <a:t>GFRX-64/128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7486462" y="2333624"/>
            <a:ext cx="1552536" cy="380999"/>
          </a:xfrm>
          <a:prstGeom prst="roundRect">
            <a:avLst>
              <a:gd name="adj" fmla="val 40000"/>
            </a:avLst>
          </a:prstGeom>
          <a:solidFill>
            <a:srgbClr val="0066CC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7486462" y="2333624"/>
            <a:ext cx="1552536" cy="3809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650"/>
              </a:spcAft>
            </a:pPr>
            <a:r>
              <a:rPr sz="956" b="0">
                <a:solidFill>
                  <a:srgbClr val="333333"/>
                </a:solidFill>
              </a:rPr>
              <a:t>4-branch Feistel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7486462" y="2809875"/>
            <a:ext cx="1552536" cy="380999"/>
          </a:xfrm>
          <a:prstGeom prst="roundRect">
            <a:avLst>
              <a:gd name="adj" fmla="val 40000"/>
            </a:avLst>
          </a:prstGeom>
          <a:solidFill>
            <a:srgbClr val="0066CC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7486462" y="2809875"/>
            <a:ext cx="1552536" cy="3809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650"/>
              </a:spcAft>
            </a:pPr>
            <a:r>
              <a:rPr sz="956" b="0">
                <a:solidFill>
                  <a:srgbClr val="333333"/>
                </a:solidFill>
              </a:rPr>
              <a:t>AND-RX operations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7486462" y="3286125"/>
            <a:ext cx="1552536" cy="380999"/>
          </a:xfrm>
          <a:prstGeom prst="roundRect">
            <a:avLst>
              <a:gd name="adj" fmla="val 40000"/>
            </a:avLst>
          </a:prstGeom>
          <a:solidFill>
            <a:srgbClr val="0066CC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TextBox 29"/>
          <p:cNvSpPr txBox="1"/>
          <p:nvPr/>
        </p:nvSpPr>
        <p:spPr>
          <a:xfrm>
            <a:off x="7486462" y="3286125"/>
            <a:ext cx="1552536" cy="3809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650"/>
              </a:spcAft>
            </a:pPr>
            <a:r>
              <a:rPr sz="956" b="0">
                <a:solidFill>
                  <a:srgbClr val="333333"/>
                </a:solidFill>
              </a:rPr>
              <a:t>27 rounds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7486462" y="3762374"/>
            <a:ext cx="1552536" cy="380999"/>
          </a:xfrm>
          <a:prstGeom prst="roundRect">
            <a:avLst>
              <a:gd name="adj" fmla="val 40000"/>
            </a:avLst>
          </a:prstGeom>
          <a:solidFill>
            <a:srgbClr val="0066CC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7486462" y="3762374"/>
            <a:ext cx="1552536" cy="3809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650"/>
              </a:spcAft>
            </a:pPr>
            <a:r>
              <a:rPr sz="956" b="0">
                <a:solidFill>
                  <a:srgbClr val="333333"/>
                </a:solidFill>
              </a:rPr>
              <a:t>128-bit key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7486462" y="4238624"/>
            <a:ext cx="1552536" cy="380999"/>
          </a:xfrm>
          <a:prstGeom prst="roundRect">
            <a:avLst>
              <a:gd name="adj" fmla="val 40000"/>
            </a:avLst>
          </a:prstGeom>
          <a:solidFill>
            <a:srgbClr val="0066CC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TextBox 33"/>
          <p:cNvSpPr txBox="1"/>
          <p:nvPr/>
        </p:nvSpPr>
        <p:spPr>
          <a:xfrm>
            <a:off x="7486462" y="4238624"/>
            <a:ext cx="1552536" cy="3809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650"/>
              </a:spcAft>
            </a:pPr>
            <a:r>
              <a:rPr sz="956" b="0">
                <a:solidFill>
                  <a:srgbClr val="333333"/>
                </a:solidFill>
              </a:rPr>
              <a:t>Designed 2023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229494" y="1952624"/>
            <a:ext cx="247643" cy="31432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0066CC"/>
                </a:solidFill>
              </a:rPr>
              <a:t>VS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9905752" y="1952624"/>
            <a:ext cx="1066773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975"/>
              </a:spcAft>
            </a:pPr>
            <a:r>
              <a:rPr sz="1196" b="1">
                <a:solidFill>
                  <a:srgbClr val="0066CC"/>
                </a:solidFill>
              </a:rPr>
              <a:t>SIMON-32/64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9667633" y="2333624"/>
            <a:ext cx="1552536" cy="380999"/>
          </a:xfrm>
          <a:prstGeom prst="roundRect">
            <a:avLst>
              <a:gd name="adj" fmla="val 40000"/>
            </a:avLst>
          </a:prstGeom>
          <a:solidFill>
            <a:srgbClr val="0066CC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8" name="TextBox 37"/>
          <p:cNvSpPr txBox="1"/>
          <p:nvPr/>
        </p:nvSpPr>
        <p:spPr>
          <a:xfrm>
            <a:off x="9667633" y="2333624"/>
            <a:ext cx="1552536" cy="3809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650"/>
              </a:spcAft>
            </a:pPr>
            <a:r>
              <a:rPr sz="956" b="0">
                <a:solidFill>
                  <a:srgbClr val="333333"/>
                </a:solidFill>
              </a:rPr>
              <a:t>2-branch Feistel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9667633" y="2809875"/>
            <a:ext cx="1552536" cy="380999"/>
          </a:xfrm>
          <a:prstGeom prst="roundRect">
            <a:avLst>
              <a:gd name="adj" fmla="val 40000"/>
            </a:avLst>
          </a:prstGeom>
          <a:solidFill>
            <a:srgbClr val="0066CC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0" name="TextBox 39"/>
          <p:cNvSpPr txBox="1"/>
          <p:nvPr/>
        </p:nvSpPr>
        <p:spPr>
          <a:xfrm>
            <a:off x="9667633" y="2809875"/>
            <a:ext cx="1552536" cy="3809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650"/>
              </a:spcAft>
            </a:pPr>
            <a:r>
              <a:rPr sz="956" b="0">
                <a:solidFill>
                  <a:srgbClr val="333333"/>
                </a:solidFill>
              </a:rPr>
              <a:t>AND-RX operations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9667633" y="3286125"/>
            <a:ext cx="1552536" cy="380999"/>
          </a:xfrm>
          <a:prstGeom prst="roundRect">
            <a:avLst>
              <a:gd name="adj" fmla="val 40000"/>
            </a:avLst>
          </a:prstGeom>
          <a:solidFill>
            <a:srgbClr val="0066CC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2" name="TextBox 41"/>
          <p:cNvSpPr txBox="1"/>
          <p:nvPr/>
        </p:nvSpPr>
        <p:spPr>
          <a:xfrm>
            <a:off x="9667633" y="3286125"/>
            <a:ext cx="1552536" cy="3809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650"/>
              </a:spcAft>
            </a:pPr>
            <a:r>
              <a:rPr sz="956" b="0">
                <a:solidFill>
                  <a:srgbClr val="333333"/>
                </a:solidFill>
              </a:rPr>
              <a:t>32 rounds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9667633" y="3762374"/>
            <a:ext cx="1552536" cy="380999"/>
          </a:xfrm>
          <a:prstGeom prst="roundRect">
            <a:avLst>
              <a:gd name="adj" fmla="val 40000"/>
            </a:avLst>
          </a:prstGeom>
          <a:solidFill>
            <a:srgbClr val="0066CC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4" name="TextBox 43"/>
          <p:cNvSpPr txBox="1"/>
          <p:nvPr/>
        </p:nvSpPr>
        <p:spPr>
          <a:xfrm>
            <a:off x="9667633" y="3762374"/>
            <a:ext cx="1552536" cy="3809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650"/>
              </a:spcAft>
            </a:pPr>
            <a:r>
              <a:rPr sz="956" b="0">
                <a:solidFill>
                  <a:srgbClr val="333333"/>
                </a:solidFill>
              </a:rPr>
              <a:t>64-bit key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9667633" y="4238624"/>
            <a:ext cx="1552536" cy="380999"/>
          </a:xfrm>
          <a:prstGeom prst="roundRect">
            <a:avLst>
              <a:gd name="adj" fmla="val 40000"/>
            </a:avLst>
          </a:prstGeom>
          <a:solidFill>
            <a:srgbClr val="0066CC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6" name="TextBox 45"/>
          <p:cNvSpPr txBox="1"/>
          <p:nvPr/>
        </p:nvSpPr>
        <p:spPr>
          <a:xfrm>
            <a:off x="9667633" y="4238624"/>
            <a:ext cx="1552536" cy="3809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650"/>
              </a:spcAft>
            </a:pPr>
            <a:r>
              <a:rPr sz="956" b="0">
                <a:solidFill>
                  <a:srgbClr val="333333"/>
                </a:solidFill>
              </a:rPr>
              <a:t>Designed 2013</a:t>
            </a:r>
          </a:p>
        </p:txBody>
      </p:sp>
      <p:pic>
        <p:nvPicPr>
          <p:cNvPr id="47" name="Picture 46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391215" y="5328776"/>
            <a:ext cx="171445" cy="143796"/>
          </a:xfrm>
          <a:prstGeom prst="rect">
            <a:avLst/>
          </a:prstGeom>
        </p:spPr>
      </p:pic>
      <p:sp>
        <p:nvSpPr>
          <p:cNvPr id="48" name="TextBox 47"/>
          <p:cNvSpPr txBox="1"/>
          <p:nvPr/>
        </p:nvSpPr>
        <p:spPr>
          <a:xfrm>
            <a:off x="7657908" y="5143499"/>
            <a:ext cx="3657508" cy="5333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333333"/>
                </a:solidFill>
              </a:rPr>
              <a:t> Designers claimed </a:t>
            </a:r>
            <a:r>
              <a:rPr sz="1196" b="1" dirty="0">
                <a:solidFill>
                  <a:srgbClr val="0066CC"/>
                </a:solidFill>
              </a:rPr>
              <a:t>half of GFRX</a:t>
            </a:r>
            <a:r>
              <a:rPr sz="1196" b="0" dirty="0">
                <a:solidFill>
                  <a:srgbClr val="333333"/>
                </a:solidFill>
              </a:rPr>
              <a:t> is similar to SIMON </a:t>
            </a:r>
          </a:p>
        </p:txBody>
      </p:sp>
      <p:pic>
        <p:nvPicPr>
          <p:cNvPr id="49" name="Picture 48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391215" y="5821311"/>
            <a:ext cx="171445" cy="149327"/>
          </a:xfrm>
          <a:prstGeom prst="rect">
            <a:avLst/>
          </a:prstGeom>
        </p:spPr>
      </p:pic>
      <p:sp>
        <p:nvSpPr>
          <p:cNvPr id="50" name="TextBox 49"/>
          <p:cNvSpPr txBox="1"/>
          <p:nvPr/>
        </p:nvSpPr>
        <p:spPr>
          <a:xfrm>
            <a:off x="7657908" y="5743575"/>
            <a:ext cx="3152696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333333"/>
                </a:solidFill>
              </a:rPr>
              <a:t> Does this similarity </a:t>
            </a:r>
            <a:r>
              <a:rPr sz="1196" b="1" dirty="0">
                <a:solidFill>
                  <a:srgbClr val="0066CC"/>
                </a:solidFill>
              </a:rPr>
              <a:t>guarantee security</a:t>
            </a:r>
            <a:r>
              <a:rPr sz="1196" b="0" dirty="0">
                <a:solidFill>
                  <a:srgbClr val="333333"/>
                </a:solidFill>
              </a:rPr>
              <a:t>?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0F4FF"/>
            </a:gs>
            <a:gs pos="100000">
              <a:srgbClr val="FFFFFF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047749"/>
          </a:xfrm>
          <a:prstGeom prst="rect">
            <a:avLst/>
          </a:prstGeom>
          <a:gradFill rotWithShape="1">
            <a:gsLst>
              <a:gs pos="0">
                <a:srgbClr val="003366"/>
              </a:gs>
              <a:gs pos="100000">
                <a:srgbClr val="0066CC"/>
              </a:gs>
            </a:gsLst>
            <a:lin ang="108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</a:rPr>
              <a:t>Research Contributions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74130" y="1289902"/>
            <a:ext cx="5476738" cy="2762810"/>
          </a:xfrm>
          <a:prstGeom prst="roundRect">
            <a:avLst>
              <a:gd name="adj" fmla="val 851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274130" y="1289902"/>
            <a:ext cx="5476738" cy="552450"/>
          </a:xfrm>
          <a:prstGeom prst="rect">
            <a:avLst/>
          </a:prstGeom>
          <a:gradFill rotWithShape="1">
            <a:gsLst>
              <a:gs pos="0">
                <a:srgbClr val="003366"/>
              </a:gs>
              <a:gs pos="100000">
                <a:srgbClr val="0066CC"/>
              </a:gs>
            </a:gsLst>
            <a:lin ang="108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64625" y="1461766"/>
            <a:ext cx="266693" cy="20872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45616" y="1432777"/>
            <a:ext cx="1924001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15" b="1">
                <a:solidFill>
                  <a:srgbClr val="FFFFFF"/>
                </a:solidFill>
              </a:rPr>
              <a:t>Neural Distinguishers</a:t>
            </a:r>
          </a:p>
        </p:txBody>
      </p:sp>
      <p:pic>
        <p:nvPicPr>
          <p:cNvPr id="8" name="Picture 7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4625" y="2084959"/>
            <a:ext cx="190495" cy="16248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50368" y="2032851"/>
            <a:ext cx="3171745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 Developed for </a:t>
            </a:r>
            <a:r>
              <a:rPr sz="1196" b="1">
                <a:solidFill>
                  <a:srgbClr val="0066CC"/>
                </a:solidFill>
              </a:rPr>
              <a:t>1-7 rounds</a:t>
            </a:r>
            <a:r>
              <a:rPr sz="1196" b="0">
                <a:solidFill>
                  <a:srgbClr val="333333"/>
                </a:solidFill>
              </a:rPr>
              <a:t> of GFRX-64/96 </a:t>
            </a:r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4625" y="2494534"/>
            <a:ext cx="190495" cy="16248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750368" y="2442427"/>
            <a:ext cx="2390715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 Based on </a:t>
            </a:r>
            <a:r>
              <a:rPr sz="1196" b="1">
                <a:solidFill>
                  <a:srgbClr val="0066CC"/>
                </a:solidFill>
              </a:rPr>
              <a:t>ResNet architecture</a:t>
            </a:r>
            <a:r>
              <a:rPr sz="1196" b="0">
                <a:solidFill>
                  <a:srgbClr val="333333"/>
                </a:solidFill>
              </a:rPr>
              <a:t> </a:t>
            </a:r>
          </a:p>
        </p:txBody>
      </p:sp>
      <p:pic>
        <p:nvPicPr>
          <p:cNvPr id="12" name="Picture 11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4625" y="2904109"/>
            <a:ext cx="190495" cy="162485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750368" y="2852002"/>
            <a:ext cx="3857528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333333"/>
                </a:solidFill>
              </a:rPr>
              <a:t> Optimal input difference: </a:t>
            </a:r>
            <a:r>
              <a:rPr sz="1196" b="1" dirty="0">
                <a:solidFill>
                  <a:srgbClr val="0066CC"/>
                </a:solidFill>
              </a:rPr>
              <a:t>(0x0, 0x0, 0x0, 0x0040)</a:t>
            </a:r>
            <a:r>
              <a:rPr sz="1196" b="0" dirty="0">
                <a:solidFill>
                  <a:srgbClr val="333333"/>
                </a:solidFill>
              </a:rPr>
              <a:t> 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64625" y="3366351"/>
            <a:ext cx="5095747" cy="523874"/>
          </a:xfrm>
          <a:prstGeom prst="roundRect">
            <a:avLst>
              <a:gd name="adj" fmla="val 29090"/>
            </a:avLst>
          </a:prstGeom>
          <a:solidFill>
            <a:srgbClr val="0066CC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578922" y="3490110"/>
            <a:ext cx="1567993" cy="276358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 dirty="0">
                <a:solidFill>
                  <a:srgbClr val="333333"/>
                </a:solidFill>
              </a:rPr>
              <a:t>Best Accuracy</a:t>
            </a:r>
            <a:r>
              <a:rPr lang="en-US" sz="1076" b="1" dirty="0">
                <a:solidFill>
                  <a:srgbClr val="333333"/>
                </a:solidFill>
              </a:rPr>
              <a:t> (7_Round)</a:t>
            </a:r>
            <a:endParaRPr sz="1076" b="1" dirty="0">
              <a:solidFill>
                <a:srgbClr val="333333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538304" y="3453229"/>
            <a:ext cx="744050" cy="33162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fa-IR" sz="1435" b="1" dirty="0">
                <a:solidFill>
                  <a:srgbClr val="0066CC"/>
                </a:solidFill>
              </a:rPr>
              <a:t>62.64</a:t>
            </a:r>
            <a:r>
              <a:rPr sz="1435" b="1" dirty="0">
                <a:solidFill>
                  <a:srgbClr val="0066CC"/>
                </a:solidFill>
              </a:rPr>
              <a:t>%</a:t>
            </a:r>
          </a:p>
        </p:txBody>
      </p:sp>
      <p:grpSp>
        <p:nvGrpSpPr>
          <p:cNvPr id="49" name="Group 48"/>
          <p:cNvGrpSpPr/>
          <p:nvPr/>
        </p:nvGrpSpPr>
        <p:grpSpPr>
          <a:xfrm>
            <a:off x="274130" y="4361995"/>
            <a:ext cx="5476738" cy="1676400"/>
            <a:chOff x="93155" y="4190545"/>
            <a:chExt cx="5476738" cy="1676400"/>
          </a:xfrm>
        </p:grpSpPr>
        <p:sp>
          <p:nvSpPr>
            <p:cNvPr id="17" name="Rounded Rectangle 16"/>
            <p:cNvSpPr/>
            <p:nvPr/>
          </p:nvSpPr>
          <p:spPr>
            <a:xfrm>
              <a:off x="93155" y="4190545"/>
              <a:ext cx="5476738" cy="1676400"/>
            </a:xfrm>
            <a:prstGeom prst="roundRect">
              <a:avLst>
                <a:gd name="adj" fmla="val 8510"/>
              </a:avLst>
            </a:prstGeom>
            <a:solidFill>
              <a:srgbClr val="FFFF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93155" y="4190545"/>
              <a:ext cx="5476738" cy="552450"/>
            </a:xfrm>
            <a:prstGeom prst="rect">
              <a:avLst/>
            </a:prstGeom>
            <a:gradFill rotWithShape="1">
              <a:gsLst>
                <a:gs pos="0">
                  <a:srgbClr val="003366"/>
                </a:gs>
                <a:gs pos="100000">
                  <a:srgbClr val="0066CC"/>
                </a:gs>
              </a:gsLst>
              <a:lin ang="10800000" scaled="0"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19" name="Picture 18" descr="image.png"/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283650" y="4394297"/>
              <a:ext cx="266693" cy="144945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664641" y="4333420"/>
              <a:ext cx="1819229" cy="26669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315" b="1">
                  <a:solidFill>
                    <a:srgbClr val="FFFFFF"/>
                  </a:solidFill>
                </a:rPr>
                <a:t>Key Recovery Attack</a:t>
              </a:r>
            </a:p>
          </p:txBody>
        </p:sp>
        <p:pic>
          <p:nvPicPr>
            <p:cNvPr id="21" name="Picture 20" descr="image.png"/>
            <p:cNvPicPr>
              <a:picLocks noChangeAspect="1"/>
            </p:cNvPicPr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283650" y="4985602"/>
              <a:ext cx="190495" cy="162485"/>
            </a:xfrm>
            <a:prstGeom prst="rect">
              <a:avLst/>
            </a:prstGeom>
          </p:spPr>
        </p:pic>
        <p:sp>
          <p:nvSpPr>
            <p:cNvPr id="22" name="TextBox 21"/>
            <p:cNvSpPr txBox="1"/>
            <p:nvPr/>
          </p:nvSpPr>
          <p:spPr>
            <a:xfrm>
              <a:off x="569393" y="4933495"/>
              <a:ext cx="3952776" cy="26669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196" b="0" dirty="0">
                  <a:solidFill>
                    <a:srgbClr val="333333"/>
                  </a:solidFill>
                </a:rPr>
                <a:t> Extended </a:t>
              </a:r>
              <a:r>
                <a:rPr sz="1196" b="1" dirty="0">
                  <a:solidFill>
                    <a:srgbClr val="0066CC"/>
                  </a:solidFill>
                </a:rPr>
                <a:t>6-round distinguisher</a:t>
              </a:r>
              <a:r>
                <a:rPr sz="1196" b="0" dirty="0">
                  <a:solidFill>
                    <a:srgbClr val="333333"/>
                  </a:solidFill>
                </a:rPr>
                <a:t> to 8-round attack </a:t>
              </a:r>
            </a:p>
          </p:txBody>
        </p:sp>
        <p:pic>
          <p:nvPicPr>
            <p:cNvPr id="23" name="Picture 22" descr="image.png"/>
            <p:cNvPicPr>
              <a:picLocks noChangeAspect="1"/>
            </p:cNvPicPr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283650" y="5395177"/>
              <a:ext cx="190495" cy="162485"/>
            </a:xfrm>
            <a:prstGeom prst="rect">
              <a:avLst/>
            </a:prstGeom>
          </p:spPr>
        </p:pic>
        <p:sp>
          <p:nvSpPr>
            <p:cNvPr id="24" name="TextBox 23"/>
            <p:cNvSpPr txBox="1"/>
            <p:nvPr/>
          </p:nvSpPr>
          <p:spPr>
            <a:xfrm>
              <a:off x="569393" y="5343069"/>
              <a:ext cx="2990775" cy="26669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196" b="0">
                  <a:solidFill>
                    <a:srgbClr val="333333"/>
                  </a:solidFill>
                </a:rPr>
                <a:t> Uses </a:t>
              </a:r>
              <a:r>
                <a:rPr sz="1196" b="1">
                  <a:solidFill>
                    <a:srgbClr val="0066CC"/>
                  </a:solidFill>
                </a:rPr>
                <a:t>partial decryption</a:t>
              </a:r>
              <a:r>
                <a:rPr sz="1196" b="0">
                  <a:solidFill>
                    <a:srgbClr val="333333"/>
                  </a:solidFill>
                </a:rPr>
                <a:t> of final round </a:t>
              </a:r>
            </a:p>
          </p:txBody>
        </p:sp>
      </p:grpSp>
      <p:sp>
        <p:nvSpPr>
          <p:cNvPr id="30" name="Rounded Rectangle 29"/>
          <p:cNvSpPr/>
          <p:nvPr/>
        </p:nvSpPr>
        <p:spPr>
          <a:xfrm>
            <a:off x="5864982" y="1289902"/>
            <a:ext cx="5476738" cy="2790824"/>
          </a:xfrm>
          <a:prstGeom prst="roundRect">
            <a:avLst>
              <a:gd name="adj" fmla="val 8191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Rectangle 30"/>
          <p:cNvSpPr/>
          <p:nvPr/>
        </p:nvSpPr>
        <p:spPr>
          <a:xfrm>
            <a:off x="5864982" y="1289902"/>
            <a:ext cx="5476738" cy="552450"/>
          </a:xfrm>
          <a:prstGeom prst="rect">
            <a:avLst/>
          </a:prstGeom>
          <a:gradFill rotWithShape="1">
            <a:gsLst>
              <a:gs pos="0">
                <a:srgbClr val="003366"/>
              </a:gs>
              <a:gs pos="100000">
                <a:srgbClr val="0066CC"/>
              </a:gs>
            </a:gsLst>
            <a:lin ang="108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2" name="Picture 31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055477" y="1461767"/>
            <a:ext cx="266693" cy="208721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6436468" y="1432777"/>
            <a:ext cx="2143071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15" b="1" dirty="0">
                <a:solidFill>
                  <a:srgbClr val="FFFFFF"/>
                </a:solidFill>
              </a:rPr>
              <a:t>SAT/SMT-based Analysis</a:t>
            </a:r>
          </a:p>
        </p:txBody>
      </p:sp>
      <p:pic>
        <p:nvPicPr>
          <p:cNvPr id="34" name="Picture 33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55477" y="2104010"/>
            <a:ext cx="190495" cy="16248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6341220" y="2014436"/>
                <a:ext cx="2903231" cy="341632"/>
              </a:xfrm>
              <a:prstGeom prst="rect">
                <a:avLst/>
              </a:prstGeom>
              <a:noFill/>
            </p:spPr>
            <p:txBody>
              <a:bodyPr wrap="none" lIns="73152" tIns="54864" rIns="73152" bIns="54864" anchor="ctr">
                <a:spAutoFit/>
              </a:bodyPr>
              <a:lstStyle/>
              <a:p>
                <a:pPr algn="l">
                  <a:lnSpc>
                    <a:spcPts val="182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96" b="0" dirty="0">
                    <a:solidFill>
                      <a:srgbClr val="333333"/>
                    </a:solidFill>
                  </a:rPr>
                  <a:t> </a:t>
                </a:r>
                <a:r>
                  <a:rPr lang="en-US" sz="1196" b="1" dirty="0">
                    <a:solidFill>
                      <a:srgbClr val="0066CC"/>
                    </a:solidFill>
                  </a:rPr>
                  <a:t>11-round differential</a:t>
                </a:r>
                <a:r>
                  <a:rPr lang="en-US" sz="1196" b="0" dirty="0">
                    <a:solidFill>
                      <a:srgbClr val="333333"/>
                    </a:solidFill>
                  </a:rPr>
                  <a:t> with probability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a-IR" sz="1196" b="0" i="1" smtClean="0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a-IR" sz="1196" b="0" i="1" smtClean="0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fa-IR" sz="1196" b="0" i="1" smtClean="0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fa-IR" sz="1196" b="0" i="1" smtClean="0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62</m:t>
                        </m:r>
                      </m:sup>
                    </m:sSup>
                  </m:oMath>
                </a14:m>
                <a:endParaRPr sz="1196" b="0" dirty="0">
                  <a:solidFill>
                    <a:srgbClr val="333333"/>
                  </a:solidFill>
                </a:endParaRP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1220" y="2014436"/>
                <a:ext cx="2903231" cy="341632"/>
              </a:xfrm>
              <a:prstGeom prst="rect">
                <a:avLst/>
              </a:prstGeom>
              <a:blipFill rotWithShape="0">
                <a:blip r:embed="rId6"/>
                <a:stretch>
                  <a:fillRect b="-7143"/>
                </a:stretch>
              </a:blipFill>
            </p:spPr>
            <p:txBody>
              <a:bodyPr/>
              <a:lstStyle/>
              <a:p>
                <a:r>
                  <a:rPr lang="fa-I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6" name="Picture 35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55477" y="2542160"/>
            <a:ext cx="190495" cy="16248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6341220" y="2471346"/>
                <a:ext cx="2563394" cy="323165"/>
              </a:xfrm>
              <a:prstGeom prst="rect">
                <a:avLst/>
              </a:prstGeom>
              <a:noFill/>
            </p:spPr>
            <p:txBody>
              <a:bodyPr wrap="none" lIns="73152" tIns="54864" rIns="73152" bIns="54864" anchor="ctr">
                <a:spAutoFit/>
              </a:bodyPr>
              <a:lstStyle/>
              <a:p>
                <a:pPr>
                  <a:lnSpc>
                    <a:spcPts val="1820"/>
                  </a:lnSpc>
                </a:pPr>
                <a:r>
                  <a:rPr lang="en-US" sz="1196" b="0" dirty="0">
                    <a:solidFill>
                      <a:srgbClr val="333333"/>
                    </a:solidFill>
                  </a:rPr>
                  <a:t> </a:t>
                </a:r>
                <a:r>
                  <a:rPr lang="en-US" sz="1196" b="1" dirty="0">
                    <a:solidFill>
                      <a:srgbClr val="0066CC"/>
                    </a:solidFill>
                  </a:rPr>
                  <a:t>15-round linear</a:t>
                </a:r>
                <a:r>
                  <a:rPr lang="en-US" sz="1196" b="0" dirty="0">
                    <a:solidFill>
                      <a:srgbClr val="333333"/>
                    </a:solidFill>
                  </a:rPr>
                  <a:t> with correlation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a-IR" sz="1196" i="1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a-IR" sz="1196" i="1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fa-IR" sz="1196" i="1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fa-IR" sz="1196" b="0" i="1" smtClean="0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30</m:t>
                        </m:r>
                      </m:sup>
                    </m:sSup>
                  </m:oMath>
                </a14:m>
                <a:r>
                  <a:rPr lang="fa-IR" sz="1196" b="0" dirty="0">
                    <a:solidFill>
                      <a:srgbClr val="333333"/>
                    </a:solidFill>
                  </a:rPr>
                  <a:t> </a:t>
                </a:r>
                <a:endParaRPr sz="1196" b="0" dirty="0">
                  <a:solidFill>
                    <a:srgbClr val="333333"/>
                  </a:solidFill>
                </a:endParaRPr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1220" y="2471346"/>
                <a:ext cx="2563394" cy="323165"/>
              </a:xfrm>
              <a:prstGeom prst="rect">
                <a:avLst/>
              </a:prstGeom>
              <a:blipFill rotWithShape="0">
                <a:blip r:embed="rId7"/>
                <a:stretch>
                  <a:fillRect b="-11321"/>
                </a:stretch>
              </a:blipFill>
            </p:spPr>
            <p:txBody>
              <a:bodyPr/>
              <a:lstStyle/>
              <a:p>
                <a:r>
                  <a:rPr lang="fa-I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8" name="Picture 37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55477" y="2989835"/>
            <a:ext cx="190495" cy="16248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6341220" y="2909496"/>
                <a:ext cx="2994602" cy="323165"/>
              </a:xfrm>
              <a:prstGeom prst="rect">
                <a:avLst/>
              </a:prstGeom>
              <a:noFill/>
            </p:spPr>
            <p:txBody>
              <a:bodyPr wrap="none" lIns="73152" tIns="54864" rIns="73152" bIns="54864" anchor="ctr">
                <a:spAutoFit/>
              </a:bodyPr>
              <a:lstStyle/>
              <a:p>
                <a:pPr>
                  <a:lnSpc>
                    <a:spcPts val="1820"/>
                  </a:lnSpc>
                </a:pPr>
                <a:r>
                  <a:rPr lang="en-US" sz="1196" b="0" dirty="0">
                    <a:solidFill>
                      <a:srgbClr val="333333"/>
                    </a:solidFill>
                  </a:rPr>
                  <a:t> </a:t>
                </a:r>
                <a:r>
                  <a:rPr lang="en-US" sz="1196" b="1" dirty="0">
                    <a:solidFill>
                      <a:srgbClr val="0066CC"/>
                    </a:solidFill>
                  </a:rPr>
                  <a:t>17-round linear hull</a:t>
                </a:r>
                <a:r>
                  <a:rPr lang="en-US" sz="1196" b="0" dirty="0">
                    <a:solidFill>
                      <a:srgbClr val="333333"/>
                    </a:solidFill>
                  </a:rPr>
                  <a:t> with correlation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a-IR" sz="1196" i="1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a-IR" sz="1196" i="1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fa-IR" sz="1196" i="1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fa-IR" sz="1196" b="0" i="1" smtClean="0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31</m:t>
                        </m:r>
                        <m:r>
                          <a:rPr lang="fa-IR" sz="1196" b="0" i="1" smtClean="0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fa-IR" sz="1196" b="0" i="1" smtClean="0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61</m:t>
                        </m:r>
                      </m:sup>
                    </m:sSup>
                  </m:oMath>
                </a14:m>
                <a:r>
                  <a:rPr lang="fa-IR" sz="1196" b="0" dirty="0">
                    <a:solidFill>
                      <a:srgbClr val="333333"/>
                    </a:solidFill>
                  </a:rPr>
                  <a:t> </a:t>
                </a:r>
                <a:endParaRPr sz="1196" b="0" dirty="0">
                  <a:solidFill>
                    <a:srgbClr val="333333"/>
                  </a:solidFill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1220" y="2909496"/>
                <a:ext cx="2994602" cy="323165"/>
              </a:xfrm>
              <a:prstGeom prst="rect">
                <a:avLst/>
              </a:prstGeom>
              <a:blipFill rotWithShape="0">
                <a:blip r:embed="rId8"/>
                <a:stretch>
                  <a:fillRect b="-11321"/>
                </a:stretch>
              </a:blipFill>
            </p:spPr>
            <p:txBody>
              <a:bodyPr/>
              <a:lstStyle/>
              <a:p>
                <a:r>
                  <a:rPr lang="fa-I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Rounded Rectangle 39"/>
          <p:cNvSpPr/>
          <p:nvPr/>
        </p:nvSpPr>
        <p:spPr>
          <a:xfrm>
            <a:off x="6055477" y="3366353"/>
            <a:ext cx="5095747" cy="523874"/>
          </a:xfrm>
          <a:prstGeom prst="roundRect">
            <a:avLst>
              <a:gd name="adj" fmla="val 29090"/>
            </a:avLst>
          </a:prstGeom>
          <a:solidFill>
            <a:srgbClr val="0066CC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1" name="TextBox 40"/>
          <p:cNvSpPr txBox="1"/>
          <p:nvPr/>
        </p:nvSpPr>
        <p:spPr>
          <a:xfrm>
            <a:off x="6169774" y="3518753"/>
            <a:ext cx="1009624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33333"/>
                </a:solidFill>
              </a:rPr>
              <a:t>Improvement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9932656" y="3453821"/>
            <a:ext cx="1123321" cy="33162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r>
              <a:rPr lang="fa-IR" sz="1435" b="1" dirty="0">
                <a:solidFill>
                  <a:srgbClr val="0066CC"/>
                </a:solidFill>
              </a:rPr>
              <a:t>2 </a:t>
            </a:r>
            <a:r>
              <a:rPr sz="1435" b="1" dirty="0">
                <a:solidFill>
                  <a:srgbClr val="0066CC"/>
                </a:solidFill>
              </a:rPr>
              <a:t>+</a:t>
            </a:r>
            <a:r>
              <a:rPr lang="fa-IR" sz="1435" b="1" dirty="0">
                <a:solidFill>
                  <a:srgbClr val="0066CC"/>
                </a:solidFill>
              </a:rPr>
              <a:t> 2</a:t>
            </a:r>
            <a:r>
              <a:rPr sz="1435" b="1" dirty="0">
                <a:solidFill>
                  <a:srgbClr val="0066CC"/>
                </a:solidFill>
              </a:rPr>
              <a:t> rounds</a:t>
            </a:r>
          </a:p>
        </p:txBody>
      </p:sp>
      <p:grpSp>
        <p:nvGrpSpPr>
          <p:cNvPr id="48" name="Group 47"/>
          <p:cNvGrpSpPr/>
          <p:nvPr/>
        </p:nvGrpSpPr>
        <p:grpSpPr>
          <a:xfrm>
            <a:off x="5864982" y="4361721"/>
            <a:ext cx="5381490" cy="1375626"/>
            <a:chOff x="5684007" y="4075971"/>
            <a:chExt cx="5381490" cy="1375626"/>
          </a:xfrm>
        </p:grpSpPr>
        <p:sp>
          <p:nvSpPr>
            <p:cNvPr id="43" name="Rounded Rectangle 42"/>
            <p:cNvSpPr/>
            <p:nvPr/>
          </p:nvSpPr>
          <p:spPr>
            <a:xfrm>
              <a:off x="5684007" y="4078148"/>
              <a:ext cx="5381490" cy="1373449"/>
            </a:xfrm>
            <a:prstGeom prst="roundRect">
              <a:avLst>
                <a:gd name="adj" fmla="val 4247"/>
              </a:avLst>
            </a:prstGeom>
            <a:solidFill>
              <a:srgbClr val="0066CC">
                <a:alpha val="10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44" name="Round Same Side Corner Rectangle 43"/>
            <p:cNvSpPr/>
            <p:nvPr/>
          </p:nvSpPr>
          <p:spPr>
            <a:xfrm rot="16200000">
              <a:off x="5057747" y="4711044"/>
              <a:ext cx="1375626" cy="10548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0066CC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5922126" y="4266471"/>
              <a:ext cx="4952876" cy="26669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650"/>
                </a:spcAft>
              </a:pPr>
              <a:r>
                <a:rPr sz="1315" b="1">
                  <a:solidFill>
                    <a:srgbClr val="0066CC"/>
                  </a:solidFill>
                </a:rPr>
                <a:t> </a:t>
              </a:r>
              <a:r>
                <a:rPr sz="1104"/>
                <a:t>  </a:t>
              </a:r>
              <a:r>
                <a:rPr sz="1315" b="1">
                  <a:solidFill>
                    <a:srgbClr val="0066CC"/>
                  </a:solidFill>
                </a:rPr>
                <a:t> Key Finding </a:t>
              </a:r>
            </a:p>
          </p:txBody>
        </p:sp>
        <p:pic>
          <p:nvPicPr>
            <p:cNvPr id="46" name="Picture 45" descr="image.png"/>
            <p:cNvPicPr>
              <a:picLocks noChangeAspect="1"/>
            </p:cNvPicPr>
            <p:nvPr/>
          </p:nvPicPr>
          <p:blipFill>
            <a:blip r:embed="rId9">
              <a:alphaModFix/>
            </a:blip>
            <a:stretch>
              <a:fillRect/>
            </a:stretch>
          </p:blipFill>
          <p:spPr>
            <a:xfrm>
              <a:off x="5922126" y="4302666"/>
              <a:ext cx="228594" cy="194309"/>
            </a:xfrm>
            <a:prstGeom prst="rect">
              <a:avLst/>
            </a:prstGeom>
          </p:spPr>
        </p:pic>
        <p:sp>
          <p:nvSpPr>
            <p:cNvPr id="47" name="TextBox 46"/>
            <p:cNvSpPr txBox="1"/>
            <p:nvPr/>
          </p:nvSpPr>
          <p:spPr>
            <a:xfrm>
              <a:off x="5922126" y="4628421"/>
              <a:ext cx="4952876" cy="800100"/>
            </a:xfrm>
            <a:prstGeom prst="rect">
              <a:avLst/>
            </a:prstGeom>
            <a:noFill/>
          </p:spPr>
          <p:txBody>
            <a:bodyPr wrap="square" lIns="73152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196" b="0" dirty="0">
                  <a:solidFill>
                    <a:srgbClr val="333333"/>
                  </a:solidFill>
                </a:rPr>
                <a:t> First third-party cryptanalysis of GFRX demonstrates that reducing analysis to SIMON </a:t>
              </a:r>
              <a:r>
                <a:rPr sz="1196" b="1" dirty="0">
                  <a:solidFill>
                    <a:srgbClr val="0066CC"/>
                  </a:solidFill>
                </a:rPr>
                <a:t>cannot yield accurate security bounds</a:t>
              </a:r>
              <a:r>
                <a:rPr sz="1196" b="0" dirty="0">
                  <a:solidFill>
                    <a:srgbClr val="333333"/>
                  </a:solidFill>
                </a:rPr>
                <a:t> </a:t>
              </a: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0F4FF"/>
            </a:gs>
            <a:gs pos="100000">
              <a:srgbClr val="FFFFFF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047749"/>
          </a:xfrm>
          <a:prstGeom prst="rect">
            <a:avLst/>
          </a:prstGeom>
          <a:gradFill rotWithShape="1">
            <a:gsLst>
              <a:gs pos="0">
                <a:srgbClr val="003366"/>
              </a:gs>
              <a:gs pos="100000">
                <a:srgbClr val="0066CC"/>
              </a:gs>
            </a:gsLst>
            <a:lin ang="108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</a:rPr>
              <a:t>Neural Distinguishers Overview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6733" y="1315323"/>
            <a:ext cx="2272673" cy="33162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1435" b="1" dirty="0">
                <a:solidFill>
                  <a:srgbClr val="0066CC"/>
                </a:solidFill>
              </a:rPr>
              <a:t> </a:t>
            </a:r>
            <a:r>
              <a:rPr sz="1104" dirty="0"/>
              <a:t>  </a:t>
            </a:r>
            <a:r>
              <a:rPr sz="1435" b="1" dirty="0">
                <a:solidFill>
                  <a:srgbClr val="0066CC"/>
                </a:solidFill>
              </a:rPr>
              <a:t> </a:t>
            </a:r>
            <a:r>
              <a:rPr lang="fa-IR" sz="1435" b="1" dirty="0">
                <a:solidFill>
                  <a:srgbClr val="0066CC"/>
                </a:solidFill>
              </a:rPr>
              <a:t> </a:t>
            </a:r>
            <a:r>
              <a:rPr sz="1435" b="1" dirty="0">
                <a:solidFill>
                  <a:srgbClr val="0066CC"/>
                </a:solidFill>
              </a:rPr>
              <a:t>Deep Learning Approach </a:t>
            </a:r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66733" y="1397317"/>
            <a:ext cx="228594" cy="177164"/>
          </a:xfrm>
          <a:prstGeom prst="rect">
            <a:avLst/>
          </a:prstGeom>
        </p:spPr>
      </p:pic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6733" y="1801761"/>
            <a:ext cx="171445" cy="14932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933426" y="1771650"/>
            <a:ext cx="3371765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333333"/>
                </a:solidFill>
              </a:rPr>
              <a:t> Detects </a:t>
            </a:r>
            <a:r>
              <a:rPr sz="1196" b="1" dirty="0">
                <a:solidFill>
                  <a:srgbClr val="0066CC"/>
                </a:solidFill>
              </a:rPr>
              <a:t>statistical biases</a:t>
            </a:r>
            <a:r>
              <a:rPr sz="1196" b="0" dirty="0">
                <a:solidFill>
                  <a:srgbClr val="333333"/>
                </a:solidFill>
              </a:rPr>
              <a:t> in cipher outputs </a:t>
            </a:r>
          </a:p>
        </p:txBody>
      </p:sp>
      <p:pic>
        <p:nvPicPr>
          <p:cNvPr id="8" name="Picture 7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6733" y="2182761"/>
            <a:ext cx="171445" cy="149327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933426" y="2152650"/>
            <a:ext cx="3276518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 Trained to classify </a:t>
            </a:r>
            <a:r>
              <a:rPr sz="1196" b="1">
                <a:solidFill>
                  <a:srgbClr val="0066CC"/>
                </a:solidFill>
              </a:rPr>
              <a:t>cipher vs random</a:t>
            </a:r>
            <a:r>
              <a:rPr sz="1196" b="0">
                <a:solidFill>
                  <a:srgbClr val="333333"/>
                </a:solidFill>
              </a:rPr>
              <a:t> data </a:t>
            </a:r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6733" y="2563761"/>
            <a:ext cx="171445" cy="149327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933426" y="2533649"/>
            <a:ext cx="4495687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 Based on </a:t>
            </a:r>
            <a:r>
              <a:rPr sz="1196" b="1">
                <a:solidFill>
                  <a:srgbClr val="0066CC"/>
                </a:solidFill>
              </a:rPr>
              <a:t>ResNet architecture</a:t>
            </a:r>
            <a:r>
              <a:rPr sz="1196" b="0">
                <a:solidFill>
                  <a:srgbClr val="333333"/>
                </a:solidFill>
              </a:rPr>
              <a:t> with shortcut connections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66733" y="3134598"/>
            <a:ext cx="2269789" cy="33162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1435" b="1" dirty="0">
                <a:solidFill>
                  <a:srgbClr val="0066CC"/>
                </a:solidFill>
              </a:rPr>
              <a:t> </a:t>
            </a:r>
            <a:r>
              <a:rPr sz="1104" dirty="0"/>
              <a:t>  </a:t>
            </a:r>
            <a:r>
              <a:rPr sz="1435" b="1" dirty="0">
                <a:solidFill>
                  <a:srgbClr val="0066CC"/>
                </a:solidFill>
              </a:rPr>
              <a:t> </a:t>
            </a:r>
            <a:r>
              <a:rPr lang="fa-IR" sz="1435" b="1" dirty="0">
                <a:solidFill>
                  <a:srgbClr val="0066CC"/>
                </a:solidFill>
              </a:rPr>
              <a:t> </a:t>
            </a:r>
            <a:r>
              <a:rPr sz="1435" b="1" dirty="0">
                <a:solidFill>
                  <a:srgbClr val="0066CC"/>
                </a:solidFill>
              </a:rPr>
              <a:t>Data Generation Process </a:t>
            </a:r>
          </a:p>
        </p:txBody>
      </p:sp>
      <p:pic>
        <p:nvPicPr>
          <p:cNvPr id="13" name="Picture 12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66733" y="3207067"/>
            <a:ext cx="228594" cy="177164"/>
          </a:xfrm>
          <a:prstGeom prst="rect">
            <a:avLst/>
          </a:prstGeom>
        </p:spPr>
      </p:pic>
      <p:pic>
        <p:nvPicPr>
          <p:cNvPr id="14" name="Picture 13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6733" y="3621036"/>
            <a:ext cx="171445" cy="149327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933426" y="3590924"/>
            <a:ext cx="3143171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66CC"/>
                </a:solidFill>
              </a:rPr>
              <a:t>Input difference</a:t>
            </a:r>
            <a:r>
              <a:rPr sz="1196" b="0" dirty="0">
                <a:solidFill>
                  <a:srgbClr val="333333"/>
                </a:solidFill>
              </a:rPr>
              <a:t>: (0x0, 0x0, 0x0, 0x0040) </a:t>
            </a:r>
          </a:p>
        </p:txBody>
      </p:sp>
      <p:pic>
        <p:nvPicPr>
          <p:cNvPr id="16" name="Picture 15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6733" y="4002036"/>
            <a:ext cx="171445" cy="149327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933426" y="3943083"/>
            <a:ext cx="3852273" cy="32438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66CC"/>
                </a:solidFill>
              </a:rPr>
              <a:t>Positive samples</a:t>
            </a:r>
            <a:r>
              <a:rPr sz="1196" b="0" dirty="0">
                <a:solidFill>
                  <a:srgbClr val="333333"/>
                </a:solidFill>
              </a:rPr>
              <a:t>: Cipher text pairs with specific difference </a:t>
            </a:r>
          </a:p>
        </p:txBody>
      </p:sp>
      <p:pic>
        <p:nvPicPr>
          <p:cNvPr id="18" name="Picture 17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6733" y="4383036"/>
            <a:ext cx="171445" cy="149327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933426" y="4324082"/>
            <a:ext cx="3754489" cy="32438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66CC"/>
                </a:solidFill>
              </a:rPr>
              <a:t>Negative samples</a:t>
            </a:r>
            <a:r>
              <a:rPr sz="1196" b="0" dirty="0">
                <a:solidFill>
                  <a:srgbClr val="333333"/>
                </a:solidFill>
              </a:rPr>
              <a:t>: Randomly generated cipher text pairs </a:t>
            </a:r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6733" y="4764036"/>
            <a:ext cx="171445" cy="149327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933426" y="4696459"/>
            <a:ext cx="3624647" cy="341632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333333"/>
                </a:solidFill>
              </a:rPr>
              <a:t> Each sample: </a:t>
            </a:r>
            <a:r>
              <a:rPr sz="1196" b="1" dirty="0">
                <a:solidFill>
                  <a:srgbClr val="0066CC"/>
                </a:solidFill>
              </a:rPr>
              <a:t>128 bits</a:t>
            </a:r>
            <a:r>
              <a:rPr sz="1196" b="0" dirty="0">
                <a:solidFill>
                  <a:srgbClr val="333333"/>
                </a:solidFill>
              </a:rPr>
              <a:t> (4×16-bit words × 2 cipher texts) 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023767" y="1342360"/>
            <a:ext cx="1911421" cy="33162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1435" b="1" dirty="0">
                <a:solidFill>
                  <a:srgbClr val="0066CC"/>
                </a:solidFill>
              </a:rPr>
              <a:t> </a:t>
            </a:r>
            <a:r>
              <a:rPr sz="1104" dirty="0"/>
              <a:t>  </a:t>
            </a:r>
            <a:r>
              <a:rPr sz="1435" b="1" dirty="0">
                <a:solidFill>
                  <a:srgbClr val="0066CC"/>
                </a:solidFill>
              </a:rPr>
              <a:t> </a:t>
            </a:r>
            <a:r>
              <a:rPr lang="fa-IR" sz="1435" b="1" dirty="0">
                <a:solidFill>
                  <a:srgbClr val="0066CC"/>
                </a:solidFill>
              </a:rPr>
              <a:t> </a:t>
            </a:r>
            <a:r>
              <a:rPr sz="1435" b="1" dirty="0">
                <a:solidFill>
                  <a:srgbClr val="0066CC"/>
                </a:solidFill>
              </a:rPr>
              <a:t>Training Parameters </a:t>
            </a:r>
          </a:p>
        </p:txBody>
      </p:sp>
      <p:pic>
        <p:nvPicPr>
          <p:cNvPr id="23" name="Picture 22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023767" y="1415783"/>
            <a:ext cx="228594" cy="194309"/>
          </a:xfrm>
          <a:prstGeom prst="rect">
            <a:avLst/>
          </a:prstGeom>
        </p:spPr>
      </p:pic>
      <p:pic>
        <p:nvPicPr>
          <p:cNvPr id="24" name="Picture 23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23767" y="1828799"/>
            <a:ext cx="171445" cy="14932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6290460" y="1789410"/>
                <a:ext cx="2319738" cy="323358"/>
              </a:xfrm>
              <a:prstGeom prst="rect">
                <a:avLst/>
              </a:prstGeom>
              <a:noFill/>
            </p:spPr>
            <p:txBody>
              <a:bodyPr wrap="none" lIns="73152" tIns="54864" rIns="73152" bIns="54864" anchor="ctr">
                <a:spAutoFit/>
              </a:bodyPr>
              <a:lstStyle/>
              <a:p>
                <a:pPr>
                  <a:lnSpc>
                    <a:spcPts val="1820"/>
                  </a:lnSpc>
                </a:pPr>
                <a:r>
                  <a:rPr lang="en-US" sz="1196" b="0" dirty="0">
                    <a:solidFill>
                      <a:srgbClr val="333333"/>
                    </a:solidFill>
                  </a:rPr>
                  <a:t> </a:t>
                </a:r>
                <a:r>
                  <a:rPr lang="en-US" sz="1196" b="1" dirty="0">
                    <a:solidFill>
                      <a:srgbClr val="0066CC"/>
                    </a:solidFill>
                  </a:rPr>
                  <a:t>Dataset size</a:t>
                </a:r>
                <a:r>
                  <a:rPr lang="en-US" sz="1196" b="0" dirty="0">
                    <a:solidFill>
                      <a:srgbClr val="333333"/>
                    </a:solidFill>
                  </a:rPr>
                  <a:t>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a-IR" sz="1196" i="1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a-IR" sz="1196" b="0" i="1" smtClean="0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fa-IR" sz="1196" b="0" i="1" smtClean="0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sup>
                    </m:sSup>
                  </m:oMath>
                </a14:m>
                <a:r>
                  <a:rPr lang="en-US" sz="1196" b="0" dirty="0">
                    <a:solidFill>
                      <a:srgbClr val="333333"/>
                    </a:solidFill>
                  </a:rPr>
                  <a:t>training samples </a:t>
                </a:r>
                <a:endParaRPr sz="1196" b="0" dirty="0">
                  <a:solidFill>
                    <a:srgbClr val="333333"/>
                  </a:solidFill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0460" y="1789410"/>
                <a:ext cx="2319738" cy="323358"/>
              </a:xfrm>
              <a:prstGeom prst="rect">
                <a:avLst/>
              </a:prstGeom>
              <a:blipFill rotWithShape="0">
                <a:blip r:embed="rId6"/>
                <a:stretch>
                  <a:fillRect b="-9434"/>
                </a:stretch>
              </a:blipFill>
            </p:spPr>
            <p:txBody>
              <a:bodyPr/>
              <a:lstStyle/>
              <a:p>
                <a:r>
                  <a:rPr lang="fa-I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6" name="Picture 25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23767" y="2247899"/>
            <a:ext cx="171445" cy="149327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6290460" y="2217787"/>
            <a:ext cx="3276518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66CC"/>
                </a:solidFill>
              </a:rPr>
              <a:t>Optimizer</a:t>
            </a:r>
            <a:r>
              <a:rPr sz="1196" b="0" dirty="0">
                <a:solidFill>
                  <a:srgbClr val="333333"/>
                </a:solidFill>
              </a:rPr>
              <a:t>: Adam with cyclic learning rate </a:t>
            </a:r>
          </a:p>
        </p:txBody>
      </p:sp>
      <p:pic>
        <p:nvPicPr>
          <p:cNvPr id="28" name="Picture 27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23767" y="2628899"/>
            <a:ext cx="171445" cy="149327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6290460" y="2598788"/>
            <a:ext cx="3247943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66CC"/>
                </a:solidFill>
              </a:rPr>
              <a:t>Loss function</a:t>
            </a:r>
            <a:r>
              <a:rPr sz="1196" b="0" dirty="0">
                <a:solidFill>
                  <a:srgbClr val="333333"/>
                </a:solidFill>
              </a:rPr>
              <a:t>: Mean Squared Error (MSE) </a:t>
            </a:r>
          </a:p>
        </p:txBody>
      </p:sp>
      <p:sp>
        <p:nvSpPr>
          <p:cNvPr id="56" name="Rounded Rectangle 55"/>
          <p:cNvSpPr/>
          <p:nvPr/>
        </p:nvSpPr>
        <p:spPr>
          <a:xfrm>
            <a:off x="6023767" y="3276512"/>
            <a:ext cx="5686282" cy="1019174"/>
          </a:xfrm>
          <a:prstGeom prst="roundRect">
            <a:avLst>
              <a:gd name="adj" fmla="val 22429"/>
            </a:avLst>
          </a:prstGeom>
          <a:solidFill>
            <a:srgbClr val="0066CC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7" name="Round Same Side Corner Rectangle 56"/>
          <p:cNvSpPr/>
          <p:nvPr/>
        </p:nvSpPr>
        <p:spPr>
          <a:xfrm rot="16200000">
            <a:off x="5596730" y="3703549"/>
            <a:ext cx="1019174" cy="16510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8" name="TextBox 57"/>
          <p:cNvSpPr txBox="1"/>
          <p:nvPr/>
        </p:nvSpPr>
        <p:spPr>
          <a:xfrm>
            <a:off x="6214262" y="3419387"/>
            <a:ext cx="5352916" cy="2286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076" b="1">
                <a:solidFill>
                  <a:srgbClr val="0066CC"/>
                </a:solidFill>
              </a:rPr>
              <a:t> </a:t>
            </a:r>
            <a:r>
              <a:rPr sz="1104"/>
              <a:t>  </a:t>
            </a:r>
            <a:r>
              <a:rPr sz="1076" b="1">
                <a:solidFill>
                  <a:srgbClr val="0066CC"/>
                </a:solidFill>
              </a:rPr>
              <a:t> Key Finding </a:t>
            </a:r>
          </a:p>
        </p:txBody>
      </p:sp>
      <p:pic>
        <p:nvPicPr>
          <p:cNvPr id="59" name="Picture 58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6214262" y="3436531"/>
            <a:ext cx="228594" cy="194309"/>
          </a:xfrm>
          <a:prstGeom prst="rect">
            <a:avLst/>
          </a:prstGeom>
        </p:spPr>
      </p:pic>
      <p:sp>
        <p:nvSpPr>
          <p:cNvPr id="60" name="TextBox 59"/>
          <p:cNvSpPr txBox="1"/>
          <p:nvPr/>
        </p:nvSpPr>
        <p:spPr>
          <a:xfrm>
            <a:off x="6214262" y="3724187"/>
            <a:ext cx="5352916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 dirty="0">
                <a:solidFill>
                  <a:srgbClr val="333333"/>
                </a:solidFill>
              </a:rPr>
              <a:t>Neural distinguishers effective up to 7 rounds with accuracy &gt; 62.6%. Beyond 7 rounds, accuracy approaches random guessing (50%).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5964680" y="4603343"/>
            <a:ext cx="5686282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1435" b="1">
                <a:solidFill>
                  <a:srgbClr val="0066CC"/>
                </a:solidFill>
              </a:rPr>
              <a:t> </a:t>
            </a:r>
            <a:r>
              <a:rPr sz="1104"/>
              <a:t>  </a:t>
            </a:r>
            <a:r>
              <a:rPr sz="1435" b="1">
                <a:solidFill>
                  <a:srgbClr val="0066CC"/>
                </a:solidFill>
              </a:rPr>
              <a:t> Accuracy by Round </a:t>
            </a:r>
          </a:p>
        </p:txBody>
      </p:sp>
      <p:pic>
        <p:nvPicPr>
          <p:cNvPr id="62" name="Picture 61" descr="image.png"/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5964680" y="4667160"/>
            <a:ext cx="228594" cy="177164"/>
          </a:xfrm>
          <a:prstGeom prst="rect">
            <a:avLst/>
          </a:prstGeom>
        </p:spPr>
      </p:pic>
      <p:sp>
        <p:nvSpPr>
          <p:cNvPr id="63" name="Rounded Rectangle 62"/>
          <p:cNvSpPr/>
          <p:nvPr/>
        </p:nvSpPr>
        <p:spPr>
          <a:xfrm>
            <a:off x="6089470" y="4998857"/>
            <a:ext cx="4370779" cy="1055053"/>
          </a:xfrm>
          <a:prstGeom prst="roundRect">
            <a:avLst>
              <a:gd name="adj" fmla="val 17777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4" name="Picture 6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14262" y="5141733"/>
            <a:ext cx="4121197" cy="833213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0F4FF"/>
            </a:gs>
            <a:gs pos="100000">
              <a:srgbClr val="FFFFFF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047749"/>
          </a:xfrm>
          <a:prstGeom prst="rect">
            <a:avLst/>
          </a:prstGeom>
          <a:gradFill rotWithShape="1">
            <a:gsLst>
              <a:gs pos="0">
                <a:srgbClr val="003366"/>
              </a:gs>
              <a:gs pos="100000">
                <a:srgbClr val="0066CC"/>
              </a:gs>
            </a:gsLst>
            <a:lin ang="108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</a:rPr>
              <a:t>Key Recovery Attack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6733" y="1315323"/>
            <a:ext cx="1648721" cy="33162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1435" b="1" dirty="0">
                <a:solidFill>
                  <a:srgbClr val="0066CC"/>
                </a:solidFill>
              </a:rPr>
              <a:t> </a:t>
            </a:r>
            <a:r>
              <a:rPr sz="1104" dirty="0"/>
              <a:t>  </a:t>
            </a:r>
            <a:r>
              <a:rPr sz="1435" b="1" dirty="0">
                <a:solidFill>
                  <a:srgbClr val="0066CC"/>
                </a:solidFill>
              </a:rPr>
              <a:t> </a:t>
            </a:r>
            <a:r>
              <a:rPr lang="fa-IR" sz="1435" b="1" dirty="0">
                <a:solidFill>
                  <a:srgbClr val="0066CC"/>
                </a:solidFill>
              </a:rPr>
              <a:t> </a:t>
            </a:r>
            <a:r>
              <a:rPr sz="1435" b="1" dirty="0">
                <a:solidFill>
                  <a:srgbClr val="0066CC"/>
                </a:solidFill>
              </a:rPr>
              <a:t>Attack Overview </a:t>
            </a:r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66733" y="1423035"/>
            <a:ext cx="228594" cy="125729"/>
          </a:xfrm>
          <a:prstGeom prst="rect">
            <a:avLst/>
          </a:prstGeom>
        </p:spPr>
      </p:pic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6733" y="1801761"/>
            <a:ext cx="171445" cy="14932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933426" y="1771650"/>
            <a:ext cx="4390915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 Extends </a:t>
            </a:r>
            <a:r>
              <a:rPr sz="1196" b="1">
                <a:solidFill>
                  <a:srgbClr val="0066CC"/>
                </a:solidFill>
              </a:rPr>
              <a:t>6-round neural distinguisher</a:t>
            </a:r>
            <a:r>
              <a:rPr sz="1196" b="0">
                <a:solidFill>
                  <a:srgbClr val="333333"/>
                </a:solidFill>
              </a:rPr>
              <a:t> to 8-round attack </a:t>
            </a:r>
          </a:p>
        </p:txBody>
      </p:sp>
      <p:pic>
        <p:nvPicPr>
          <p:cNvPr id="8" name="Picture 7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6733" y="2182761"/>
            <a:ext cx="171445" cy="149327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933426" y="2152650"/>
            <a:ext cx="2990775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 Uses </a:t>
            </a:r>
            <a:r>
              <a:rPr sz="1196" b="1">
                <a:solidFill>
                  <a:srgbClr val="0066CC"/>
                </a:solidFill>
              </a:rPr>
              <a:t>partial decryption</a:t>
            </a:r>
            <a:r>
              <a:rPr sz="1196" b="0">
                <a:solidFill>
                  <a:srgbClr val="333333"/>
                </a:solidFill>
              </a:rPr>
              <a:t> of final round </a:t>
            </a:r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6733" y="2563761"/>
            <a:ext cx="171445" cy="149327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933426" y="2533649"/>
            <a:ext cx="4438539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333333"/>
                </a:solidFill>
              </a:rPr>
              <a:t> Focuses on recovering </a:t>
            </a:r>
            <a:r>
              <a:rPr sz="1196" b="1" dirty="0">
                <a:solidFill>
                  <a:srgbClr val="0066CC"/>
                </a:solidFill>
              </a:rPr>
              <a:t>one 16-bit </a:t>
            </a:r>
            <a:r>
              <a:rPr sz="1196" b="1" dirty="0" err="1">
                <a:solidFill>
                  <a:srgbClr val="0066CC"/>
                </a:solidFill>
              </a:rPr>
              <a:t>subkey</a:t>
            </a:r>
            <a:r>
              <a:rPr sz="1196" b="1" dirty="0">
                <a:solidFill>
                  <a:srgbClr val="0066CC"/>
                </a:solidFill>
              </a:rPr>
              <a:t> word</a:t>
            </a:r>
            <a:r>
              <a:rPr sz="1196" b="0" dirty="0">
                <a:solidFill>
                  <a:srgbClr val="333333"/>
                </a:solidFill>
              </a:rPr>
              <a:t> at a time 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66733" y="3152775"/>
            <a:ext cx="5686282" cy="3181350"/>
          </a:xfrm>
          <a:prstGeom prst="roundRect">
            <a:avLst>
              <a:gd name="adj" fmla="val 7185"/>
            </a:avLst>
          </a:prstGeom>
          <a:solidFill>
            <a:srgbClr val="0066CC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ound Same Side Corner Rectangle 12"/>
          <p:cNvSpPr/>
          <p:nvPr/>
        </p:nvSpPr>
        <p:spPr>
          <a:xfrm rot="16200000">
            <a:off x="-841392" y="4660900"/>
            <a:ext cx="3181350" cy="16510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904852" y="3314925"/>
            <a:ext cx="1883785" cy="2948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1196" b="1" dirty="0">
                <a:solidFill>
                  <a:srgbClr val="0066CC"/>
                </a:solidFill>
              </a:rPr>
              <a:t> </a:t>
            </a:r>
            <a:r>
              <a:rPr sz="1104" dirty="0"/>
              <a:t>  </a:t>
            </a:r>
            <a:r>
              <a:rPr sz="1196" b="1" dirty="0">
                <a:solidFill>
                  <a:srgbClr val="0066CC"/>
                </a:solidFill>
              </a:rPr>
              <a:t> </a:t>
            </a:r>
            <a:r>
              <a:rPr lang="fa-IR" sz="1196" b="1" dirty="0">
                <a:solidFill>
                  <a:srgbClr val="0066CC"/>
                </a:solidFill>
              </a:rPr>
              <a:t> </a:t>
            </a:r>
            <a:r>
              <a:rPr sz="1196" b="1" dirty="0">
                <a:solidFill>
                  <a:srgbClr val="0066CC"/>
                </a:solidFill>
              </a:rPr>
              <a:t>Key Recovery Algorithm </a:t>
            </a:r>
          </a:p>
        </p:txBody>
      </p:sp>
      <p:pic>
        <p:nvPicPr>
          <p:cNvPr id="15" name="Picture 14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04852" y="3404235"/>
            <a:ext cx="228594" cy="125729"/>
          </a:xfrm>
          <a:prstGeom prst="rect">
            <a:avLst/>
          </a:prstGeom>
        </p:spPr>
      </p:pic>
      <p:sp>
        <p:nvSpPr>
          <p:cNvPr id="16" name="Rounded Rectangle 15"/>
          <p:cNvSpPr/>
          <p:nvPr/>
        </p:nvSpPr>
        <p:spPr>
          <a:xfrm>
            <a:off x="904852" y="3724274"/>
            <a:ext cx="228594" cy="228600"/>
          </a:xfrm>
          <a:prstGeom prst="roundRect">
            <a:avLst>
              <a:gd name="adj" fmla="val 50000"/>
            </a:avLst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904852" y="3724274"/>
            <a:ext cx="228594" cy="2286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1">
                <a:solidFill>
                  <a:srgbClr val="FFFFFF"/>
                </a:solidFill>
              </a:rPr>
              <a:t>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228694" y="3724274"/>
            <a:ext cx="3638459" cy="2762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 dirty="0">
                <a:solidFill>
                  <a:srgbClr val="333333"/>
                </a:solidFill>
              </a:rPr>
              <a:t> Generate </a:t>
            </a:r>
            <a:r>
              <a:rPr sz="1076" b="1" dirty="0">
                <a:solidFill>
                  <a:srgbClr val="0066CC"/>
                </a:solidFill>
              </a:rPr>
              <a:t>n plaintext pairs</a:t>
            </a:r>
            <a:r>
              <a:rPr sz="1076" b="0" dirty="0">
                <a:solidFill>
                  <a:srgbClr val="333333"/>
                </a:solidFill>
              </a:rPr>
              <a:t> with input difference ∆</a:t>
            </a:r>
            <a:r>
              <a:rPr sz="897" b="0" dirty="0">
                <a:solidFill>
                  <a:srgbClr val="333333"/>
                </a:solidFill>
              </a:rPr>
              <a:t>in</a:t>
            </a:r>
            <a:r>
              <a:rPr sz="1076" b="0" dirty="0">
                <a:solidFill>
                  <a:srgbClr val="333333"/>
                </a:solidFill>
              </a:rPr>
              <a:t> 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904852" y="4095749"/>
            <a:ext cx="228594" cy="228600"/>
          </a:xfrm>
          <a:prstGeom prst="roundRect">
            <a:avLst>
              <a:gd name="adj" fmla="val 50000"/>
            </a:avLst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904852" y="4095749"/>
            <a:ext cx="228594" cy="2286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1">
                <a:solidFill>
                  <a:srgbClr val="FFFFFF"/>
                </a:solidFill>
              </a:rPr>
              <a:t>2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228694" y="4095749"/>
            <a:ext cx="2876478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 dirty="0">
                <a:solidFill>
                  <a:srgbClr val="333333"/>
                </a:solidFill>
              </a:rPr>
              <a:t> Encrypt through </a:t>
            </a:r>
            <a:r>
              <a:rPr sz="1076" b="1" dirty="0">
                <a:solidFill>
                  <a:srgbClr val="0066CC"/>
                </a:solidFill>
              </a:rPr>
              <a:t>8 rounds</a:t>
            </a:r>
            <a:r>
              <a:rPr sz="1076" b="0" dirty="0">
                <a:solidFill>
                  <a:srgbClr val="333333"/>
                </a:solidFill>
              </a:rPr>
              <a:t> of GFRX-64/96 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904852" y="4429125"/>
            <a:ext cx="228594" cy="228600"/>
          </a:xfrm>
          <a:prstGeom prst="roundRect">
            <a:avLst>
              <a:gd name="adj" fmla="val 50000"/>
            </a:avLst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904852" y="4429125"/>
            <a:ext cx="228594" cy="2286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1">
                <a:solidFill>
                  <a:srgbClr val="FFFFFF"/>
                </a:solidFill>
              </a:rPr>
              <a:t>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1228694" y="4376756"/>
                <a:ext cx="2844112" cy="300019"/>
              </a:xfrm>
              <a:prstGeom prst="rect">
                <a:avLst/>
              </a:prstGeom>
              <a:noFill/>
            </p:spPr>
            <p:txBody>
              <a:bodyPr wrap="none" lIns="73152" tIns="54864" rIns="73152" bIns="54864" anchor="ctr">
                <a:spAutoFit/>
              </a:bodyPr>
              <a:lstStyle/>
              <a:p>
                <a:pPr algn="l">
                  <a:lnSpc>
                    <a:spcPts val="1625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076" b="0" dirty="0">
                    <a:solidFill>
                      <a:srgbClr val="333333"/>
                    </a:solidFill>
                  </a:rPr>
                  <a:t> For each </a:t>
                </a:r>
                <a:r>
                  <a:rPr lang="en-US" sz="1076" b="1" dirty="0">
                    <a:solidFill>
                      <a:srgbClr val="0066CC"/>
                    </a:solidFill>
                  </a:rPr>
                  <a:t>candidate subkey </a:t>
                </a:r>
                <a:r>
                  <a:rPr lang="el-GR" sz="1076" b="1" dirty="0">
                    <a:solidFill>
                      <a:srgbClr val="0066CC"/>
                    </a:solidFill>
                  </a:rPr>
                  <a:t>κ</a:t>
                </a:r>
                <a:r>
                  <a:rPr lang="el-GR" sz="1076" b="0" dirty="0">
                    <a:solidFill>
                      <a:srgbClr val="333333"/>
                    </a:solidFill>
                  </a:rPr>
                  <a:t>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a-IR" sz="1076" b="0" i="1" smtClean="0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a-IR" sz="1076" b="0" i="1" smtClean="0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fa-IR" sz="1076" b="0" i="1" smtClean="0">
                            <a:solidFill>
                              <a:srgbClr val="333333"/>
                            </a:solidFill>
                            <a:latin typeface="Cambria Math" panose="02040503050406030204" pitchFamily="18" charset="0"/>
                          </a:rPr>
                          <m:t>16</m:t>
                        </m:r>
                      </m:sup>
                    </m:sSup>
                  </m:oMath>
                </a14:m>
                <a:r>
                  <a:rPr lang="fa-IR" sz="1076" b="0" dirty="0">
                    <a:solidFill>
                      <a:srgbClr val="333333"/>
                    </a:solidFill>
                  </a:rPr>
                  <a:t> </a:t>
                </a:r>
                <a:r>
                  <a:rPr lang="en-US" sz="1076" b="0" dirty="0">
                    <a:solidFill>
                      <a:srgbClr val="333333"/>
                    </a:solidFill>
                  </a:rPr>
                  <a:t>possibilities): </a:t>
                </a:r>
                <a:endParaRPr sz="1076" b="0" dirty="0">
                  <a:solidFill>
                    <a:srgbClr val="333333"/>
                  </a:solidFill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8694" y="4376756"/>
                <a:ext cx="2844112" cy="300019"/>
              </a:xfrm>
              <a:prstGeom prst="rect">
                <a:avLst/>
              </a:prstGeom>
              <a:blipFill>
                <a:blip r:embed="rId5"/>
                <a:stretch>
                  <a:fillRect b="-102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Rounded Rectangle 24"/>
          <p:cNvSpPr/>
          <p:nvPr/>
        </p:nvSpPr>
        <p:spPr>
          <a:xfrm>
            <a:off x="904852" y="4800600"/>
            <a:ext cx="228594" cy="228600"/>
          </a:xfrm>
          <a:prstGeom prst="roundRect">
            <a:avLst>
              <a:gd name="adj" fmla="val 50000"/>
            </a:avLst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904852" y="4800600"/>
            <a:ext cx="228594" cy="2286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1">
                <a:solidFill>
                  <a:srgbClr val="FFFFFF"/>
                </a:solidFill>
              </a:rPr>
              <a:t>4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228694" y="4800600"/>
            <a:ext cx="2505012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333333"/>
                </a:solidFill>
              </a:rPr>
              <a:t> Partially decrypt </a:t>
            </a:r>
            <a:r>
              <a:rPr sz="1076" b="1">
                <a:solidFill>
                  <a:srgbClr val="0066CC"/>
                </a:solidFill>
              </a:rPr>
              <a:t>one round</a:t>
            </a:r>
            <a:r>
              <a:rPr sz="1076" b="0">
                <a:solidFill>
                  <a:srgbClr val="333333"/>
                </a:solidFill>
              </a:rPr>
              <a:t> using κ 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904852" y="5133975"/>
            <a:ext cx="228594" cy="228600"/>
          </a:xfrm>
          <a:prstGeom prst="roundRect">
            <a:avLst>
              <a:gd name="adj" fmla="val 50000"/>
            </a:avLst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904852" y="5133975"/>
            <a:ext cx="228594" cy="2286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1">
                <a:solidFill>
                  <a:srgbClr val="FFFFFF"/>
                </a:solidFill>
              </a:rPr>
              <a:t>5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228694" y="5133975"/>
            <a:ext cx="2790755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333333"/>
                </a:solidFill>
              </a:rPr>
              <a:t> Feed into </a:t>
            </a:r>
            <a:r>
              <a:rPr sz="1076" b="1">
                <a:solidFill>
                  <a:srgbClr val="0066CC"/>
                </a:solidFill>
              </a:rPr>
              <a:t>6-round neural distinguisher</a:t>
            </a:r>
            <a:r>
              <a:rPr sz="1076" b="0">
                <a:solidFill>
                  <a:srgbClr val="333333"/>
                </a:solidFill>
              </a:rPr>
              <a:t> 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904852" y="5467349"/>
            <a:ext cx="228594" cy="228600"/>
          </a:xfrm>
          <a:prstGeom prst="roundRect">
            <a:avLst>
              <a:gd name="adj" fmla="val 50000"/>
            </a:avLst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904852" y="5467349"/>
            <a:ext cx="228594" cy="2286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1">
                <a:solidFill>
                  <a:srgbClr val="FFFFFF"/>
                </a:solidFill>
              </a:rPr>
              <a:t>6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228694" y="5435857"/>
            <a:ext cx="694357" cy="301108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 dirty="0">
                <a:solidFill>
                  <a:srgbClr val="333333"/>
                </a:solidFill>
              </a:rPr>
              <a:t> Compute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904852" y="5810249"/>
            <a:ext cx="228594" cy="228600"/>
          </a:xfrm>
          <a:prstGeom prst="roundRect">
            <a:avLst>
              <a:gd name="adj" fmla="val 50000"/>
            </a:avLst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TextBox 34"/>
          <p:cNvSpPr txBox="1"/>
          <p:nvPr/>
        </p:nvSpPr>
        <p:spPr>
          <a:xfrm>
            <a:off x="904852" y="5810249"/>
            <a:ext cx="228594" cy="2286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1">
                <a:solidFill>
                  <a:srgbClr val="FFFFFF"/>
                </a:solidFill>
              </a:rPr>
              <a:t>7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228694" y="5810249"/>
            <a:ext cx="2324041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333333"/>
                </a:solidFill>
              </a:rPr>
              <a:t> Rank all </a:t>
            </a:r>
            <a:r>
              <a:rPr sz="1076" b="1">
                <a:solidFill>
                  <a:srgbClr val="0066CC"/>
                </a:solidFill>
              </a:rPr>
              <a:t>candidate keys</a:t>
            </a:r>
            <a:r>
              <a:rPr sz="1076" b="0">
                <a:solidFill>
                  <a:srgbClr val="333333"/>
                </a:solidFill>
              </a:rPr>
              <a:t> by score 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6638759" y="1316874"/>
            <a:ext cx="4886202" cy="5017251"/>
          </a:xfrm>
          <a:prstGeom prst="roundRect">
            <a:avLst>
              <a:gd name="adj" fmla="val 4678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8" name="TextBox 37"/>
          <p:cNvSpPr txBox="1"/>
          <p:nvPr/>
        </p:nvSpPr>
        <p:spPr>
          <a:xfrm>
            <a:off x="6829254" y="1523999"/>
            <a:ext cx="4505212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975"/>
              </a:spcAft>
            </a:pPr>
            <a:r>
              <a:rPr sz="1196" b="1">
                <a:solidFill>
                  <a:srgbClr val="0066CC"/>
                </a:solidFill>
              </a:rPr>
              <a:t>Attack Process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6829254" y="1904999"/>
            <a:ext cx="4505212" cy="723900"/>
          </a:xfrm>
          <a:prstGeom prst="roundRect">
            <a:avLst>
              <a:gd name="adj" fmla="val 21052"/>
            </a:avLst>
          </a:prstGeom>
          <a:solidFill>
            <a:srgbClr val="0066CC">
              <a:alpha val="10000"/>
            </a:srgbClr>
          </a:solidFill>
          <a:ln w="16510">
            <a:solidFill>
              <a:srgbClr val="0066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0" name="Rounded Rectangle 39"/>
          <p:cNvSpPr/>
          <p:nvPr/>
        </p:nvSpPr>
        <p:spPr>
          <a:xfrm>
            <a:off x="6962600" y="2076449"/>
            <a:ext cx="380990" cy="380999"/>
          </a:xfrm>
          <a:prstGeom prst="roundRect">
            <a:avLst>
              <a:gd name="adj" fmla="val 50000"/>
            </a:avLst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41" name="Picture 40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038799" y="2178367"/>
            <a:ext cx="228594" cy="177164"/>
          </a:xfrm>
          <a:prstGeom prst="rect">
            <a:avLst/>
          </a:prstGeom>
        </p:spPr>
      </p:pic>
      <p:sp>
        <p:nvSpPr>
          <p:cNvPr id="42" name="TextBox 41"/>
          <p:cNvSpPr txBox="1"/>
          <p:nvPr/>
        </p:nvSpPr>
        <p:spPr>
          <a:xfrm>
            <a:off x="7486462" y="2038349"/>
            <a:ext cx="3714657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076" b="1">
                <a:solidFill>
                  <a:srgbClr val="0066CC"/>
                </a:solidFill>
              </a:rPr>
              <a:t>Input Preparation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7486462" y="2305049"/>
            <a:ext cx="3714657" cy="1904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555555"/>
                </a:solidFill>
              </a:rPr>
              <a:t>Generate plaintext pairs with specific input difference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6829254" y="2771775"/>
            <a:ext cx="4505212" cy="723900"/>
          </a:xfrm>
          <a:prstGeom prst="roundRect">
            <a:avLst>
              <a:gd name="adj" fmla="val 21052"/>
            </a:avLst>
          </a:prstGeom>
          <a:solidFill>
            <a:srgbClr val="0066CC">
              <a:alpha val="10000"/>
            </a:srgbClr>
          </a:solidFill>
          <a:ln w="16510">
            <a:solidFill>
              <a:srgbClr val="0066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5" name="Rounded Rectangle 44"/>
          <p:cNvSpPr/>
          <p:nvPr/>
        </p:nvSpPr>
        <p:spPr>
          <a:xfrm>
            <a:off x="6962600" y="2943225"/>
            <a:ext cx="380990" cy="380999"/>
          </a:xfrm>
          <a:prstGeom prst="roundRect">
            <a:avLst>
              <a:gd name="adj" fmla="val 50000"/>
            </a:avLst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46" name="Picture 45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038799" y="3030855"/>
            <a:ext cx="228594" cy="205739"/>
          </a:xfrm>
          <a:prstGeom prst="rect">
            <a:avLst/>
          </a:prstGeom>
        </p:spPr>
      </p:pic>
      <p:sp>
        <p:nvSpPr>
          <p:cNvPr id="47" name="TextBox 46"/>
          <p:cNvSpPr txBox="1"/>
          <p:nvPr/>
        </p:nvSpPr>
        <p:spPr>
          <a:xfrm>
            <a:off x="7486462" y="2905124"/>
            <a:ext cx="3714657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076" b="1">
                <a:solidFill>
                  <a:srgbClr val="0066CC"/>
                </a:solidFill>
              </a:rPr>
              <a:t>8-Round Encryption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7486462" y="3171825"/>
            <a:ext cx="3714657" cy="1904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555555"/>
                </a:solidFill>
              </a:rPr>
              <a:t>Encrypt pairs through full 8 rounds of GFRX-64/96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6829254" y="3638550"/>
            <a:ext cx="4505212" cy="723900"/>
          </a:xfrm>
          <a:prstGeom prst="roundRect">
            <a:avLst>
              <a:gd name="adj" fmla="val 21052"/>
            </a:avLst>
          </a:prstGeom>
          <a:solidFill>
            <a:srgbClr val="0066CC">
              <a:alpha val="10000"/>
            </a:srgbClr>
          </a:solidFill>
          <a:ln w="16510">
            <a:solidFill>
              <a:srgbClr val="0066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0" name="Rounded Rectangle 49"/>
          <p:cNvSpPr/>
          <p:nvPr/>
        </p:nvSpPr>
        <p:spPr>
          <a:xfrm>
            <a:off x="6962600" y="3809999"/>
            <a:ext cx="380990" cy="380999"/>
          </a:xfrm>
          <a:prstGeom prst="roundRect">
            <a:avLst>
              <a:gd name="adj" fmla="val 50000"/>
            </a:avLst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51" name="Picture 50" descr="image.png"/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038799" y="3897629"/>
            <a:ext cx="228594" cy="205739"/>
          </a:xfrm>
          <a:prstGeom prst="rect">
            <a:avLst/>
          </a:prstGeom>
        </p:spPr>
      </p:pic>
      <p:sp>
        <p:nvSpPr>
          <p:cNvPr id="52" name="TextBox 51"/>
          <p:cNvSpPr txBox="1"/>
          <p:nvPr/>
        </p:nvSpPr>
        <p:spPr>
          <a:xfrm>
            <a:off x="7486462" y="3771900"/>
            <a:ext cx="3714657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076" b="1">
                <a:solidFill>
                  <a:srgbClr val="0066CC"/>
                </a:solidFill>
              </a:rPr>
              <a:t>Partial Decryption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486462" y="4038599"/>
            <a:ext cx="3714657" cy="1904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555555"/>
                </a:solidFill>
              </a:rPr>
              <a:t>Decrypt final round with each candidate subkey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6829254" y="4505325"/>
            <a:ext cx="4505212" cy="723900"/>
          </a:xfrm>
          <a:prstGeom prst="roundRect">
            <a:avLst>
              <a:gd name="adj" fmla="val 21052"/>
            </a:avLst>
          </a:prstGeom>
          <a:solidFill>
            <a:srgbClr val="0066CC">
              <a:alpha val="10000"/>
            </a:srgbClr>
          </a:solidFill>
          <a:ln w="16510">
            <a:solidFill>
              <a:srgbClr val="0066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5" name="Rounded Rectangle 54"/>
          <p:cNvSpPr/>
          <p:nvPr/>
        </p:nvSpPr>
        <p:spPr>
          <a:xfrm>
            <a:off x="6962600" y="4676775"/>
            <a:ext cx="380990" cy="380999"/>
          </a:xfrm>
          <a:prstGeom prst="roundRect">
            <a:avLst>
              <a:gd name="adj" fmla="val 50000"/>
            </a:avLst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56" name="Picture 55" descr="image.png"/>
          <p:cNvPicPr>
            <a:picLocks noChangeAspect="1"/>
          </p:cNvPicPr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7038799" y="4778692"/>
            <a:ext cx="228594" cy="177164"/>
          </a:xfrm>
          <a:prstGeom prst="rect">
            <a:avLst/>
          </a:prstGeom>
        </p:spPr>
      </p:pic>
      <p:sp>
        <p:nvSpPr>
          <p:cNvPr id="57" name="TextBox 56"/>
          <p:cNvSpPr txBox="1"/>
          <p:nvPr/>
        </p:nvSpPr>
        <p:spPr>
          <a:xfrm>
            <a:off x="7486462" y="4638674"/>
            <a:ext cx="3714657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076" b="1">
                <a:solidFill>
                  <a:srgbClr val="0066CC"/>
                </a:solidFill>
              </a:rPr>
              <a:t>Neural Scoring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7486462" y="4905375"/>
            <a:ext cx="3714657" cy="1904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555555"/>
                </a:solidFill>
              </a:rPr>
              <a:t>Apply 6-round neural distinguisher to intermediate states</a:t>
            </a:r>
          </a:p>
        </p:txBody>
      </p:sp>
      <p:sp>
        <p:nvSpPr>
          <p:cNvPr id="59" name="Rounded Rectangle 58"/>
          <p:cNvSpPr/>
          <p:nvPr/>
        </p:nvSpPr>
        <p:spPr>
          <a:xfrm>
            <a:off x="6829254" y="5372100"/>
            <a:ext cx="4505212" cy="723900"/>
          </a:xfrm>
          <a:prstGeom prst="roundRect">
            <a:avLst>
              <a:gd name="adj" fmla="val 21052"/>
            </a:avLst>
          </a:prstGeom>
          <a:solidFill>
            <a:srgbClr val="0066CC">
              <a:alpha val="10000"/>
            </a:srgbClr>
          </a:solidFill>
          <a:ln w="16510">
            <a:solidFill>
              <a:srgbClr val="0066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0" name="Rounded Rectangle 59"/>
          <p:cNvSpPr/>
          <p:nvPr/>
        </p:nvSpPr>
        <p:spPr>
          <a:xfrm>
            <a:off x="6962600" y="5543550"/>
            <a:ext cx="380990" cy="380999"/>
          </a:xfrm>
          <a:prstGeom prst="roundRect">
            <a:avLst>
              <a:gd name="adj" fmla="val 50000"/>
            </a:avLst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1" name="Picture 60" descr="image.png"/>
          <p:cNvPicPr>
            <a:picLocks noChangeAspect="1"/>
          </p:cNvPicPr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7038799" y="5671184"/>
            <a:ext cx="228594" cy="125729"/>
          </a:xfrm>
          <a:prstGeom prst="rect">
            <a:avLst/>
          </a:prstGeom>
        </p:spPr>
      </p:pic>
      <p:sp>
        <p:nvSpPr>
          <p:cNvPr id="62" name="TextBox 61"/>
          <p:cNvSpPr txBox="1"/>
          <p:nvPr/>
        </p:nvSpPr>
        <p:spPr>
          <a:xfrm>
            <a:off x="7486462" y="5505450"/>
            <a:ext cx="3714657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076" b="1">
                <a:solidFill>
                  <a:srgbClr val="0066CC"/>
                </a:solidFill>
              </a:rPr>
              <a:t>Key Ranking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7486462" y="5772150"/>
            <a:ext cx="3714657" cy="1904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555555"/>
                </a:solidFill>
              </a:rPr>
              <a:t>Aggregate scores and rank candidate keys</a:t>
            </a:r>
          </a:p>
        </p:txBody>
      </p:sp>
      <p:pic>
        <p:nvPicPr>
          <p:cNvPr id="76" name="Picture 75"/>
          <p:cNvPicPr>
            <a:picLocks noChangeAspect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75000"/>
          </a:blip>
          <a:stretch>
            <a:fillRect/>
          </a:stretch>
        </p:blipFill>
        <p:spPr>
          <a:xfrm>
            <a:off x="1985991" y="5407533"/>
            <a:ext cx="1323784" cy="453006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0F4FF"/>
            </a:gs>
            <a:gs pos="100000">
              <a:srgbClr val="FFFFFF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047749"/>
          </a:xfrm>
          <a:prstGeom prst="rect">
            <a:avLst/>
          </a:prstGeom>
          <a:gradFill rotWithShape="1">
            <a:gsLst>
              <a:gs pos="0">
                <a:srgbClr val="003366"/>
              </a:gs>
              <a:gs pos="100000">
                <a:srgbClr val="0066CC"/>
              </a:gs>
            </a:gsLst>
            <a:lin ang="108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</a:rPr>
              <a:t>SAT/SMT-based Cryptanalysis Overview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6733" y="1315323"/>
            <a:ext cx="2312813" cy="33162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1435" b="1" dirty="0">
                <a:solidFill>
                  <a:srgbClr val="0066CC"/>
                </a:solidFill>
              </a:rPr>
              <a:t> </a:t>
            </a:r>
            <a:r>
              <a:rPr sz="1104" dirty="0"/>
              <a:t>  </a:t>
            </a:r>
            <a:r>
              <a:rPr sz="1435" b="1" dirty="0">
                <a:solidFill>
                  <a:srgbClr val="0066CC"/>
                </a:solidFill>
              </a:rPr>
              <a:t> </a:t>
            </a:r>
            <a:r>
              <a:rPr lang="fa-IR" sz="1435" b="1" dirty="0">
                <a:solidFill>
                  <a:srgbClr val="0066CC"/>
                </a:solidFill>
              </a:rPr>
              <a:t> </a:t>
            </a:r>
            <a:r>
              <a:rPr sz="1435" b="1" dirty="0">
                <a:solidFill>
                  <a:srgbClr val="0066CC"/>
                </a:solidFill>
              </a:rPr>
              <a:t>Automated Cryptanalysis </a:t>
            </a:r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66733" y="1397317"/>
            <a:ext cx="228594" cy="177164"/>
          </a:xfrm>
          <a:prstGeom prst="rect">
            <a:avLst/>
          </a:prstGeom>
        </p:spPr>
      </p:pic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6733" y="1801761"/>
            <a:ext cx="171445" cy="14932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933426" y="1771650"/>
            <a:ext cx="3667033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333333"/>
                </a:solidFill>
              </a:rPr>
              <a:t> </a:t>
            </a:r>
            <a:r>
              <a:rPr sz="1196" b="1" dirty="0">
                <a:solidFill>
                  <a:srgbClr val="0066CC"/>
                </a:solidFill>
              </a:rPr>
              <a:t>Systematic approach</a:t>
            </a:r>
            <a:r>
              <a:rPr sz="1196" b="0" dirty="0">
                <a:solidFill>
                  <a:srgbClr val="333333"/>
                </a:solidFill>
              </a:rPr>
              <a:t> to finding distinguishers </a:t>
            </a:r>
          </a:p>
        </p:txBody>
      </p:sp>
      <p:pic>
        <p:nvPicPr>
          <p:cNvPr id="8" name="Picture 7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6733" y="2182761"/>
            <a:ext cx="171445" cy="149327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933426" y="2152650"/>
            <a:ext cx="3695607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 Converts cipher behavior into </a:t>
            </a:r>
            <a:r>
              <a:rPr sz="1196" b="1">
                <a:solidFill>
                  <a:srgbClr val="0066CC"/>
                </a:solidFill>
              </a:rPr>
              <a:t>logical formulas</a:t>
            </a:r>
            <a:r>
              <a:rPr sz="1196" b="0">
                <a:solidFill>
                  <a:srgbClr val="333333"/>
                </a:solidFill>
              </a:rPr>
              <a:t> </a:t>
            </a:r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6733" y="2563761"/>
            <a:ext cx="171445" cy="149327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933426" y="2533649"/>
            <a:ext cx="4238519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333333"/>
                </a:solidFill>
              </a:rPr>
              <a:t> Enables </a:t>
            </a:r>
            <a:r>
              <a:rPr sz="1196" b="1" dirty="0">
                <a:solidFill>
                  <a:srgbClr val="0066CC"/>
                </a:solidFill>
              </a:rPr>
              <a:t>exhaustive search</a:t>
            </a:r>
            <a:r>
              <a:rPr sz="1196" b="0" dirty="0">
                <a:solidFill>
                  <a:srgbClr val="333333"/>
                </a:solidFill>
              </a:rPr>
              <a:t> for optimal characteristics 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66733" y="3152775"/>
            <a:ext cx="5686282" cy="3162299"/>
          </a:xfrm>
          <a:prstGeom prst="roundRect">
            <a:avLst>
              <a:gd name="adj" fmla="val 7228"/>
            </a:avLst>
          </a:prstGeom>
          <a:solidFill>
            <a:srgbClr val="0066CC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ound Same Side Corner Rectangle 12"/>
          <p:cNvSpPr/>
          <p:nvPr/>
        </p:nvSpPr>
        <p:spPr>
          <a:xfrm rot="16200000">
            <a:off x="-831866" y="4651374"/>
            <a:ext cx="3162299" cy="16510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904852" y="3314925"/>
            <a:ext cx="1479829" cy="2948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1196" b="1" dirty="0">
                <a:solidFill>
                  <a:srgbClr val="0066CC"/>
                </a:solidFill>
              </a:rPr>
              <a:t> </a:t>
            </a:r>
            <a:r>
              <a:rPr sz="1104" dirty="0"/>
              <a:t>  </a:t>
            </a:r>
            <a:r>
              <a:rPr sz="1196" b="1" dirty="0">
                <a:solidFill>
                  <a:srgbClr val="0066CC"/>
                </a:solidFill>
              </a:rPr>
              <a:t> </a:t>
            </a:r>
            <a:r>
              <a:rPr lang="fa-IR" sz="1196" b="1" dirty="0">
                <a:solidFill>
                  <a:srgbClr val="0066CC"/>
                </a:solidFill>
              </a:rPr>
              <a:t> </a:t>
            </a:r>
            <a:r>
              <a:rPr sz="1196" b="1" dirty="0">
                <a:solidFill>
                  <a:srgbClr val="0066CC"/>
                </a:solidFill>
              </a:rPr>
              <a:t>Modeling Process </a:t>
            </a:r>
          </a:p>
        </p:txBody>
      </p:sp>
      <p:pic>
        <p:nvPicPr>
          <p:cNvPr id="15" name="Picture 14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04852" y="3378517"/>
            <a:ext cx="228594" cy="177164"/>
          </a:xfrm>
          <a:prstGeom prst="rect">
            <a:avLst/>
          </a:prstGeom>
        </p:spPr>
      </p:pic>
      <p:sp>
        <p:nvSpPr>
          <p:cNvPr id="16" name="Rounded Rectangle 15"/>
          <p:cNvSpPr/>
          <p:nvPr/>
        </p:nvSpPr>
        <p:spPr>
          <a:xfrm>
            <a:off x="904852" y="3809999"/>
            <a:ext cx="285742" cy="285750"/>
          </a:xfrm>
          <a:prstGeom prst="roundRect">
            <a:avLst>
              <a:gd name="adj" fmla="val 50000"/>
            </a:avLst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904852" y="3809999"/>
            <a:ext cx="285742" cy="2857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1">
                <a:solidFill>
                  <a:srgbClr val="FFFFFF"/>
                </a:solidFill>
              </a:rPr>
              <a:t>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333466" y="3724274"/>
            <a:ext cx="4829054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076" b="1" dirty="0">
                <a:solidFill>
                  <a:srgbClr val="333333"/>
                </a:solidFill>
              </a:rPr>
              <a:t>Model Cipher Operations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333466" y="3990974"/>
            <a:ext cx="4829054" cy="1904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 dirty="0">
                <a:solidFill>
                  <a:srgbClr val="555555"/>
                </a:solidFill>
              </a:rPr>
              <a:t>Convert each operation to CNF formula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904852" y="4410074"/>
            <a:ext cx="285742" cy="285750"/>
          </a:xfrm>
          <a:prstGeom prst="roundRect">
            <a:avLst>
              <a:gd name="adj" fmla="val 50000"/>
            </a:avLst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904852" y="4410074"/>
            <a:ext cx="285742" cy="2857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1">
                <a:solidFill>
                  <a:srgbClr val="FFFFFF"/>
                </a:solidFill>
              </a:rPr>
              <a:t>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333466" y="4324349"/>
            <a:ext cx="4829054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076" b="1">
                <a:solidFill>
                  <a:srgbClr val="333333"/>
                </a:solidFill>
              </a:rPr>
              <a:t>Model Attack Behavior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333466" y="4591050"/>
            <a:ext cx="4829054" cy="1904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 dirty="0">
                <a:solidFill>
                  <a:srgbClr val="555555"/>
                </a:solidFill>
              </a:rPr>
              <a:t>Define differential/linear constraints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904852" y="5010149"/>
            <a:ext cx="285742" cy="285750"/>
          </a:xfrm>
          <a:prstGeom prst="roundRect">
            <a:avLst>
              <a:gd name="adj" fmla="val 50000"/>
            </a:avLst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904852" y="5010149"/>
            <a:ext cx="285742" cy="2857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1">
                <a:solidFill>
                  <a:srgbClr val="FFFFFF"/>
                </a:solidFill>
              </a:rPr>
              <a:t>3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333466" y="4924424"/>
            <a:ext cx="4829054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076" b="1" dirty="0">
                <a:solidFill>
                  <a:srgbClr val="333333"/>
                </a:solidFill>
              </a:rPr>
              <a:t>Optimization Objective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333466" y="5191125"/>
            <a:ext cx="4829054" cy="1904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555555"/>
                </a:solidFill>
              </a:rPr>
              <a:t>Minimize probability/correlation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904852" y="5610224"/>
            <a:ext cx="285742" cy="285750"/>
          </a:xfrm>
          <a:prstGeom prst="roundRect">
            <a:avLst>
              <a:gd name="adj" fmla="val 50000"/>
            </a:avLst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904852" y="5610224"/>
            <a:ext cx="285742" cy="2857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1">
                <a:solidFill>
                  <a:srgbClr val="FFFFFF"/>
                </a:solidFill>
              </a:rPr>
              <a:t>4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333466" y="5524499"/>
            <a:ext cx="4829054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076" b="1">
                <a:solidFill>
                  <a:srgbClr val="333333"/>
                </a:solidFill>
              </a:rPr>
              <a:t>Solve SAT/SMT Problem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333466" y="5791200"/>
            <a:ext cx="4829054" cy="1904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 dirty="0">
                <a:solidFill>
                  <a:srgbClr val="555555"/>
                </a:solidFill>
              </a:rPr>
              <a:t>Find optimal distinguisher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6638759" y="1333501"/>
            <a:ext cx="4886202" cy="3362324"/>
          </a:xfrm>
          <a:prstGeom prst="roundRect">
            <a:avLst>
              <a:gd name="adj" fmla="val 4678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1" name="TextBox 40"/>
          <p:cNvSpPr txBox="1"/>
          <p:nvPr/>
        </p:nvSpPr>
        <p:spPr>
          <a:xfrm>
            <a:off x="6829254" y="1523999"/>
            <a:ext cx="4505212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1300"/>
              </a:spcAft>
            </a:pPr>
            <a:r>
              <a:rPr sz="1315" b="1">
                <a:solidFill>
                  <a:srgbClr val="0066CC"/>
                </a:solidFill>
              </a:rPr>
              <a:t>SAT/SMT Tools &amp; Framework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6829254" y="1981199"/>
            <a:ext cx="4505212" cy="761999"/>
          </a:xfrm>
          <a:prstGeom prst="roundRect">
            <a:avLst>
              <a:gd name="adj" fmla="val 20000"/>
            </a:avLst>
          </a:prstGeom>
          <a:solidFill>
            <a:srgbClr val="0066CC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3" name="Rounded Rectangle 42"/>
          <p:cNvSpPr/>
          <p:nvPr/>
        </p:nvSpPr>
        <p:spPr>
          <a:xfrm>
            <a:off x="6972125" y="2124075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44" name="Picture 43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095947" y="2252186"/>
            <a:ext cx="228594" cy="220027"/>
          </a:xfrm>
          <a:prstGeom prst="rect">
            <a:avLst/>
          </a:prstGeom>
        </p:spPr>
      </p:pic>
      <p:sp>
        <p:nvSpPr>
          <p:cNvPr id="45" name="TextBox 44"/>
          <p:cNvSpPr txBox="1"/>
          <p:nvPr/>
        </p:nvSpPr>
        <p:spPr>
          <a:xfrm>
            <a:off x="7591235" y="2095725"/>
            <a:ext cx="897938" cy="2948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 dirty="0">
                <a:solidFill>
                  <a:srgbClr val="0066CC"/>
                </a:solidFill>
              </a:rPr>
              <a:t>Crypto</a:t>
            </a:r>
            <a:r>
              <a:rPr lang="fa-IR" sz="1196" b="1" dirty="0">
                <a:solidFill>
                  <a:srgbClr val="0066CC"/>
                </a:solidFill>
              </a:rPr>
              <a:t> </a:t>
            </a:r>
            <a:r>
              <a:rPr sz="1196" b="1" dirty="0">
                <a:solidFill>
                  <a:srgbClr val="0066CC"/>
                </a:solidFill>
              </a:rPr>
              <a:t>SMT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591235" y="2409825"/>
            <a:ext cx="3600359" cy="1904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 dirty="0">
                <a:solidFill>
                  <a:srgbClr val="555555"/>
                </a:solidFill>
              </a:rPr>
              <a:t>Automated cryptanalysis tool for symmetric ciphers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6829254" y="2886075"/>
            <a:ext cx="4505212" cy="761999"/>
          </a:xfrm>
          <a:prstGeom prst="roundRect">
            <a:avLst>
              <a:gd name="adj" fmla="val 20000"/>
            </a:avLst>
          </a:prstGeom>
          <a:solidFill>
            <a:srgbClr val="0066CC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8" name="Rounded Rectangle 47"/>
          <p:cNvSpPr/>
          <p:nvPr/>
        </p:nvSpPr>
        <p:spPr>
          <a:xfrm>
            <a:off x="6972125" y="3028950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49" name="Picture 48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095947" y="3178492"/>
            <a:ext cx="228594" cy="177164"/>
          </a:xfrm>
          <a:prstGeom prst="rect">
            <a:avLst/>
          </a:prstGeom>
        </p:spPr>
      </p:pic>
      <p:sp>
        <p:nvSpPr>
          <p:cNvPr id="50" name="TextBox 49"/>
          <p:cNvSpPr txBox="1"/>
          <p:nvPr/>
        </p:nvSpPr>
        <p:spPr>
          <a:xfrm>
            <a:off x="7591235" y="3028950"/>
            <a:ext cx="3600359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>
                <a:solidFill>
                  <a:srgbClr val="0066CC"/>
                </a:solidFill>
              </a:rPr>
              <a:t>STP Solver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591235" y="3314700"/>
            <a:ext cx="3600359" cy="1904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555555"/>
                </a:solidFill>
              </a:rPr>
              <a:t>Efficient SAT/SMT solver for cryptographic problems</a:t>
            </a:r>
          </a:p>
        </p:txBody>
      </p:sp>
      <p:sp>
        <p:nvSpPr>
          <p:cNvPr id="52" name="Rounded Rectangle 51"/>
          <p:cNvSpPr/>
          <p:nvPr/>
        </p:nvSpPr>
        <p:spPr>
          <a:xfrm>
            <a:off x="6829254" y="3790949"/>
            <a:ext cx="4505212" cy="761999"/>
          </a:xfrm>
          <a:prstGeom prst="roundRect">
            <a:avLst>
              <a:gd name="adj" fmla="val 20000"/>
            </a:avLst>
          </a:prstGeom>
          <a:solidFill>
            <a:srgbClr val="0066CC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3" name="Rounded Rectangle 52"/>
          <p:cNvSpPr/>
          <p:nvPr/>
        </p:nvSpPr>
        <p:spPr>
          <a:xfrm>
            <a:off x="6972125" y="3933824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54" name="Picture 53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095947" y="4109084"/>
            <a:ext cx="228594" cy="125729"/>
          </a:xfrm>
          <a:prstGeom prst="rect">
            <a:avLst/>
          </a:prstGeom>
        </p:spPr>
      </p:pic>
      <p:sp>
        <p:nvSpPr>
          <p:cNvPr id="55" name="TextBox 54"/>
          <p:cNvSpPr txBox="1"/>
          <p:nvPr/>
        </p:nvSpPr>
        <p:spPr>
          <a:xfrm>
            <a:off x="7591235" y="3933824"/>
            <a:ext cx="3600359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>
                <a:solidFill>
                  <a:srgbClr val="0066CC"/>
                </a:solidFill>
              </a:rPr>
              <a:t>CNF Representation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7591235" y="4219575"/>
            <a:ext cx="3600359" cy="1904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555555"/>
                </a:solidFill>
              </a:rPr>
              <a:t>Conjunctive Normal Form for logical formulas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1519</Words>
  <Application>Microsoft Office PowerPoint</Application>
  <PresentationFormat>Widescreen</PresentationFormat>
  <Paragraphs>253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shahab-a403</dc:creator>
  <cp:keywords/>
  <dc:description>generated using python-pptx</dc:description>
  <cp:lastModifiedBy>lenovo</cp:lastModifiedBy>
  <cp:revision>24</cp:revision>
  <dcterms:created xsi:type="dcterms:W3CDTF">2013-01-27T09:14:16Z</dcterms:created>
  <dcterms:modified xsi:type="dcterms:W3CDTF">2025-10-07T17:43:42Z</dcterms:modified>
  <cp:category/>
</cp:coreProperties>
</file>