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6A6D6-83EA-45F8-AA43-5BE685B55B84}" type="doc">
      <dgm:prSet loTypeId="urn:microsoft.com/office/officeart/2005/8/layout/hProcess11" loCatId="process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FD0CF7E-6A17-4A48-8F8C-F0AA88196BEB}">
      <dgm:prSet phldrT="[Text]"/>
      <dgm:spPr/>
      <dgm:t>
        <a:bodyPr/>
        <a:lstStyle/>
        <a:p>
          <a:r>
            <a:rPr lang="en-US" dirty="0"/>
            <a:t>Stage 1: LSTM Autoencoder for temporal anomalies</a:t>
          </a:r>
        </a:p>
      </dgm:t>
    </dgm:pt>
    <dgm:pt modelId="{E22BCB04-91DA-4CBA-A69F-0324DB086680}" type="parTrans" cxnId="{909DE546-F538-4492-AD46-CA82AD0BD462}">
      <dgm:prSet/>
      <dgm:spPr/>
      <dgm:t>
        <a:bodyPr/>
        <a:lstStyle/>
        <a:p>
          <a:endParaRPr lang="en-US"/>
        </a:p>
      </dgm:t>
    </dgm:pt>
    <dgm:pt modelId="{BDE18EEE-E40C-46D0-B3B1-19D19DD5F904}" type="sibTrans" cxnId="{909DE546-F538-4492-AD46-CA82AD0BD462}">
      <dgm:prSet/>
      <dgm:spPr/>
      <dgm:t>
        <a:bodyPr/>
        <a:lstStyle/>
        <a:p>
          <a:endParaRPr lang="en-US"/>
        </a:p>
      </dgm:t>
    </dgm:pt>
    <dgm:pt modelId="{DD7F1307-8FF9-47C8-934F-384C0367AE65}">
      <dgm:prSet phldrT="[Text]"/>
      <dgm:spPr/>
      <dgm:t>
        <a:bodyPr/>
        <a:lstStyle/>
        <a:p>
          <a:r>
            <a:rPr lang="en-US" dirty="0"/>
            <a:t>Stage 2: DBSCAN for file/device</a:t>
          </a:r>
        </a:p>
      </dgm:t>
    </dgm:pt>
    <dgm:pt modelId="{2C53C386-5506-4E8A-B9F1-3D5C0722FA2F}" type="parTrans" cxnId="{AE5D9394-494D-4E73-8991-1EF597B27B2A}">
      <dgm:prSet/>
      <dgm:spPr/>
      <dgm:t>
        <a:bodyPr/>
        <a:lstStyle/>
        <a:p>
          <a:endParaRPr lang="en-US"/>
        </a:p>
      </dgm:t>
    </dgm:pt>
    <dgm:pt modelId="{8C1FCCAC-41D7-4992-993B-C07474359DC4}" type="sibTrans" cxnId="{AE5D9394-494D-4E73-8991-1EF597B27B2A}">
      <dgm:prSet/>
      <dgm:spPr/>
      <dgm:t>
        <a:bodyPr/>
        <a:lstStyle/>
        <a:p>
          <a:endParaRPr lang="en-US"/>
        </a:p>
      </dgm:t>
    </dgm:pt>
    <dgm:pt modelId="{19B7F81F-1536-4353-B671-3C06155894DB}">
      <dgm:prSet phldrT="[Text]"/>
      <dgm:spPr/>
      <dgm:t>
        <a:bodyPr/>
        <a:lstStyle/>
        <a:p>
          <a:r>
            <a:rPr lang="en-US" dirty="0"/>
            <a:t> Stage 3: DBSCAN for URL exfiltration</a:t>
          </a:r>
        </a:p>
      </dgm:t>
    </dgm:pt>
    <dgm:pt modelId="{9841D31E-F6E0-4C22-BA9C-CF07EF97DC88}" type="parTrans" cxnId="{B6B2E240-A4FF-4FF6-892B-8EFDC7DD0064}">
      <dgm:prSet/>
      <dgm:spPr/>
      <dgm:t>
        <a:bodyPr/>
        <a:lstStyle/>
        <a:p>
          <a:endParaRPr lang="en-US"/>
        </a:p>
      </dgm:t>
    </dgm:pt>
    <dgm:pt modelId="{9ABADE7A-FE56-441C-B00A-3111C89D8684}" type="sibTrans" cxnId="{B6B2E240-A4FF-4FF6-892B-8EFDC7DD0064}">
      <dgm:prSet/>
      <dgm:spPr/>
      <dgm:t>
        <a:bodyPr/>
        <a:lstStyle/>
        <a:p>
          <a:endParaRPr lang="en-US"/>
        </a:p>
      </dgm:t>
    </dgm:pt>
    <dgm:pt modelId="{108B044A-F5C3-470C-8D84-571DD20D3711}" type="pres">
      <dgm:prSet presAssocID="{B626A6D6-83EA-45F8-AA43-5BE685B55B84}" presName="Name0" presStyleCnt="0">
        <dgm:presLayoutVars>
          <dgm:dir/>
          <dgm:resizeHandles val="exact"/>
        </dgm:presLayoutVars>
      </dgm:prSet>
      <dgm:spPr/>
    </dgm:pt>
    <dgm:pt modelId="{FFF92A63-1A7F-4D32-936B-9366D8137D13}" type="pres">
      <dgm:prSet presAssocID="{B626A6D6-83EA-45F8-AA43-5BE685B55B84}" presName="arrow" presStyleLbl="bgShp" presStyleIdx="0" presStyleCnt="1"/>
      <dgm:spPr/>
    </dgm:pt>
    <dgm:pt modelId="{8ECE5D59-394D-408A-B58F-08A9806B425A}" type="pres">
      <dgm:prSet presAssocID="{B626A6D6-83EA-45F8-AA43-5BE685B55B84}" presName="points" presStyleCnt="0"/>
      <dgm:spPr/>
    </dgm:pt>
    <dgm:pt modelId="{E5C3877B-A510-4A6C-AECA-17A7F81C117A}" type="pres">
      <dgm:prSet presAssocID="{4FD0CF7E-6A17-4A48-8F8C-F0AA88196BEB}" presName="compositeA" presStyleCnt="0"/>
      <dgm:spPr/>
    </dgm:pt>
    <dgm:pt modelId="{25F422D8-22B8-45CD-94E0-2225A9774625}" type="pres">
      <dgm:prSet presAssocID="{4FD0CF7E-6A17-4A48-8F8C-F0AA88196BEB}" presName="textA" presStyleLbl="revTx" presStyleIdx="0" presStyleCnt="3">
        <dgm:presLayoutVars>
          <dgm:bulletEnabled val="1"/>
        </dgm:presLayoutVars>
      </dgm:prSet>
      <dgm:spPr/>
    </dgm:pt>
    <dgm:pt modelId="{BD523F45-38B9-4BB7-8B20-DB26477EEAD7}" type="pres">
      <dgm:prSet presAssocID="{4FD0CF7E-6A17-4A48-8F8C-F0AA88196BEB}" presName="circleA" presStyleLbl="node1" presStyleIdx="0" presStyleCnt="3"/>
      <dgm:spPr/>
    </dgm:pt>
    <dgm:pt modelId="{7EE7679B-3A20-4790-A613-09A6C889110A}" type="pres">
      <dgm:prSet presAssocID="{4FD0CF7E-6A17-4A48-8F8C-F0AA88196BEB}" presName="spaceA" presStyleCnt="0"/>
      <dgm:spPr/>
    </dgm:pt>
    <dgm:pt modelId="{17F47224-A06F-4EE7-8059-4F0AFCC0EEB7}" type="pres">
      <dgm:prSet presAssocID="{BDE18EEE-E40C-46D0-B3B1-19D19DD5F904}" presName="space" presStyleCnt="0"/>
      <dgm:spPr/>
    </dgm:pt>
    <dgm:pt modelId="{3AE1E8BA-B577-40B1-9A9B-9237CEF07FA0}" type="pres">
      <dgm:prSet presAssocID="{DD7F1307-8FF9-47C8-934F-384C0367AE65}" presName="compositeB" presStyleCnt="0"/>
      <dgm:spPr/>
    </dgm:pt>
    <dgm:pt modelId="{BE5B2D50-DB08-42B3-A5BE-9AED2A2DBCF1}" type="pres">
      <dgm:prSet presAssocID="{DD7F1307-8FF9-47C8-934F-384C0367AE65}" presName="textB" presStyleLbl="revTx" presStyleIdx="1" presStyleCnt="3">
        <dgm:presLayoutVars>
          <dgm:bulletEnabled val="1"/>
        </dgm:presLayoutVars>
      </dgm:prSet>
      <dgm:spPr/>
    </dgm:pt>
    <dgm:pt modelId="{566AF3ED-28B3-49AE-A5D0-46EF29D85FBB}" type="pres">
      <dgm:prSet presAssocID="{DD7F1307-8FF9-47C8-934F-384C0367AE65}" presName="circleB" presStyleLbl="node1" presStyleIdx="1" presStyleCnt="3"/>
      <dgm:spPr/>
    </dgm:pt>
    <dgm:pt modelId="{2A6DAB72-CB4F-4C83-A601-BDD170C07674}" type="pres">
      <dgm:prSet presAssocID="{DD7F1307-8FF9-47C8-934F-384C0367AE65}" presName="spaceB" presStyleCnt="0"/>
      <dgm:spPr/>
    </dgm:pt>
    <dgm:pt modelId="{B10A8B11-22FE-4A7E-9AD7-CDBF0A859B20}" type="pres">
      <dgm:prSet presAssocID="{8C1FCCAC-41D7-4992-993B-C07474359DC4}" presName="space" presStyleCnt="0"/>
      <dgm:spPr/>
    </dgm:pt>
    <dgm:pt modelId="{099300F9-37FE-4BD4-BF58-FFC2BD6EAF70}" type="pres">
      <dgm:prSet presAssocID="{19B7F81F-1536-4353-B671-3C06155894DB}" presName="compositeA" presStyleCnt="0"/>
      <dgm:spPr/>
    </dgm:pt>
    <dgm:pt modelId="{913D9BCF-1F93-4DCF-9919-6A5230D28B41}" type="pres">
      <dgm:prSet presAssocID="{19B7F81F-1536-4353-B671-3C06155894DB}" presName="textA" presStyleLbl="revTx" presStyleIdx="2" presStyleCnt="3">
        <dgm:presLayoutVars>
          <dgm:bulletEnabled val="1"/>
        </dgm:presLayoutVars>
      </dgm:prSet>
      <dgm:spPr/>
    </dgm:pt>
    <dgm:pt modelId="{B5A17B78-195E-4CB8-BA8F-87B53C5321B3}" type="pres">
      <dgm:prSet presAssocID="{19B7F81F-1536-4353-B671-3C06155894DB}" presName="circleA" presStyleLbl="node1" presStyleIdx="2" presStyleCnt="3"/>
      <dgm:spPr/>
    </dgm:pt>
    <dgm:pt modelId="{85AF71AC-9D97-4487-A5FC-F6C678059CD3}" type="pres">
      <dgm:prSet presAssocID="{19B7F81F-1536-4353-B671-3C06155894DB}" presName="spaceA" presStyleCnt="0"/>
      <dgm:spPr/>
    </dgm:pt>
  </dgm:ptLst>
  <dgm:cxnLst>
    <dgm:cxn modelId="{210E8F37-8A02-46B9-BFD6-205EE546105D}" type="presOf" srcId="{4FD0CF7E-6A17-4A48-8F8C-F0AA88196BEB}" destId="{25F422D8-22B8-45CD-94E0-2225A9774625}" srcOrd="0" destOrd="0" presId="urn:microsoft.com/office/officeart/2005/8/layout/hProcess11"/>
    <dgm:cxn modelId="{B6B2E240-A4FF-4FF6-892B-8EFDC7DD0064}" srcId="{B626A6D6-83EA-45F8-AA43-5BE685B55B84}" destId="{19B7F81F-1536-4353-B671-3C06155894DB}" srcOrd="2" destOrd="0" parTransId="{9841D31E-F6E0-4C22-BA9C-CF07EF97DC88}" sibTransId="{9ABADE7A-FE56-441C-B00A-3111C89D8684}"/>
    <dgm:cxn modelId="{909DE546-F538-4492-AD46-CA82AD0BD462}" srcId="{B626A6D6-83EA-45F8-AA43-5BE685B55B84}" destId="{4FD0CF7E-6A17-4A48-8F8C-F0AA88196BEB}" srcOrd="0" destOrd="0" parTransId="{E22BCB04-91DA-4CBA-A69F-0324DB086680}" sibTransId="{BDE18EEE-E40C-46D0-B3B1-19D19DD5F904}"/>
    <dgm:cxn modelId="{398AB65A-59A0-48F1-BF6B-682BE44AE651}" type="presOf" srcId="{19B7F81F-1536-4353-B671-3C06155894DB}" destId="{913D9BCF-1F93-4DCF-9919-6A5230D28B41}" srcOrd="0" destOrd="0" presId="urn:microsoft.com/office/officeart/2005/8/layout/hProcess11"/>
    <dgm:cxn modelId="{AE5D9394-494D-4E73-8991-1EF597B27B2A}" srcId="{B626A6D6-83EA-45F8-AA43-5BE685B55B84}" destId="{DD7F1307-8FF9-47C8-934F-384C0367AE65}" srcOrd="1" destOrd="0" parTransId="{2C53C386-5506-4E8A-B9F1-3D5C0722FA2F}" sibTransId="{8C1FCCAC-41D7-4992-993B-C07474359DC4}"/>
    <dgm:cxn modelId="{7C1904A9-B781-4E8F-B4EB-5A415CDD7C59}" type="presOf" srcId="{DD7F1307-8FF9-47C8-934F-384C0367AE65}" destId="{BE5B2D50-DB08-42B3-A5BE-9AED2A2DBCF1}" srcOrd="0" destOrd="0" presId="urn:microsoft.com/office/officeart/2005/8/layout/hProcess11"/>
    <dgm:cxn modelId="{AD772BFE-3E59-4568-9F36-DC72E12F1291}" type="presOf" srcId="{B626A6D6-83EA-45F8-AA43-5BE685B55B84}" destId="{108B044A-F5C3-470C-8D84-571DD20D3711}" srcOrd="0" destOrd="0" presId="urn:microsoft.com/office/officeart/2005/8/layout/hProcess11"/>
    <dgm:cxn modelId="{4C55B8EF-BC66-49CE-8109-511510F9B01C}" type="presParOf" srcId="{108B044A-F5C3-470C-8D84-571DD20D3711}" destId="{FFF92A63-1A7F-4D32-936B-9366D8137D13}" srcOrd="0" destOrd="0" presId="urn:microsoft.com/office/officeart/2005/8/layout/hProcess11"/>
    <dgm:cxn modelId="{CB20C455-3233-4FF5-B00D-63D7A9C15E30}" type="presParOf" srcId="{108B044A-F5C3-470C-8D84-571DD20D3711}" destId="{8ECE5D59-394D-408A-B58F-08A9806B425A}" srcOrd="1" destOrd="0" presId="urn:microsoft.com/office/officeart/2005/8/layout/hProcess11"/>
    <dgm:cxn modelId="{A126DB1B-2AD8-4956-A01E-5D85484B4E44}" type="presParOf" srcId="{8ECE5D59-394D-408A-B58F-08A9806B425A}" destId="{E5C3877B-A510-4A6C-AECA-17A7F81C117A}" srcOrd="0" destOrd="0" presId="urn:microsoft.com/office/officeart/2005/8/layout/hProcess11"/>
    <dgm:cxn modelId="{CFA0345E-4D0A-4B6E-95F6-7000C36055ED}" type="presParOf" srcId="{E5C3877B-A510-4A6C-AECA-17A7F81C117A}" destId="{25F422D8-22B8-45CD-94E0-2225A9774625}" srcOrd="0" destOrd="0" presId="urn:microsoft.com/office/officeart/2005/8/layout/hProcess11"/>
    <dgm:cxn modelId="{CA1910F3-E3C0-4250-A0CB-D01693C0A59E}" type="presParOf" srcId="{E5C3877B-A510-4A6C-AECA-17A7F81C117A}" destId="{BD523F45-38B9-4BB7-8B20-DB26477EEAD7}" srcOrd="1" destOrd="0" presId="urn:microsoft.com/office/officeart/2005/8/layout/hProcess11"/>
    <dgm:cxn modelId="{2F97A4B1-0827-42A5-AD99-06660B188669}" type="presParOf" srcId="{E5C3877B-A510-4A6C-AECA-17A7F81C117A}" destId="{7EE7679B-3A20-4790-A613-09A6C889110A}" srcOrd="2" destOrd="0" presId="urn:microsoft.com/office/officeart/2005/8/layout/hProcess11"/>
    <dgm:cxn modelId="{804C413F-9186-4133-924B-C2018A34C369}" type="presParOf" srcId="{8ECE5D59-394D-408A-B58F-08A9806B425A}" destId="{17F47224-A06F-4EE7-8059-4F0AFCC0EEB7}" srcOrd="1" destOrd="0" presId="urn:microsoft.com/office/officeart/2005/8/layout/hProcess11"/>
    <dgm:cxn modelId="{D9B8E11B-30ED-47CF-8AD9-09020947EB77}" type="presParOf" srcId="{8ECE5D59-394D-408A-B58F-08A9806B425A}" destId="{3AE1E8BA-B577-40B1-9A9B-9237CEF07FA0}" srcOrd="2" destOrd="0" presId="urn:microsoft.com/office/officeart/2005/8/layout/hProcess11"/>
    <dgm:cxn modelId="{1E69D73B-1046-496E-9931-D1280A979C20}" type="presParOf" srcId="{3AE1E8BA-B577-40B1-9A9B-9237CEF07FA0}" destId="{BE5B2D50-DB08-42B3-A5BE-9AED2A2DBCF1}" srcOrd="0" destOrd="0" presId="urn:microsoft.com/office/officeart/2005/8/layout/hProcess11"/>
    <dgm:cxn modelId="{549AC204-436F-4CFB-BF96-6420F317FB51}" type="presParOf" srcId="{3AE1E8BA-B577-40B1-9A9B-9237CEF07FA0}" destId="{566AF3ED-28B3-49AE-A5D0-46EF29D85FBB}" srcOrd="1" destOrd="0" presId="urn:microsoft.com/office/officeart/2005/8/layout/hProcess11"/>
    <dgm:cxn modelId="{3BE5EC9F-0A83-4916-B662-ECE5AB47732F}" type="presParOf" srcId="{3AE1E8BA-B577-40B1-9A9B-9237CEF07FA0}" destId="{2A6DAB72-CB4F-4C83-A601-BDD170C07674}" srcOrd="2" destOrd="0" presId="urn:microsoft.com/office/officeart/2005/8/layout/hProcess11"/>
    <dgm:cxn modelId="{50C3B467-0A69-494A-B560-B360269AA4DA}" type="presParOf" srcId="{8ECE5D59-394D-408A-B58F-08A9806B425A}" destId="{B10A8B11-22FE-4A7E-9AD7-CDBF0A859B20}" srcOrd="3" destOrd="0" presId="urn:microsoft.com/office/officeart/2005/8/layout/hProcess11"/>
    <dgm:cxn modelId="{350AD625-1ED3-4BF1-89DF-BFEFAEA45A40}" type="presParOf" srcId="{8ECE5D59-394D-408A-B58F-08A9806B425A}" destId="{099300F9-37FE-4BD4-BF58-FFC2BD6EAF70}" srcOrd="4" destOrd="0" presId="urn:microsoft.com/office/officeart/2005/8/layout/hProcess11"/>
    <dgm:cxn modelId="{0F32B0B7-DC5B-46FC-AE36-8E1FC82619ED}" type="presParOf" srcId="{099300F9-37FE-4BD4-BF58-FFC2BD6EAF70}" destId="{913D9BCF-1F93-4DCF-9919-6A5230D28B41}" srcOrd="0" destOrd="0" presId="urn:microsoft.com/office/officeart/2005/8/layout/hProcess11"/>
    <dgm:cxn modelId="{C27E2793-EC9C-4C6A-9F05-80458951D803}" type="presParOf" srcId="{099300F9-37FE-4BD4-BF58-FFC2BD6EAF70}" destId="{B5A17B78-195E-4CB8-BA8F-87B53C5321B3}" srcOrd="1" destOrd="0" presId="urn:microsoft.com/office/officeart/2005/8/layout/hProcess11"/>
    <dgm:cxn modelId="{18B9426F-144D-4B2E-AFC6-4BCCB779B2E8}" type="presParOf" srcId="{099300F9-37FE-4BD4-BF58-FFC2BD6EAF70}" destId="{85AF71AC-9D97-4487-A5FC-F6C678059CD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92A63-1A7F-4D32-936B-9366D8137D13}">
      <dsp:nvSpPr>
        <dsp:cNvPr id="0" name=""/>
        <dsp:cNvSpPr/>
      </dsp:nvSpPr>
      <dsp:spPr>
        <a:xfrm>
          <a:off x="0" y="1056563"/>
          <a:ext cx="9225935" cy="1408751"/>
        </a:xfrm>
        <a:prstGeom prst="notchedRightArrow">
          <a:avLst/>
        </a:prstGeom>
        <a:gradFill rotWithShape="0">
          <a:gsLst>
            <a:gs pos="0">
              <a:schemeClr val="accent5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5F422D8-22B8-45CD-94E0-2225A9774625}">
      <dsp:nvSpPr>
        <dsp:cNvPr id="0" name=""/>
        <dsp:cNvSpPr/>
      </dsp:nvSpPr>
      <dsp:spPr>
        <a:xfrm>
          <a:off x="4054" y="0"/>
          <a:ext cx="2675881" cy="1408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Stage 1: LSTM Autoencoder for temporal anomalies</a:t>
          </a:r>
        </a:p>
      </dsp:txBody>
      <dsp:txXfrm>
        <a:off x="4054" y="0"/>
        <a:ext cx="2675881" cy="1408751"/>
      </dsp:txXfrm>
    </dsp:sp>
    <dsp:sp modelId="{BD523F45-38B9-4BB7-8B20-DB26477EEAD7}">
      <dsp:nvSpPr>
        <dsp:cNvPr id="0" name=""/>
        <dsp:cNvSpPr/>
      </dsp:nvSpPr>
      <dsp:spPr>
        <a:xfrm>
          <a:off x="1165901" y="1584845"/>
          <a:ext cx="352187" cy="352187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B2D50-DB08-42B3-A5BE-9AED2A2DBCF1}">
      <dsp:nvSpPr>
        <dsp:cNvPr id="0" name=""/>
        <dsp:cNvSpPr/>
      </dsp:nvSpPr>
      <dsp:spPr>
        <a:xfrm>
          <a:off x="2813729" y="2113127"/>
          <a:ext cx="2675881" cy="1408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Stage 2: DBSCAN for file/device</a:t>
          </a:r>
        </a:p>
      </dsp:txBody>
      <dsp:txXfrm>
        <a:off x="2813729" y="2113127"/>
        <a:ext cx="2675881" cy="1408751"/>
      </dsp:txXfrm>
    </dsp:sp>
    <dsp:sp modelId="{566AF3ED-28B3-49AE-A5D0-46EF29D85FBB}">
      <dsp:nvSpPr>
        <dsp:cNvPr id="0" name=""/>
        <dsp:cNvSpPr/>
      </dsp:nvSpPr>
      <dsp:spPr>
        <a:xfrm>
          <a:off x="3975576" y="1584845"/>
          <a:ext cx="352187" cy="352187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-54243"/>
                <a:satOff val="15390"/>
                <a:lumOff val="229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-54243"/>
                <a:satOff val="15390"/>
                <a:lumOff val="229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-54243"/>
                <a:satOff val="15390"/>
                <a:lumOff val="229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D9BCF-1F93-4DCF-9919-6A5230D28B41}">
      <dsp:nvSpPr>
        <dsp:cNvPr id="0" name=""/>
        <dsp:cNvSpPr/>
      </dsp:nvSpPr>
      <dsp:spPr>
        <a:xfrm>
          <a:off x="5623405" y="0"/>
          <a:ext cx="2675881" cy="1408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Stage 3: DBSCAN for URL exfiltration</a:t>
          </a:r>
        </a:p>
      </dsp:txBody>
      <dsp:txXfrm>
        <a:off x="5623405" y="0"/>
        <a:ext cx="2675881" cy="1408751"/>
      </dsp:txXfrm>
    </dsp:sp>
    <dsp:sp modelId="{B5A17B78-195E-4CB8-BA8F-87B53C5321B3}">
      <dsp:nvSpPr>
        <dsp:cNvPr id="0" name=""/>
        <dsp:cNvSpPr/>
      </dsp:nvSpPr>
      <dsp:spPr>
        <a:xfrm>
          <a:off x="6785252" y="1584845"/>
          <a:ext cx="352187" cy="352187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-54243"/>
                <a:satOff val="15390"/>
                <a:lumOff val="229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-54243"/>
                <a:satOff val="15390"/>
                <a:lumOff val="229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-54243"/>
                <a:satOff val="15390"/>
                <a:lumOff val="229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975B6-8AF0-4D1A-A53F-3D059C90501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9EB-8722-40E5-936B-5A7060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3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FE9EB-8722-40E5-936B-5A7060D3EA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6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FE9EB-8722-40E5-936B-5A7060D3EA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2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ECA-19B3-4CF1-A66D-CAAD02013EA0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FF2-F01D-437E-9B5C-1893B5371C71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6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1329-1982-4903-BDDF-3463FA5C336F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7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3B6A-7BA2-478C-AC0D-316F0635E5A6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CC4D4-15C7-4D45-B2C2-EA3541D31320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6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98C3-48AC-4F0F-A571-A438DE0AEE73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5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2A6F-8291-41E5-ADFF-E76D271FDD8A}" type="datetime1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9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312-B63E-4427-9BB1-97AD814E71F6}" type="datetime1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A077-961B-4320-87A2-4601177284DB}" type="datetime1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0C9A-F06E-42AD-AE42-7CD76A57E3D8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7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2505-0975-4931-BAA2-E3FE8EE78542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C74E671-96D1-4F18-9B79-0C15D2056028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2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4" r:id="rId6"/>
    <p:sldLayoutId id="2147483689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E0534-52E5-0AE3-1F8F-37BFAC241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11336593" cy="35986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An LSTM-DBSCAN Approach </a:t>
            </a:r>
            <a:br>
              <a:rPr lang="en-US" sz="4400" dirty="0"/>
            </a:br>
            <a:r>
              <a:rPr lang="en-US" sz="2400" dirty="0"/>
              <a:t>for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Interpretable Insider Threat Detection </a:t>
            </a:r>
            <a:br>
              <a:rPr lang="en-US" sz="4400" dirty="0"/>
            </a:br>
            <a:r>
              <a:rPr lang="en-US" sz="2400" dirty="0"/>
              <a:t>via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Behavioral Anomaly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A5975-BA34-E193-4284-F20A7F5EE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7210880" cy="13027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700" b="1" u="sng" dirty="0"/>
              <a:t>Mohammad Mohammadi</a:t>
            </a:r>
            <a:r>
              <a:rPr lang="en-US" sz="1700" dirty="0"/>
              <a:t>, Moein Bannaye </a:t>
            </a:r>
            <a:r>
              <a:rPr lang="en-US" sz="1700" dirty="0" err="1"/>
              <a:t>Zahmati</a:t>
            </a:r>
            <a:r>
              <a:rPr lang="en-US" sz="1700" dirty="0"/>
              <a:t>, and Morteza </a:t>
            </a:r>
            <a:r>
              <a:rPr lang="en-US" sz="1700" dirty="0" err="1"/>
              <a:t>Noferesti</a:t>
            </a:r>
            <a:endParaRPr lang="en-US" sz="1700" dirty="0"/>
          </a:p>
          <a:p>
            <a:pPr>
              <a:lnSpc>
                <a:spcPct val="200000"/>
              </a:lnSpc>
            </a:pPr>
            <a:r>
              <a:rPr lang="en-US" sz="1700" dirty="0"/>
              <a:t>Department of Computer Engineering, Bozorgmehr University of </a:t>
            </a:r>
            <a:r>
              <a:rPr lang="en-US" sz="1700" dirty="0" err="1"/>
              <a:t>Qaenat</a:t>
            </a:r>
            <a:endParaRPr lang="en-US" sz="17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1A926A9-9B62-48DD-A56E-C2E86029C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BBAF729-5318-E58F-6AD0-287EECDAF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D0CB6C-6FF5-4985-B4B9-2C276BBBF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's hand with a blue background&#10;&#10;AI-generated content may be incorrect.">
            <a:extLst>
              <a:ext uri="{FF2B5EF4-FFF2-40B4-BE49-F238E27FC236}">
                <a16:creationId xmlns:a16="http://schemas.microsoft.com/office/drawing/2014/main" id="{22B2DF5E-8DFC-1046-7CE8-A69C00DCB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65" y="4694778"/>
            <a:ext cx="4223657" cy="12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4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D881-E545-095C-1FFE-58E1604E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Setup</a:t>
            </a:r>
            <a:endParaRPr lang="en-US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2C3D-8E40-1202-45FE-E25597983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Environment: Ubuntu 20.04, Intel i5, Python 3.11 (pandas, scikit-learn, TensorFlow)</a:t>
            </a:r>
          </a:p>
          <a:p>
            <a:endParaRPr lang="en-US" dirty="0"/>
          </a:p>
          <a:p>
            <a:r>
              <a:rPr lang="en-US" dirty="0"/>
              <a:t>Dataset: CERT r6.2 </a:t>
            </a:r>
          </a:p>
          <a:p>
            <a:pPr lvl="1"/>
            <a:r>
              <a:rPr lang="en-US" dirty="0"/>
              <a:t>137M events</a:t>
            </a:r>
          </a:p>
          <a:p>
            <a:pPr lvl="1"/>
            <a:r>
              <a:rPr lang="en-US" dirty="0"/>
              <a:t> 4,000 users</a:t>
            </a:r>
          </a:p>
          <a:p>
            <a:pPr lvl="1"/>
            <a:r>
              <a:rPr lang="en-US" dirty="0"/>
              <a:t> 18 months</a:t>
            </a:r>
          </a:p>
          <a:p>
            <a:pPr lvl="1"/>
            <a:r>
              <a:rPr lang="fr-FR" dirty="0"/>
              <a:t>Carnegie Mellon </a:t>
            </a:r>
            <a:r>
              <a:rPr lang="fr-FR" dirty="0" err="1"/>
              <a:t>University’s</a:t>
            </a:r>
            <a:r>
              <a:rPr lang="fr-FR" dirty="0"/>
              <a:t> CERT Division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4D09D-E2E9-51EC-41F5-51029D45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Software Engineering Institute ...">
            <a:extLst>
              <a:ext uri="{FF2B5EF4-FFF2-40B4-BE49-F238E27FC236}">
                <a16:creationId xmlns:a16="http://schemas.microsoft.com/office/drawing/2014/main" id="{04026DE5-AD2A-2647-32E5-97546FC7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261" y="4038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C5FE28-1B7C-10A9-66BA-98DDDAAF8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5F10B-BBC6-6DCC-8EAD-E445D41B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687812" cy="798194"/>
          </a:xfrm>
        </p:spPr>
        <p:txBody>
          <a:bodyPr>
            <a:normAutofit/>
          </a:bodyPr>
          <a:lstStyle/>
          <a:p>
            <a:r>
              <a:rPr lang="en-US"/>
              <a:t>Experimental Results: Performance</a:t>
            </a:r>
            <a:endParaRPr lang="en-US" dirty="0">
              <a:effectLst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AD6EA2A8-422B-BF22-386C-1E6D31A27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335391"/>
            <a:ext cx="6072188" cy="36736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9DEB-CA20-704C-9A7D-8CFB0A744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188" y="743823"/>
            <a:ext cx="4191001" cy="4139618"/>
          </a:xfrm>
        </p:spPr>
        <p:txBody>
          <a:bodyPr anchor="b">
            <a:normAutofit/>
          </a:bodyPr>
          <a:lstStyle/>
          <a:p>
            <a:r>
              <a:rPr lang="en-US" dirty="0"/>
              <a:t>LSTM: 73,491 anomalies detected</a:t>
            </a:r>
          </a:p>
          <a:p>
            <a:endParaRPr lang="en-US" dirty="0"/>
          </a:p>
          <a:p>
            <a:r>
              <a:rPr lang="en-US" dirty="0"/>
              <a:t>DBSCAN: 26,558 URL clusters, 12 device clusters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2374D-6F94-FF8B-8D10-01C6ABE1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187E2-D4BB-4385-DC60-5041880C0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2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8EB459-3385-4BF6-A9E1-154CBA25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with red and blue dots&#10;&#10;AI-generated content may be incorrect.">
            <a:extLst>
              <a:ext uri="{FF2B5EF4-FFF2-40B4-BE49-F238E27FC236}">
                <a16:creationId xmlns:a16="http://schemas.microsoft.com/office/drawing/2014/main" id="{0D78E2B1-146C-7926-7964-0CC10B99F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343" y="1360930"/>
            <a:ext cx="7868657" cy="4858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52A5B-B048-1F2A-D123-416F2615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09637"/>
            <a:ext cx="4397556" cy="1316736"/>
          </a:xfrm>
        </p:spPr>
        <p:txBody>
          <a:bodyPr>
            <a:normAutofit/>
          </a:bodyPr>
          <a:lstStyle/>
          <a:p>
            <a:r>
              <a:rPr lang="en-US" dirty="0"/>
              <a:t>Detected Attack Scenario</a:t>
            </a:r>
            <a:endParaRPr lang="en-US" dirty="0">
              <a:effectLst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C20223-0542-4FF7-8F2F-136889161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762C-FB1A-D598-1BB4-36262B4CE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26373"/>
            <a:ext cx="4397554" cy="3983928"/>
          </a:xfrm>
        </p:spPr>
        <p:txBody>
          <a:bodyPr>
            <a:normAutofit/>
          </a:bodyPr>
          <a:lstStyle/>
          <a:p>
            <a:r>
              <a:rPr lang="en-US" dirty="0"/>
              <a:t>User ACM2278: After-hours logins (Aug 21-24, 2010), USB removals, Wikileaks visits</a:t>
            </a:r>
          </a:p>
          <a:p>
            <a:endParaRPr lang="en-US" dirty="0"/>
          </a:p>
          <a:p>
            <a:r>
              <a:rPr lang="en-US" dirty="0"/>
              <a:t>Chain: Temporal anomalies → Device clusters → URL exfiltration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C8DE1-368E-71A0-30BB-5BB7E003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924D3-1613-7AA8-D83A-262FAFA70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6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CF11BF-ADE4-8668-642A-E63F493FE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5FBE36-730D-9B57-FB5A-CF7770369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graph with black text&#10;&#10;AI-generated content may be incorrect.">
            <a:extLst>
              <a:ext uri="{FF2B5EF4-FFF2-40B4-BE49-F238E27FC236}">
                <a16:creationId xmlns:a16="http://schemas.microsoft.com/office/drawing/2014/main" id="{8F946A32-C847-C41F-25F7-4D7EB5F29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73" y="1030936"/>
            <a:ext cx="9034214" cy="5827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BF5C8-1BAC-7369-31C8-BB90737B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8321925" cy="1316736"/>
          </a:xfrm>
        </p:spPr>
        <p:txBody>
          <a:bodyPr>
            <a:normAutofit/>
          </a:bodyPr>
          <a:lstStyle/>
          <a:p>
            <a:r>
              <a:rPr lang="en-US" dirty="0"/>
              <a:t>Detected Attack Scenario (2)</a:t>
            </a:r>
            <a:endParaRPr lang="en-US" dirty="0">
              <a:effectLst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4DF968-EB6A-57F7-A7CF-5673AEC6B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60920-2425-8ECD-6EC9-6BB32479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FB726-7D63-12CC-C108-279D77B50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8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C3430-A559-255E-DB6E-2BE036DF0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985ECF-2A5B-070E-AC4A-559EC2DD3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35881-6246-35B7-EE08-DC9BCF61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8321925" cy="1316736"/>
          </a:xfrm>
        </p:spPr>
        <p:txBody>
          <a:bodyPr>
            <a:normAutofit/>
          </a:bodyPr>
          <a:lstStyle/>
          <a:p>
            <a:r>
              <a:rPr lang="en-US" dirty="0"/>
              <a:t>Detected Attack Scenario (3)</a:t>
            </a:r>
            <a:endParaRPr lang="en-US" dirty="0">
              <a:effectLst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5D58E6-6E51-8573-9106-2A6E8272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55642072-0819-4273-2916-58DCC7F8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61" y="1568005"/>
            <a:ext cx="7973717" cy="49835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635D2-BB45-A91E-CBA5-717BED06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0CB4D-56CF-9BF3-FFAE-9C0BA6725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60B0-F2DB-9E55-2700-332C2045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99979-0220-9620-E73B-040F0D970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Proposed approach: Integrated LSTM-DBSCAN detects interpretable threat chains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Outperforms baselines in interpretability and real-world applicability</a:t>
            </a:r>
          </a:p>
          <a:p>
            <a:pPr lvl="1">
              <a:lnSpc>
                <a:spcPct val="200000"/>
              </a:lnSpc>
            </a:pPr>
            <a:r>
              <a:rPr lang="fr-FR" dirty="0" err="1"/>
              <a:t>Validates</a:t>
            </a:r>
            <a:r>
              <a:rPr lang="fr-FR" dirty="0"/>
              <a:t> MITRE </a:t>
            </a:r>
            <a:r>
              <a:rPr lang="fr-FR" dirty="0" err="1"/>
              <a:t>coverage</a:t>
            </a:r>
            <a:r>
              <a:rPr lang="fr-FR" dirty="0"/>
              <a:t> (T1078, T1005, T1204.002, T1567.002)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dirty="0"/>
              <a:t>Handles imbalance without synthetic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Key Benefits: Actionable alerts, SOC integration, reduced false positives</a:t>
            </a:r>
          </a:p>
          <a:p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4CB29-C7BD-7673-897C-C2049D7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F4EBC-8244-B736-E976-57A9DD19D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7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DE3DA-F2DC-510F-0CC1-7FE58D81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6001512" cy="1307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Future Work</a:t>
            </a:r>
            <a:br>
              <a:rPr lang="en-US"/>
            </a:b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3FD9E-C5A7-96F7-951D-7D292013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41994-DA1D-2DD3-2D76-B4540065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6227654" cy="3931920"/>
          </a:xfrm>
        </p:spPr>
        <p:txBody>
          <a:bodyPr>
            <a:normAutofit/>
          </a:bodyPr>
          <a:lstStyle/>
          <a:p>
            <a:r>
              <a:rPr lang="en-US" dirty="0"/>
              <a:t>Validate on real enterprise data (noisy environments)</a:t>
            </a:r>
          </a:p>
          <a:p>
            <a:r>
              <a:rPr lang="en-US" dirty="0"/>
              <a:t>Real-time streaming (Apache Flink/Kafka)</a:t>
            </a:r>
          </a:p>
          <a:p>
            <a:r>
              <a:rPr lang="en-US" dirty="0"/>
              <a:t>Advanced triage with root-cause explainability</a:t>
            </a:r>
          </a:p>
          <a:p>
            <a:r>
              <a:rPr lang="en-US" dirty="0"/>
              <a:t>Broader threats (sabotage, credential theft)</a:t>
            </a:r>
          </a:p>
          <a:p>
            <a:endParaRPr lang="en-US" dirty="0"/>
          </a:p>
        </p:txBody>
      </p:sp>
      <p:pic>
        <p:nvPicPr>
          <p:cNvPr id="6" name="Picture 5" descr="A group of people standing on ladders and a light bulb&#10;&#10;AI-generated content may be incorrect.">
            <a:extLst>
              <a:ext uri="{FF2B5EF4-FFF2-40B4-BE49-F238E27FC236}">
                <a16:creationId xmlns:a16="http://schemas.microsoft.com/office/drawing/2014/main" id="{FCC48E9E-BC8C-AA8C-9037-13E6C793E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3769244"/>
            <a:ext cx="4202057" cy="23846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0579D-B934-E546-5DAA-0C4EA265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E4EDD-2983-6342-CB81-659D10DC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8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E765-1FCE-45DF-4EE1-7E20D68B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Q&amp;A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8456-D838-4FC8-1ABE-A637C424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attention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I'm ready to answer your questions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/>
              <a:t>Mohammad Mohammadi</a:t>
            </a:r>
            <a:r>
              <a:rPr lang="en-US" dirty="0"/>
              <a:t>, Moein Bannaye </a:t>
            </a:r>
            <a:r>
              <a:rPr lang="en-US" dirty="0" err="1"/>
              <a:t>Zahmati</a:t>
            </a:r>
            <a:r>
              <a:rPr lang="en-US" dirty="0"/>
              <a:t>, and Morteza </a:t>
            </a:r>
            <a:r>
              <a:rPr lang="en-US" dirty="0" err="1"/>
              <a:t>Noferesti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mohammadi.ai.eng@gmail.com, moein.bannaye.zahmati@gmail.com, mnoferesti@buqaen.ac.ir</a:t>
            </a:r>
          </a:p>
          <a:p>
            <a:pPr marL="0" indent="0" algn="ctr">
              <a:buNone/>
            </a:pPr>
            <a:r>
              <a:rPr lang="en-US" dirty="0"/>
              <a:t>Department of Computer Engineering, Bozorgmehr University of </a:t>
            </a:r>
            <a:r>
              <a:rPr lang="en-US" dirty="0" err="1"/>
              <a:t>Qaenat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5E0D9-0724-2F3C-2EA0-3BAF23F5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4547D-289E-BA49-025D-E8C275B2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3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17BA-0526-F64D-5231-18855518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Insider Threat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0400E-CAD9-AA82-BF6B-65FBA500D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Insider threats: Authorized users (employees, contractors, partners) exploiting access to harm organizations</a:t>
            </a:r>
            <a:endParaRPr lang="fa-IR" dirty="0"/>
          </a:p>
          <a:p>
            <a:pPr marL="0" indent="0">
              <a:buNone/>
            </a:pPr>
            <a:endParaRPr lang="fa-IR" dirty="0"/>
          </a:p>
          <a:p>
            <a:r>
              <a:rPr lang="en-US" dirty="0"/>
              <a:t>Unlike external attacks, they bypass traditional security (firewalls, IDS)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Categories: Feature engineering, sequence-based (RNN/LSTM), graph-based (GNN)</a:t>
            </a:r>
            <a:endParaRPr lang="en-US" dirty="0">
              <a:effectLst/>
            </a:endParaRPr>
          </a:p>
        </p:txBody>
      </p:sp>
      <p:pic>
        <p:nvPicPr>
          <p:cNvPr id="5" name="Picture 4" descr="A computer icons with a person and a computer&#10;&#10;AI-generated content may be incorrect.">
            <a:extLst>
              <a:ext uri="{FF2B5EF4-FFF2-40B4-BE49-F238E27FC236}">
                <a16:creationId xmlns:a16="http://schemas.microsoft.com/office/drawing/2014/main" id="{0329EC31-AFB3-5C30-FF34-82CA5565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62" y="2754906"/>
            <a:ext cx="2143125" cy="2143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3B342-DD56-58B9-31BC-6C8758DE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B5235-0095-5F09-CFFF-F7846DCC8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2F3F-618E-F979-4C82-FA38009D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Challenges in AI-Driven ITD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022DF-59B8-FE20-6A19-10E9C730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Interpretability: Black-box models provide scores without explanations.</a:t>
            </a:r>
          </a:p>
          <a:p>
            <a:endParaRPr lang="en-US" dirty="0"/>
          </a:p>
          <a:p>
            <a:r>
              <a:rPr lang="en-US" dirty="0"/>
              <a:t>Misleading Evaluation: Class imbalance leads to inflated metrics.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Taxonomy Divide: No alignment with operational frameworks like MITRE ATT&amp;CK.</a:t>
            </a:r>
            <a:endParaRPr lang="fa-IR" dirty="0"/>
          </a:p>
          <a:p>
            <a:endParaRPr lang="fa-IR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852B4-A39B-9A13-3318-0CD4A844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close-up of a box&#10;&#10;AI-generated content may be incorrect.">
            <a:extLst>
              <a:ext uri="{FF2B5EF4-FFF2-40B4-BE49-F238E27FC236}">
                <a16:creationId xmlns:a16="http://schemas.microsoft.com/office/drawing/2014/main" id="{4AA72677-D0EE-663C-F88F-F90C503BE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94" y="2805432"/>
            <a:ext cx="3174208" cy="1015872"/>
          </a:xfrm>
          <a:prstGeom prst="rect">
            <a:avLst/>
          </a:prstGeom>
        </p:spPr>
      </p:pic>
      <p:pic>
        <p:nvPicPr>
          <p:cNvPr id="8" name="Picture 7" descr="A book on top of a book&#10;&#10;AI-generated content may be incorrect.">
            <a:extLst>
              <a:ext uri="{FF2B5EF4-FFF2-40B4-BE49-F238E27FC236}">
                <a16:creationId xmlns:a16="http://schemas.microsoft.com/office/drawing/2014/main" id="{95B77AE7-CF39-8C4C-4B7E-9045802E1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07" y="4344015"/>
            <a:ext cx="2167482" cy="1701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29BCA9-D3A4-F967-7E10-7A8AC376C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2EE62-6148-212D-9852-E9A56719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400800" cy="1307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MITRE ATT&amp;CK Mapping for Scenario</a:t>
            </a:r>
            <a:endParaRPr lang="en-US">
              <a:effectLst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13B4C-6731-0B72-5252-A79AB0E2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89478-7EB9-CB5B-5B89-F7636499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21992"/>
            <a:ext cx="11006242" cy="37398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Focus Scenario: Non-working hours login + USB + external URL upload.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D9E6F-7056-7CF9-84DE-1A861BC43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41" y="2873829"/>
            <a:ext cx="8962917" cy="29129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0E8146-6E65-2E6C-0C86-547E3C92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F401E-D6A9-49B4-7DFD-B1AD558B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78DD5-D94E-5B06-FEA7-9572B47D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1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4C03-E6FC-4F25-B8C6-4A64D5EC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  <a:endParaRPr lang="en-US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62290-AE66-E3EC-C0FF-32823A1F4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Interpretability Limitations: GNNs (LAN), CNN-Transformers (CATE), DRL (</a:t>
            </a:r>
            <a:r>
              <a:rPr lang="en-US" dirty="0" err="1"/>
              <a:t>ProAPT</a:t>
            </a:r>
            <a:r>
              <a:rPr lang="en-US" dirty="0"/>
              <a:t>)—lack action mapping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Misleading Metrics: EBIGAN (imbalanced data handling), LAN (artificial balancing)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Taxonomy Misalignment: Stacked LSTMs, Semi-supervised (SVM/RF/MLP)—no MITRE integration</a:t>
            </a:r>
            <a:endParaRPr lang="fa-IR" dirty="0"/>
          </a:p>
          <a:p>
            <a:endParaRPr lang="fa-IR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DE063-526C-4B33-0579-0A05B37C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8D5CB-BE77-D293-1A9B-6A3CB940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8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950E-30BC-611F-ADC0-4A2F59C8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Approach: Overview</a:t>
            </a: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79987-9AAF-C836-C900-1913DC00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6BCDF-5C08-5ED5-7348-1AD121843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C8F56FA-BBD7-DB68-4F3A-04C94E3FD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866680"/>
              </p:ext>
            </p:extLst>
          </p:nvPr>
        </p:nvGraphicFramePr>
        <p:xfrm>
          <a:off x="1483032" y="2421721"/>
          <a:ext cx="9225935" cy="3521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496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4689D-6E15-FF94-E283-1F5825B3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6151083" cy="1307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Stage 1: Login Event Preprocessing and LSTM Anomaly Detection</a:t>
            </a:r>
            <a:endParaRPr lang="en-US" sz="2800" dirty="0">
              <a:effectLst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3DF78-B2F6-D51F-8572-93D188F7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19183"/>
            <a:ext cx="6151083" cy="37538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dirty="0"/>
              <a:t>Preprocessing: Extract features (Duration -8h, Time to Start/Finish Work) in seconds</a:t>
            </a:r>
          </a:p>
          <a:p>
            <a:pPr>
              <a:lnSpc>
                <a:spcPct val="100000"/>
              </a:lnSpc>
            </a:pPr>
            <a:endParaRPr lang="en-US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LSTM Autoencoder: 2 layers (64/32 units), MSE loss, early stopping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Detection: Flag sessions with MSE &gt; threshold (95th percentile)</a:t>
            </a:r>
          </a:p>
          <a:p>
            <a:pPr>
              <a:lnSpc>
                <a:spcPct val="100000"/>
              </a:lnSpc>
            </a:pPr>
            <a:endParaRPr lang="en-US" sz="19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900" dirty="0"/>
              <a:t>Maps to T1078 </a:t>
            </a:r>
            <a:r>
              <a:rPr lang="en-US" sz="1900" dirty="0" err="1"/>
              <a:t>Mitre</a:t>
            </a:r>
            <a:r>
              <a:rPr lang="en-US" sz="1900" dirty="0"/>
              <a:t> technique</a:t>
            </a:r>
          </a:p>
          <a:p>
            <a:pPr>
              <a:lnSpc>
                <a:spcPct val="100000"/>
              </a:lnSpc>
            </a:pPr>
            <a:endParaRPr lang="en-US" sz="1900" dirty="0">
              <a:effectLst/>
            </a:endParaRPr>
          </a:p>
        </p:txBody>
      </p:sp>
      <p:pic>
        <p:nvPicPr>
          <p:cNvPr id="5" name="Picture 4" descr="A diagram of a block diagram&#10;&#10;AI-generated content may be incorrect.">
            <a:extLst>
              <a:ext uri="{FF2B5EF4-FFF2-40B4-BE49-F238E27FC236}">
                <a16:creationId xmlns:a16="http://schemas.microsoft.com/office/drawing/2014/main" id="{8D62CBDA-2E03-324B-C0BF-9CD05F9AAC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412" b="2"/>
          <a:stretch>
            <a:fillRect/>
          </a:stretch>
        </p:blipFill>
        <p:spPr>
          <a:xfrm>
            <a:off x="7306236" y="902448"/>
            <a:ext cx="4085664" cy="50531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00DBE-2126-CF63-195B-6CA06BEA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6B84B-02BD-BB31-CB27-1831BD0C0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9BD6F-7753-5241-49A5-69B9D91B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6001512" cy="1307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Stage 2: Device Activity Analysis with DBSCAN</a:t>
            </a:r>
            <a:endParaRPr lang="en-US">
              <a:effectLst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583FD9E-C5A7-96F7-951D-7D292013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94B9-2D56-F0E1-4EEA-CE796246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6001512" cy="3931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Filter events within anomalous sessions (same PC, time window)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Preprocess: TF-IDF on file paths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DBSCAN: </a:t>
            </a:r>
            <a:r>
              <a:rPr lang="el-GR" dirty="0"/>
              <a:t>ε=0.1, </a:t>
            </a:r>
            <a:r>
              <a:rPr lang="en-US" dirty="0" err="1"/>
              <a:t>min_samples</a:t>
            </a:r>
            <a:r>
              <a:rPr lang="en-US" dirty="0"/>
              <a:t>=2, cosine metric—clusters suspicious accesses (removable devices)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Maps to T1005/T1204.002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04935-7C2C-3492-81C4-19AD90ACA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903" y="0"/>
            <a:ext cx="3311507" cy="64614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98D20-BCC9-6771-8E05-419A96A7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4C15A6-1917-424E-68C7-A63CABD3D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8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F9F9D-CEE6-C300-B447-8B9C067A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687812" cy="798194"/>
          </a:xfrm>
        </p:spPr>
        <p:txBody>
          <a:bodyPr>
            <a:normAutofit/>
          </a:bodyPr>
          <a:lstStyle/>
          <a:p>
            <a:r>
              <a:rPr lang="en-US"/>
              <a:t>Stage 3: URL Activity Analysis with DBSCAN</a:t>
            </a:r>
            <a:endParaRPr lang="en-US" dirty="0">
              <a:effectLst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DD71-4208-584D-9822-DE136B16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0" y="1849121"/>
            <a:ext cx="4191001" cy="4139626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dirty="0"/>
              <a:t>Filter web events in chunks within sessions</a:t>
            </a:r>
          </a:p>
          <a:p>
            <a:pPr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</a:pPr>
            <a:r>
              <a:rPr lang="en-US" sz="1700" dirty="0"/>
              <a:t>Preprocess: Extract domain/path, TF-IDF (max 500 features, stop words removed)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 dirty="0"/>
          </a:p>
          <a:p>
            <a:pPr>
              <a:lnSpc>
                <a:spcPct val="100000"/>
              </a:lnSpc>
            </a:pPr>
            <a:r>
              <a:rPr lang="en-US" sz="1700" dirty="0"/>
              <a:t>DBSCAN: ε=0.3, </a:t>
            </a:r>
            <a:r>
              <a:rPr lang="en-US" sz="1700" dirty="0" err="1"/>
              <a:t>min_samples</a:t>
            </a:r>
            <a:r>
              <a:rPr lang="en-US" sz="1700" dirty="0"/>
              <a:t>=3—clusters semantic patterns and transfer volume</a:t>
            </a:r>
          </a:p>
          <a:p>
            <a:pPr>
              <a:lnSpc>
                <a:spcPct val="100000"/>
              </a:lnSpc>
            </a:pPr>
            <a:endParaRPr lang="en-US" sz="17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700" dirty="0"/>
              <a:t>Maps to T1567.002</a:t>
            </a:r>
          </a:p>
          <a:p>
            <a:pPr>
              <a:lnSpc>
                <a:spcPct val="100000"/>
              </a:lnSpc>
            </a:pPr>
            <a:endParaRPr lang="en-US" sz="1700" dirty="0">
              <a:effectLst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B5DDF-0279-EFFA-383F-0C90C5B3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3CF76-5F67-A01F-0073-8EF49CE3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65" y="1447801"/>
            <a:ext cx="5617039" cy="4811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32564-5DF5-CBF1-5A9B-67E78E227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271892"/>
            <a:ext cx="4191001" cy="1362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712F9-6F96-328F-4B76-09DE3D6AB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0"/>
            <a:ext cx="1374877" cy="9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6525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640</Words>
  <Application>Microsoft Office PowerPoint</Application>
  <PresentationFormat>Widescreen</PresentationFormat>
  <Paragraphs>109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Calisto MT</vt:lpstr>
      <vt:lpstr>Univers Condensed</vt:lpstr>
      <vt:lpstr>ChronicleVTI</vt:lpstr>
      <vt:lpstr>An LSTM-DBSCAN Approach  for  Interpretable Insider Threat Detection  via  Behavioral Anomaly Analysis</vt:lpstr>
      <vt:lpstr>Insider Threat detection</vt:lpstr>
      <vt:lpstr>Critical Challenges in AI-Driven ITD</vt:lpstr>
      <vt:lpstr>MITRE ATT&amp;CK Mapping for Scenario</vt:lpstr>
      <vt:lpstr>Related Work</vt:lpstr>
      <vt:lpstr>Proposed Approach: Overview</vt:lpstr>
      <vt:lpstr>Stage 1: Login Event Preprocessing and LSTM Anomaly Detection</vt:lpstr>
      <vt:lpstr>Stage 2: Device Activity Analysis with DBSCAN</vt:lpstr>
      <vt:lpstr>Stage 3: URL Activity Analysis with DBSCAN</vt:lpstr>
      <vt:lpstr>Evaluation Setup</vt:lpstr>
      <vt:lpstr>Experimental Results: Performance</vt:lpstr>
      <vt:lpstr>Detected Attack Scenario</vt:lpstr>
      <vt:lpstr>Detected Attack Scenario (2)</vt:lpstr>
      <vt:lpstr>Detected Attack Scenario (3)</vt:lpstr>
      <vt:lpstr>Conclusion</vt:lpstr>
      <vt:lpstr>Future Work </vt:lpstr>
      <vt:lpstr>Q&amp;A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Mohammad Mohammadi</dc:creator>
  <cp:lastModifiedBy>Mohammad Mohammadi</cp:lastModifiedBy>
  <cp:revision>35</cp:revision>
  <dcterms:created xsi:type="dcterms:W3CDTF">2025-09-13T21:24:57Z</dcterms:created>
  <dcterms:modified xsi:type="dcterms:W3CDTF">2025-10-06T05:30:13Z</dcterms:modified>
</cp:coreProperties>
</file>